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7"/>
  </p:notesMasterIdLst>
  <p:sldIdLst>
    <p:sldId id="257" r:id="rId2"/>
    <p:sldId id="258" r:id="rId3"/>
    <p:sldId id="310"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4" r:id="rId19"/>
    <p:sldId id="298" r:id="rId20"/>
    <p:sldId id="275" r:id="rId21"/>
    <p:sldId id="276" r:id="rId22"/>
    <p:sldId id="277" r:id="rId23"/>
    <p:sldId id="278" r:id="rId24"/>
    <p:sldId id="279" r:id="rId25"/>
    <p:sldId id="280" r:id="rId26"/>
    <p:sldId id="281" r:id="rId27"/>
    <p:sldId id="282" r:id="rId28"/>
    <p:sldId id="283" r:id="rId29"/>
    <p:sldId id="284" r:id="rId30"/>
    <p:sldId id="285" r:id="rId31"/>
    <p:sldId id="289" r:id="rId32"/>
    <p:sldId id="286" r:id="rId33"/>
    <p:sldId id="287" r:id="rId34"/>
    <p:sldId id="288" r:id="rId35"/>
    <p:sldId id="290" r:id="rId36"/>
    <p:sldId id="291" r:id="rId37"/>
    <p:sldId id="292" r:id="rId38"/>
    <p:sldId id="294" r:id="rId39"/>
    <p:sldId id="295" r:id="rId40"/>
    <p:sldId id="293" r:id="rId41"/>
    <p:sldId id="299" r:id="rId42"/>
    <p:sldId id="296" r:id="rId43"/>
    <p:sldId id="300" r:id="rId44"/>
    <p:sldId id="301" r:id="rId45"/>
    <p:sldId id="303" r:id="rId46"/>
    <p:sldId id="304" r:id="rId47"/>
    <p:sldId id="305" r:id="rId48"/>
    <p:sldId id="306" r:id="rId49"/>
    <p:sldId id="307" r:id="rId50"/>
    <p:sldId id="308" r:id="rId51"/>
    <p:sldId id="309"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1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70" r:id="rId110"/>
    <p:sldId id="371" r:id="rId111"/>
    <p:sldId id="433" r:id="rId112"/>
    <p:sldId id="434" r:id="rId113"/>
    <p:sldId id="435" r:id="rId114"/>
    <p:sldId id="436" r:id="rId115"/>
    <p:sldId id="437" r:id="rId116"/>
    <p:sldId id="439" r:id="rId117"/>
    <p:sldId id="438" r:id="rId118"/>
    <p:sldId id="440" r:id="rId119"/>
    <p:sldId id="441" r:id="rId120"/>
    <p:sldId id="442" r:id="rId121"/>
    <p:sldId id="443" r:id="rId122"/>
    <p:sldId id="444" r:id="rId123"/>
    <p:sldId id="445" r:id="rId124"/>
    <p:sldId id="446" r:id="rId125"/>
    <p:sldId id="447" r:id="rId126"/>
    <p:sldId id="448" r:id="rId127"/>
    <p:sldId id="449" r:id="rId128"/>
    <p:sldId id="450" r:id="rId129"/>
    <p:sldId id="451" r:id="rId130"/>
    <p:sldId id="428" r:id="rId131"/>
    <p:sldId id="429" r:id="rId132"/>
    <p:sldId id="430" r:id="rId133"/>
    <p:sldId id="452" r:id="rId134"/>
    <p:sldId id="373" r:id="rId135"/>
    <p:sldId id="379" r:id="rId136"/>
    <p:sldId id="380" r:id="rId137"/>
    <p:sldId id="383" r:id="rId138"/>
    <p:sldId id="384" r:id="rId139"/>
    <p:sldId id="385" r:id="rId140"/>
    <p:sldId id="386" r:id="rId141"/>
    <p:sldId id="387" r:id="rId142"/>
    <p:sldId id="388" r:id="rId143"/>
    <p:sldId id="389" r:id="rId144"/>
    <p:sldId id="390" r:id="rId145"/>
    <p:sldId id="391" r:id="rId146"/>
    <p:sldId id="392" r:id="rId147"/>
    <p:sldId id="395" r:id="rId148"/>
    <p:sldId id="393" r:id="rId149"/>
    <p:sldId id="394" r:id="rId150"/>
    <p:sldId id="494" r:id="rId151"/>
    <p:sldId id="396" r:id="rId152"/>
    <p:sldId id="397" r:id="rId153"/>
    <p:sldId id="495" r:id="rId154"/>
    <p:sldId id="496" r:id="rId155"/>
    <p:sldId id="497" r:id="rId156"/>
    <p:sldId id="498" r:id="rId157"/>
    <p:sldId id="453" r:id="rId158"/>
    <p:sldId id="398" r:id="rId159"/>
    <p:sldId id="499" r:id="rId160"/>
    <p:sldId id="399" r:id="rId161"/>
    <p:sldId id="400" r:id="rId162"/>
    <p:sldId id="500" r:id="rId163"/>
    <p:sldId id="501" r:id="rId164"/>
    <p:sldId id="401" r:id="rId165"/>
    <p:sldId id="402" r:id="rId166"/>
    <p:sldId id="403" r:id="rId167"/>
    <p:sldId id="404" r:id="rId168"/>
    <p:sldId id="454" r:id="rId169"/>
    <p:sldId id="455" r:id="rId170"/>
    <p:sldId id="456" r:id="rId171"/>
    <p:sldId id="457" r:id="rId172"/>
    <p:sldId id="458" r:id="rId173"/>
    <p:sldId id="459" r:id="rId174"/>
    <p:sldId id="460" r:id="rId175"/>
    <p:sldId id="461" r:id="rId176"/>
    <p:sldId id="462" r:id="rId177"/>
    <p:sldId id="463" r:id="rId178"/>
    <p:sldId id="464" r:id="rId179"/>
    <p:sldId id="465" r:id="rId180"/>
    <p:sldId id="466" r:id="rId181"/>
    <p:sldId id="467" r:id="rId182"/>
    <p:sldId id="468" r:id="rId183"/>
    <p:sldId id="469" r:id="rId184"/>
    <p:sldId id="470" r:id="rId185"/>
    <p:sldId id="471" r:id="rId186"/>
    <p:sldId id="472" r:id="rId187"/>
    <p:sldId id="473" r:id="rId188"/>
    <p:sldId id="474" r:id="rId189"/>
    <p:sldId id="475" r:id="rId190"/>
    <p:sldId id="476" r:id="rId191"/>
    <p:sldId id="477" r:id="rId192"/>
    <p:sldId id="478" r:id="rId193"/>
    <p:sldId id="479" r:id="rId194"/>
    <p:sldId id="480" r:id="rId195"/>
    <p:sldId id="481" r:id="rId196"/>
    <p:sldId id="482" r:id="rId197"/>
    <p:sldId id="483" r:id="rId198"/>
    <p:sldId id="484" r:id="rId199"/>
    <p:sldId id="485" r:id="rId200"/>
    <p:sldId id="486" r:id="rId201"/>
    <p:sldId id="487" r:id="rId202"/>
    <p:sldId id="488" r:id="rId203"/>
    <p:sldId id="489" r:id="rId204"/>
    <p:sldId id="490" r:id="rId205"/>
    <p:sldId id="491" r:id="rId206"/>
    <p:sldId id="492" r:id="rId207"/>
    <p:sldId id="493" r:id="rId208"/>
    <p:sldId id="407" r:id="rId209"/>
    <p:sldId id="408" r:id="rId210"/>
    <p:sldId id="409" r:id="rId211"/>
    <p:sldId id="410" r:id="rId212"/>
    <p:sldId id="411" r:id="rId213"/>
    <p:sldId id="502" r:id="rId214"/>
    <p:sldId id="503" r:id="rId215"/>
    <p:sldId id="504" r:id="rId216"/>
    <p:sldId id="505" r:id="rId217"/>
    <p:sldId id="506" r:id="rId218"/>
    <p:sldId id="507" r:id="rId219"/>
    <p:sldId id="508" r:id="rId220"/>
    <p:sldId id="509" r:id="rId221"/>
    <p:sldId id="510" r:id="rId222"/>
    <p:sldId id="511" r:id="rId223"/>
    <p:sldId id="512" r:id="rId224"/>
    <p:sldId id="513" r:id="rId225"/>
    <p:sldId id="514" r:id="rId2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18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260"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9D4EBD-F63D-4051-BE0A-BACDBEC863A8}" type="datetimeFigureOut">
              <a:rPr lang="en-US" smtClean="0"/>
              <a:pPr/>
              <a:t>3/1/2021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C56CCF-C1D2-4644-A8E8-105839367FA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69635" name="Rectangle 7"/>
          <p:cNvSpPr>
            <a:spLocks noGrp="1" noChangeArrowheads="1"/>
          </p:cNvSpPr>
          <p:nvPr>
            <p:ph type="sldNum" sz="quarter"/>
          </p:nvPr>
        </p:nvSpPr>
        <p:spPr>
          <a:noFill/>
        </p:spPr>
        <p:txBody>
          <a:bodyPr/>
          <a:lstStyle/>
          <a:p>
            <a:fld id="{E17AD956-DC45-46D3-ACD3-3B9748131383}" type="slidenum">
              <a:rPr lang="en-US" smtClean="0">
                <a:latin typeface="Times New Roman" pitchFamily="18" charset="0"/>
                <a:cs typeface="Tahoma" pitchFamily="34" charset="0"/>
              </a:rPr>
              <a:pPr/>
              <a:t>72</a:t>
            </a:fld>
            <a:endParaRPr lang="en-US">
              <a:latin typeface="Times New Roman" pitchFamily="18" charset="0"/>
              <a:cs typeface="Tahoma" pitchFamily="34" charset="0"/>
            </a:endParaRPr>
          </a:p>
        </p:txBody>
      </p:sp>
      <p:sp>
        <p:nvSpPr>
          <p:cNvPr id="69636"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fld id="{BCFB5EB2-6B5C-4E36-ADBD-95D8BBD4A855}" type="slidenum">
              <a:rPr lang="en-US" sz="1200">
                <a:solidFill>
                  <a:srgbClr val="000000"/>
                </a:solidFill>
                <a:latin typeface="Times New Roman" pitchFamily="18" charset="0"/>
              </a:rPr>
              <a:pPr algn="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t>72</a:t>
            </a:fld>
            <a:endParaRPr lang="en-US" sz="1200">
              <a:solidFill>
                <a:srgbClr val="000000"/>
              </a:solidFill>
              <a:latin typeface="Times New Roman" pitchFamily="18" charset="0"/>
            </a:endParaRPr>
          </a:p>
        </p:txBody>
      </p:sp>
      <p:sp>
        <p:nvSpPr>
          <p:cNvPr id="69637"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69638" name="Rectangle 3"/>
          <p:cNvSpPr>
            <a:spLocks noGrp="1" noChangeArrowheads="1"/>
          </p:cNvSpPr>
          <p:nvPr>
            <p:ph type="body" idx="1"/>
          </p:nvPr>
        </p:nvSpPr>
        <p:spPr>
          <a:xfrm>
            <a:off x="914400" y="4343400"/>
            <a:ext cx="5029200" cy="4114800"/>
          </a:xfrm>
          <a:noFill/>
          <a:ln/>
        </p:spPr>
        <p:txBody>
          <a:bodyPr wrap="none" anchor="ctr"/>
          <a:lstStyle/>
          <a:p>
            <a:endParaRPr 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78851" name="Rectangle 7"/>
          <p:cNvSpPr>
            <a:spLocks noGrp="1" noChangeArrowheads="1"/>
          </p:cNvSpPr>
          <p:nvPr>
            <p:ph type="sldNum" sz="quarter"/>
          </p:nvPr>
        </p:nvSpPr>
        <p:spPr>
          <a:noFill/>
        </p:spPr>
        <p:txBody>
          <a:bodyPr/>
          <a:lstStyle/>
          <a:p>
            <a:fld id="{CCE693FD-9A75-4343-930F-DA50B131233E}" type="slidenum">
              <a:rPr lang="en-US" smtClean="0">
                <a:latin typeface="Times New Roman" pitchFamily="18" charset="0"/>
                <a:cs typeface="Tahoma" pitchFamily="34" charset="0"/>
              </a:rPr>
              <a:pPr/>
              <a:t>81</a:t>
            </a:fld>
            <a:endParaRPr lang="en-US">
              <a:latin typeface="Times New Roman" pitchFamily="18" charset="0"/>
              <a:cs typeface="Tahoma" pitchFamily="34" charset="0"/>
            </a:endParaRPr>
          </a:p>
        </p:txBody>
      </p:sp>
      <p:sp>
        <p:nvSpPr>
          <p:cNvPr id="78852"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78853"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78854"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p:nvPr>
        </p:nvSpPr>
        <p:spPr>
          <a:noFill/>
        </p:spPr>
        <p:txBody>
          <a:bodyPr/>
          <a:lstStyle/>
          <a:p>
            <a:fld id="{950D5D02-AF66-4DA7-BBE2-A7C299F2B7B2}" type="slidenum">
              <a:rPr lang="en-US" smtClean="0">
                <a:latin typeface="Times New Roman" pitchFamily="18" charset="0"/>
                <a:cs typeface="Tahoma" pitchFamily="34" charset="0"/>
              </a:rPr>
              <a:pPr/>
              <a:t>82</a:t>
            </a:fld>
            <a:endParaRPr lang="en-US">
              <a:latin typeface="Times New Roman" pitchFamily="18" charset="0"/>
              <a:cs typeface="Tahoma"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80899" name="Rectangle 7"/>
          <p:cNvSpPr>
            <a:spLocks noGrp="1" noChangeArrowheads="1"/>
          </p:cNvSpPr>
          <p:nvPr>
            <p:ph type="sldNum" sz="quarter"/>
          </p:nvPr>
        </p:nvSpPr>
        <p:spPr>
          <a:noFill/>
        </p:spPr>
        <p:txBody>
          <a:bodyPr/>
          <a:lstStyle/>
          <a:p>
            <a:fld id="{6CFC8CCD-FE82-4707-B303-20D31BE8C045}" type="slidenum">
              <a:rPr lang="en-US" smtClean="0">
                <a:latin typeface="Times New Roman" pitchFamily="18" charset="0"/>
                <a:cs typeface="Tahoma" pitchFamily="34" charset="0"/>
              </a:rPr>
              <a:pPr/>
              <a:t>83</a:t>
            </a:fld>
            <a:endParaRPr lang="en-US">
              <a:latin typeface="Times New Roman" pitchFamily="18" charset="0"/>
              <a:cs typeface="Tahoma" pitchFamily="34" charset="0"/>
            </a:endParaRPr>
          </a:p>
        </p:txBody>
      </p:sp>
      <p:sp>
        <p:nvSpPr>
          <p:cNvPr id="80900"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80901"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80902" name="Rectangle 3"/>
          <p:cNvSpPr>
            <a:spLocks noGrp="1" noChangeArrowheads="1"/>
          </p:cNvSpPr>
          <p:nvPr>
            <p:ph type="body" idx="1"/>
          </p:nvPr>
        </p:nvSpPr>
        <p:spPr>
          <a:xfrm>
            <a:off x="685800" y="4343400"/>
            <a:ext cx="5486400" cy="4114800"/>
          </a:xfrm>
          <a:noFill/>
          <a:ln/>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81923" name="Rectangle 7"/>
          <p:cNvSpPr>
            <a:spLocks noGrp="1" noChangeArrowheads="1"/>
          </p:cNvSpPr>
          <p:nvPr>
            <p:ph type="sldNum" sz="quarter"/>
          </p:nvPr>
        </p:nvSpPr>
        <p:spPr>
          <a:noFill/>
        </p:spPr>
        <p:txBody>
          <a:bodyPr/>
          <a:lstStyle/>
          <a:p>
            <a:fld id="{161D6F35-AB3A-41FB-8480-2623725C5508}" type="slidenum">
              <a:rPr lang="en-US" smtClean="0">
                <a:latin typeface="Times New Roman" pitchFamily="18" charset="0"/>
                <a:cs typeface="Tahoma" pitchFamily="34" charset="0"/>
              </a:rPr>
              <a:pPr/>
              <a:t>84</a:t>
            </a:fld>
            <a:endParaRPr lang="en-US">
              <a:latin typeface="Times New Roman" pitchFamily="18" charset="0"/>
              <a:cs typeface="Tahoma" pitchFamily="34" charset="0"/>
            </a:endParaRPr>
          </a:p>
        </p:txBody>
      </p:sp>
      <p:sp>
        <p:nvSpPr>
          <p:cNvPr id="81924"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81925"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81926"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82947" name="Rectangle 7"/>
          <p:cNvSpPr>
            <a:spLocks noGrp="1" noChangeArrowheads="1"/>
          </p:cNvSpPr>
          <p:nvPr>
            <p:ph type="sldNum" sz="quarter"/>
          </p:nvPr>
        </p:nvSpPr>
        <p:spPr>
          <a:noFill/>
        </p:spPr>
        <p:txBody>
          <a:bodyPr/>
          <a:lstStyle/>
          <a:p>
            <a:fld id="{DEDD3F11-6082-45A6-BF01-C890FE95B8A0}" type="slidenum">
              <a:rPr lang="en-US" smtClean="0">
                <a:latin typeface="Times New Roman" pitchFamily="18" charset="0"/>
                <a:cs typeface="Tahoma" pitchFamily="34" charset="0"/>
              </a:rPr>
              <a:pPr/>
              <a:t>85</a:t>
            </a:fld>
            <a:endParaRPr lang="en-US">
              <a:latin typeface="Times New Roman" pitchFamily="18" charset="0"/>
              <a:cs typeface="Tahoma" pitchFamily="34" charset="0"/>
            </a:endParaRPr>
          </a:p>
        </p:txBody>
      </p:sp>
      <p:sp>
        <p:nvSpPr>
          <p:cNvPr id="82948"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8294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82950" name="Rectangle 3"/>
          <p:cNvSpPr>
            <a:spLocks noGrp="1" noChangeArrowheads="1"/>
          </p:cNvSpPr>
          <p:nvPr>
            <p:ph type="body" idx="1"/>
          </p:nvPr>
        </p:nvSpPr>
        <p:spPr>
          <a:xfrm>
            <a:off x="685800" y="4343400"/>
            <a:ext cx="5486400" cy="4114800"/>
          </a:xfrm>
          <a:noFill/>
          <a:ln/>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83971" name="Rectangle 7"/>
          <p:cNvSpPr>
            <a:spLocks noGrp="1" noChangeArrowheads="1"/>
          </p:cNvSpPr>
          <p:nvPr>
            <p:ph type="sldNum" sz="quarter"/>
          </p:nvPr>
        </p:nvSpPr>
        <p:spPr>
          <a:noFill/>
        </p:spPr>
        <p:txBody>
          <a:bodyPr/>
          <a:lstStyle/>
          <a:p>
            <a:fld id="{5C8BB7E3-7BE9-4C52-9A19-D4E21069E606}" type="slidenum">
              <a:rPr lang="en-US" smtClean="0">
                <a:latin typeface="Times New Roman" pitchFamily="18" charset="0"/>
                <a:cs typeface="Tahoma" pitchFamily="34" charset="0"/>
              </a:rPr>
              <a:pPr/>
              <a:t>86</a:t>
            </a:fld>
            <a:endParaRPr lang="en-US">
              <a:latin typeface="Times New Roman" pitchFamily="18" charset="0"/>
              <a:cs typeface="Tahoma" pitchFamily="34" charset="0"/>
            </a:endParaRPr>
          </a:p>
        </p:txBody>
      </p:sp>
      <p:sp>
        <p:nvSpPr>
          <p:cNvPr id="83972"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83973"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83974"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84995" name="Rectangle 7"/>
          <p:cNvSpPr>
            <a:spLocks noGrp="1" noChangeArrowheads="1"/>
          </p:cNvSpPr>
          <p:nvPr>
            <p:ph type="sldNum" sz="quarter"/>
          </p:nvPr>
        </p:nvSpPr>
        <p:spPr>
          <a:noFill/>
        </p:spPr>
        <p:txBody>
          <a:bodyPr/>
          <a:lstStyle/>
          <a:p>
            <a:fld id="{FEEBBCC8-BC7B-45FC-AF65-39E26411CC40}" type="slidenum">
              <a:rPr lang="en-US" smtClean="0">
                <a:latin typeface="Times New Roman" pitchFamily="18" charset="0"/>
                <a:cs typeface="Tahoma" pitchFamily="34" charset="0"/>
              </a:rPr>
              <a:pPr/>
              <a:t>87</a:t>
            </a:fld>
            <a:endParaRPr lang="en-US">
              <a:latin typeface="Times New Roman" pitchFamily="18" charset="0"/>
              <a:cs typeface="Tahoma" pitchFamily="34" charset="0"/>
            </a:endParaRPr>
          </a:p>
        </p:txBody>
      </p:sp>
      <p:sp>
        <p:nvSpPr>
          <p:cNvPr id="84996"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84997"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84998"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86019" name="Rectangle 7"/>
          <p:cNvSpPr>
            <a:spLocks noGrp="1" noChangeArrowheads="1"/>
          </p:cNvSpPr>
          <p:nvPr>
            <p:ph type="sldNum" sz="quarter"/>
          </p:nvPr>
        </p:nvSpPr>
        <p:spPr>
          <a:noFill/>
        </p:spPr>
        <p:txBody>
          <a:bodyPr/>
          <a:lstStyle/>
          <a:p>
            <a:fld id="{5B134EEC-CD31-493D-8C7D-A3C548E9E167}" type="slidenum">
              <a:rPr lang="en-US" smtClean="0">
                <a:latin typeface="Times New Roman" pitchFamily="18" charset="0"/>
                <a:cs typeface="Tahoma" pitchFamily="34" charset="0"/>
              </a:rPr>
              <a:pPr/>
              <a:t>88</a:t>
            </a:fld>
            <a:endParaRPr lang="en-US">
              <a:latin typeface="Times New Roman" pitchFamily="18" charset="0"/>
              <a:cs typeface="Tahoma" pitchFamily="34" charset="0"/>
            </a:endParaRPr>
          </a:p>
        </p:txBody>
      </p:sp>
      <p:sp>
        <p:nvSpPr>
          <p:cNvPr id="86020"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86021"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86022"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87043" name="Rectangle 7"/>
          <p:cNvSpPr>
            <a:spLocks noGrp="1" noChangeArrowheads="1"/>
          </p:cNvSpPr>
          <p:nvPr>
            <p:ph type="sldNum" sz="quarter"/>
          </p:nvPr>
        </p:nvSpPr>
        <p:spPr>
          <a:noFill/>
        </p:spPr>
        <p:txBody>
          <a:bodyPr/>
          <a:lstStyle/>
          <a:p>
            <a:fld id="{CF2EBDEC-8614-47B5-85BB-AAE4C79E914B}" type="slidenum">
              <a:rPr lang="en-US" smtClean="0">
                <a:latin typeface="Times New Roman" pitchFamily="18" charset="0"/>
                <a:cs typeface="Tahoma" pitchFamily="34" charset="0"/>
              </a:rPr>
              <a:pPr/>
              <a:t>89</a:t>
            </a:fld>
            <a:endParaRPr lang="en-US">
              <a:latin typeface="Times New Roman" pitchFamily="18" charset="0"/>
              <a:cs typeface="Tahoma" pitchFamily="34" charset="0"/>
            </a:endParaRPr>
          </a:p>
        </p:txBody>
      </p:sp>
      <p:sp>
        <p:nvSpPr>
          <p:cNvPr id="87044"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87045"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87046"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88067" name="Rectangle 7"/>
          <p:cNvSpPr>
            <a:spLocks noGrp="1" noChangeArrowheads="1"/>
          </p:cNvSpPr>
          <p:nvPr>
            <p:ph type="sldNum" sz="quarter"/>
          </p:nvPr>
        </p:nvSpPr>
        <p:spPr>
          <a:noFill/>
        </p:spPr>
        <p:txBody>
          <a:bodyPr/>
          <a:lstStyle/>
          <a:p>
            <a:fld id="{FBB3F8A9-C350-4186-8EE6-8D098AE20E00}" type="slidenum">
              <a:rPr lang="en-US" smtClean="0">
                <a:latin typeface="Times New Roman" pitchFamily="18" charset="0"/>
                <a:cs typeface="Tahoma" pitchFamily="34" charset="0"/>
              </a:rPr>
              <a:pPr/>
              <a:t>90</a:t>
            </a:fld>
            <a:endParaRPr lang="en-US">
              <a:latin typeface="Times New Roman" pitchFamily="18" charset="0"/>
              <a:cs typeface="Tahoma" pitchFamily="34" charset="0"/>
            </a:endParaRPr>
          </a:p>
        </p:txBody>
      </p:sp>
      <p:sp>
        <p:nvSpPr>
          <p:cNvPr id="88068"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8806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88070" name="Rectangle 3"/>
          <p:cNvSpPr>
            <a:spLocks noGrp="1" noChangeArrowheads="1"/>
          </p:cNvSpPr>
          <p:nvPr>
            <p:ph type="body" idx="1"/>
          </p:nvPr>
        </p:nvSpPr>
        <p:spPr>
          <a:xfrm>
            <a:off x="685800" y="4343400"/>
            <a:ext cx="5486400" cy="4114800"/>
          </a:xfrm>
          <a:noFill/>
          <a:ln/>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70659" name="Rectangle 7"/>
          <p:cNvSpPr>
            <a:spLocks noGrp="1" noChangeArrowheads="1"/>
          </p:cNvSpPr>
          <p:nvPr>
            <p:ph type="sldNum" sz="quarter"/>
          </p:nvPr>
        </p:nvSpPr>
        <p:spPr>
          <a:noFill/>
        </p:spPr>
        <p:txBody>
          <a:bodyPr/>
          <a:lstStyle/>
          <a:p>
            <a:fld id="{DA46276E-6030-4453-AFF1-B7A5CD8D288D}" type="slidenum">
              <a:rPr lang="en-US" smtClean="0">
                <a:latin typeface="Times New Roman" pitchFamily="18" charset="0"/>
                <a:cs typeface="Tahoma" pitchFamily="34" charset="0"/>
              </a:rPr>
              <a:pPr/>
              <a:t>73</a:t>
            </a:fld>
            <a:endParaRPr lang="en-US">
              <a:latin typeface="Times New Roman" pitchFamily="18" charset="0"/>
              <a:cs typeface="Tahoma" pitchFamily="34" charset="0"/>
            </a:endParaRPr>
          </a:p>
        </p:txBody>
      </p:sp>
      <p:sp>
        <p:nvSpPr>
          <p:cNvPr id="70660"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70661"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70662"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89091" name="Rectangle 7"/>
          <p:cNvSpPr>
            <a:spLocks noGrp="1" noChangeArrowheads="1"/>
          </p:cNvSpPr>
          <p:nvPr>
            <p:ph type="sldNum" sz="quarter"/>
          </p:nvPr>
        </p:nvSpPr>
        <p:spPr>
          <a:noFill/>
        </p:spPr>
        <p:txBody>
          <a:bodyPr/>
          <a:lstStyle/>
          <a:p>
            <a:fld id="{16D74240-5B43-4B60-A5E4-64C900F41F1A}" type="slidenum">
              <a:rPr lang="en-US" smtClean="0">
                <a:latin typeface="Times New Roman" pitchFamily="18" charset="0"/>
                <a:cs typeface="Tahoma" pitchFamily="34" charset="0"/>
              </a:rPr>
              <a:pPr/>
              <a:t>91</a:t>
            </a:fld>
            <a:endParaRPr lang="en-US">
              <a:latin typeface="Times New Roman" pitchFamily="18" charset="0"/>
              <a:cs typeface="Tahoma" pitchFamily="34" charset="0"/>
            </a:endParaRPr>
          </a:p>
        </p:txBody>
      </p:sp>
      <p:sp>
        <p:nvSpPr>
          <p:cNvPr id="89092"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89093"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89094" name="Rectangle 3"/>
          <p:cNvSpPr>
            <a:spLocks noGrp="1" noChangeArrowheads="1"/>
          </p:cNvSpPr>
          <p:nvPr>
            <p:ph type="body" idx="1"/>
          </p:nvPr>
        </p:nvSpPr>
        <p:spPr>
          <a:xfrm>
            <a:off x="685800" y="4343400"/>
            <a:ext cx="5486400" cy="4114800"/>
          </a:xfrm>
          <a:noFill/>
          <a:ln/>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90115" name="Rectangle 7"/>
          <p:cNvSpPr>
            <a:spLocks noGrp="1" noChangeArrowheads="1"/>
          </p:cNvSpPr>
          <p:nvPr>
            <p:ph type="sldNum" sz="quarter"/>
          </p:nvPr>
        </p:nvSpPr>
        <p:spPr>
          <a:noFill/>
        </p:spPr>
        <p:txBody>
          <a:bodyPr/>
          <a:lstStyle/>
          <a:p>
            <a:fld id="{0CC18F58-B634-41FA-8364-CE823F862FB0}" type="slidenum">
              <a:rPr lang="en-US" smtClean="0">
                <a:latin typeface="Times New Roman" pitchFamily="18" charset="0"/>
                <a:cs typeface="Tahoma" pitchFamily="34" charset="0"/>
              </a:rPr>
              <a:pPr/>
              <a:t>92</a:t>
            </a:fld>
            <a:endParaRPr lang="en-US">
              <a:latin typeface="Times New Roman" pitchFamily="18" charset="0"/>
              <a:cs typeface="Tahoma" pitchFamily="34" charset="0"/>
            </a:endParaRPr>
          </a:p>
        </p:txBody>
      </p:sp>
      <p:sp>
        <p:nvSpPr>
          <p:cNvPr id="90116"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90117"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90118"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91139" name="Rectangle 7"/>
          <p:cNvSpPr>
            <a:spLocks noGrp="1" noChangeArrowheads="1"/>
          </p:cNvSpPr>
          <p:nvPr>
            <p:ph type="sldNum" sz="quarter"/>
          </p:nvPr>
        </p:nvSpPr>
        <p:spPr>
          <a:noFill/>
        </p:spPr>
        <p:txBody>
          <a:bodyPr/>
          <a:lstStyle/>
          <a:p>
            <a:fld id="{318ABC09-F130-4E6E-9326-1F95F32803CA}" type="slidenum">
              <a:rPr lang="en-US" smtClean="0">
                <a:latin typeface="Times New Roman" pitchFamily="18" charset="0"/>
                <a:cs typeface="Tahoma" pitchFamily="34" charset="0"/>
              </a:rPr>
              <a:pPr/>
              <a:t>93</a:t>
            </a:fld>
            <a:endParaRPr lang="en-US">
              <a:latin typeface="Times New Roman" pitchFamily="18" charset="0"/>
              <a:cs typeface="Tahoma" pitchFamily="34" charset="0"/>
            </a:endParaRPr>
          </a:p>
        </p:txBody>
      </p:sp>
      <p:sp>
        <p:nvSpPr>
          <p:cNvPr id="91140"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91141"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91142" name="Rectangle 3"/>
          <p:cNvSpPr>
            <a:spLocks noGrp="1" noChangeArrowheads="1"/>
          </p:cNvSpPr>
          <p:nvPr>
            <p:ph type="body" idx="1"/>
          </p:nvPr>
        </p:nvSpPr>
        <p:spPr>
          <a:xfrm>
            <a:off x="685800" y="4343400"/>
            <a:ext cx="5486400" cy="4114800"/>
          </a:xfrm>
          <a:noFill/>
          <a:ln/>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92163" name="Rectangle 7"/>
          <p:cNvSpPr>
            <a:spLocks noGrp="1" noChangeArrowheads="1"/>
          </p:cNvSpPr>
          <p:nvPr>
            <p:ph type="sldNum" sz="quarter"/>
          </p:nvPr>
        </p:nvSpPr>
        <p:spPr>
          <a:noFill/>
        </p:spPr>
        <p:txBody>
          <a:bodyPr/>
          <a:lstStyle/>
          <a:p>
            <a:fld id="{99D259B7-D881-4B59-B070-C86AF8A11989}" type="slidenum">
              <a:rPr lang="en-US" smtClean="0">
                <a:latin typeface="Times New Roman" pitchFamily="18" charset="0"/>
                <a:cs typeface="Tahoma" pitchFamily="34" charset="0"/>
              </a:rPr>
              <a:pPr/>
              <a:t>94</a:t>
            </a:fld>
            <a:endParaRPr lang="en-US">
              <a:latin typeface="Times New Roman" pitchFamily="18" charset="0"/>
              <a:cs typeface="Tahoma" pitchFamily="34" charset="0"/>
            </a:endParaRPr>
          </a:p>
        </p:txBody>
      </p:sp>
      <p:sp>
        <p:nvSpPr>
          <p:cNvPr id="92164"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92165"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92166"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93187" name="Rectangle 7"/>
          <p:cNvSpPr>
            <a:spLocks noGrp="1" noChangeArrowheads="1"/>
          </p:cNvSpPr>
          <p:nvPr>
            <p:ph type="sldNum" sz="quarter"/>
          </p:nvPr>
        </p:nvSpPr>
        <p:spPr>
          <a:noFill/>
        </p:spPr>
        <p:txBody>
          <a:bodyPr/>
          <a:lstStyle/>
          <a:p>
            <a:fld id="{E30939ED-C24E-4B4F-B0C0-F001E8305E92}" type="slidenum">
              <a:rPr lang="en-US" smtClean="0">
                <a:latin typeface="Times New Roman" pitchFamily="18" charset="0"/>
                <a:cs typeface="Tahoma" pitchFamily="34" charset="0"/>
              </a:rPr>
              <a:pPr/>
              <a:t>95</a:t>
            </a:fld>
            <a:endParaRPr lang="en-US">
              <a:latin typeface="Times New Roman" pitchFamily="18" charset="0"/>
              <a:cs typeface="Tahoma" pitchFamily="34" charset="0"/>
            </a:endParaRPr>
          </a:p>
        </p:txBody>
      </p:sp>
      <p:sp>
        <p:nvSpPr>
          <p:cNvPr id="93188"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9318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93190"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94211" name="Rectangle 7"/>
          <p:cNvSpPr>
            <a:spLocks noGrp="1" noChangeArrowheads="1"/>
          </p:cNvSpPr>
          <p:nvPr>
            <p:ph type="sldNum" sz="quarter"/>
          </p:nvPr>
        </p:nvSpPr>
        <p:spPr>
          <a:noFill/>
        </p:spPr>
        <p:txBody>
          <a:bodyPr/>
          <a:lstStyle/>
          <a:p>
            <a:fld id="{E945821B-7D7E-45A5-9A2F-574DCA24AEF8}" type="slidenum">
              <a:rPr lang="en-US" smtClean="0">
                <a:latin typeface="Times New Roman" pitchFamily="18" charset="0"/>
                <a:cs typeface="Tahoma" pitchFamily="34" charset="0"/>
              </a:rPr>
              <a:pPr/>
              <a:t>96</a:t>
            </a:fld>
            <a:endParaRPr lang="en-US">
              <a:latin typeface="Times New Roman" pitchFamily="18" charset="0"/>
              <a:cs typeface="Tahoma" pitchFamily="34" charset="0"/>
            </a:endParaRPr>
          </a:p>
        </p:txBody>
      </p:sp>
      <p:sp>
        <p:nvSpPr>
          <p:cNvPr id="94212"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94213"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94214" name="Rectangle 3"/>
          <p:cNvSpPr>
            <a:spLocks noGrp="1" noChangeArrowheads="1"/>
          </p:cNvSpPr>
          <p:nvPr>
            <p:ph type="body" idx="1"/>
          </p:nvPr>
        </p:nvSpPr>
        <p:spPr>
          <a:xfrm>
            <a:off x="685800" y="4343400"/>
            <a:ext cx="5486400" cy="4114800"/>
          </a:xfrm>
          <a:noFill/>
          <a:ln/>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95235" name="Rectangle 7"/>
          <p:cNvSpPr>
            <a:spLocks noGrp="1" noChangeArrowheads="1"/>
          </p:cNvSpPr>
          <p:nvPr>
            <p:ph type="sldNum" sz="quarter"/>
          </p:nvPr>
        </p:nvSpPr>
        <p:spPr>
          <a:noFill/>
        </p:spPr>
        <p:txBody>
          <a:bodyPr/>
          <a:lstStyle/>
          <a:p>
            <a:fld id="{9FA8D4E4-664B-4E14-B32A-771F3B5DF588}" type="slidenum">
              <a:rPr lang="en-US" smtClean="0">
                <a:latin typeface="Times New Roman" pitchFamily="18" charset="0"/>
                <a:cs typeface="Tahoma" pitchFamily="34" charset="0"/>
              </a:rPr>
              <a:pPr/>
              <a:t>97</a:t>
            </a:fld>
            <a:endParaRPr lang="en-US">
              <a:latin typeface="Times New Roman" pitchFamily="18" charset="0"/>
              <a:cs typeface="Tahoma" pitchFamily="34" charset="0"/>
            </a:endParaRPr>
          </a:p>
        </p:txBody>
      </p:sp>
      <p:sp>
        <p:nvSpPr>
          <p:cNvPr id="95236"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95237"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95238"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96259" name="Rectangle 7"/>
          <p:cNvSpPr>
            <a:spLocks noGrp="1" noChangeArrowheads="1"/>
          </p:cNvSpPr>
          <p:nvPr>
            <p:ph type="sldNum" sz="quarter"/>
          </p:nvPr>
        </p:nvSpPr>
        <p:spPr>
          <a:noFill/>
        </p:spPr>
        <p:txBody>
          <a:bodyPr/>
          <a:lstStyle/>
          <a:p>
            <a:fld id="{3B0728C4-594F-4B87-A1AF-B6609B2D384A}" type="slidenum">
              <a:rPr lang="en-US" smtClean="0">
                <a:latin typeface="Times New Roman" pitchFamily="18" charset="0"/>
                <a:cs typeface="Tahoma" pitchFamily="34" charset="0"/>
              </a:rPr>
              <a:pPr/>
              <a:t>98</a:t>
            </a:fld>
            <a:endParaRPr lang="en-US">
              <a:latin typeface="Times New Roman" pitchFamily="18" charset="0"/>
              <a:cs typeface="Tahoma" pitchFamily="34" charset="0"/>
            </a:endParaRPr>
          </a:p>
        </p:txBody>
      </p:sp>
      <p:sp>
        <p:nvSpPr>
          <p:cNvPr id="96260"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96261"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96262"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97283" name="Rectangle 7"/>
          <p:cNvSpPr>
            <a:spLocks noGrp="1" noChangeArrowheads="1"/>
          </p:cNvSpPr>
          <p:nvPr>
            <p:ph type="sldNum" sz="quarter"/>
          </p:nvPr>
        </p:nvSpPr>
        <p:spPr>
          <a:noFill/>
        </p:spPr>
        <p:txBody>
          <a:bodyPr/>
          <a:lstStyle/>
          <a:p>
            <a:fld id="{3841950E-A98A-490A-9477-53FE79F41094}" type="slidenum">
              <a:rPr lang="en-US" smtClean="0">
                <a:latin typeface="Times New Roman" pitchFamily="18" charset="0"/>
                <a:cs typeface="Tahoma" pitchFamily="34" charset="0"/>
              </a:rPr>
              <a:pPr/>
              <a:t>99</a:t>
            </a:fld>
            <a:endParaRPr lang="en-US">
              <a:latin typeface="Times New Roman" pitchFamily="18" charset="0"/>
              <a:cs typeface="Tahoma" pitchFamily="34" charset="0"/>
            </a:endParaRPr>
          </a:p>
        </p:txBody>
      </p:sp>
      <p:sp>
        <p:nvSpPr>
          <p:cNvPr id="97284"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97285"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97286" name="Rectangle 3"/>
          <p:cNvSpPr>
            <a:spLocks noGrp="1" noChangeArrowheads="1"/>
          </p:cNvSpPr>
          <p:nvPr>
            <p:ph type="body" idx="1"/>
          </p:nvPr>
        </p:nvSpPr>
        <p:spPr>
          <a:xfrm>
            <a:off x="685800" y="4343400"/>
            <a:ext cx="5486400" cy="4114800"/>
          </a:xfrm>
          <a:noFill/>
          <a:ln/>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98307" name="Rectangle 7"/>
          <p:cNvSpPr>
            <a:spLocks noGrp="1" noChangeArrowheads="1"/>
          </p:cNvSpPr>
          <p:nvPr>
            <p:ph type="sldNum" sz="quarter"/>
          </p:nvPr>
        </p:nvSpPr>
        <p:spPr>
          <a:noFill/>
        </p:spPr>
        <p:txBody>
          <a:bodyPr/>
          <a:lstStyle/>
          <a:p>
            <a:fld id="{2FAAAA4A-03A5-4EC5-A9BB-BAE44CC9E67E}" type="slidenum">
              <a:rPr lang="en-US" smtClean="0">
                <a:latin typeface="Times New Roman" pitchFamily="18" charset="0"/>
                <a:cs typeface="Tahoma" pitchFamily="34" charset="0"/>
              </a:rPr>
              <a:pPr/>
              <a:t>100</a:t>
            </a:fld>
            <a:endParaRPr lang="en-US">
              <a:latin typeface="Times New Roman" pitchFamily="18" charset="0"/>
              <a:cs typeface="Tahoma" pitchFamily="34" charset="0"/>
            </a:endParaRPr>
          </a:p>
        </p:txBody>
      </p:sp>
      <p:sp>
        <p:nvSpPr>
          <p:cNvPr id="98308"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9830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98310"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71683" name="Rectangle 7"/>
          <p:cNvSpPr>
            <a:spLocks noGrp="1" noChangeArrowheads="1"/>
          </p:cNvSpPr>
          <p:nvPr>
            <p:ph type="sldNum" sz="quarter"/>
          </p:nvPr>
        </p:nvSpPr>
        <p:spPr>
          <a:noFill/>
        </p:spPr>
        <p:txBody>
          <a:bodyPr/>
          <a:lstStyle/>
          <a:p>
            <a:fld id="{3EE1B5B5-ECD9-4245-BB1E-032FF9E497E4}" type="slidenum">
              <a:rPr lang="en-US" smtClean="0">
                <a:latin typeface="Times New Roman" pitchFamily="18" charset="0"/>
                <a:cs typeface="Tahoma" pitchFamily="34" charset="0"/>
              </a:rPr>
              <a:pPr/>
              <a:t>74</a:t>
            </a:fld>
            <a:endParaRPr lang="en-US">
              <a:latin typeface="Times New Roman" pitchFamily="18" charset="0"/>
              <a:cs typeface="Tahoma" pitchFamily="34" charset="0"/>
            </a:endParaRPr>
          </a:p>
        </p:txBody>
      </p:sp>
      <p:sp>
        <p:nvSpPr>
          <p:cNvPr id="71684"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71685"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71686"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99331" name="Rectangle 7"/>
          <p:cNvSpPr>
            <a:spLocks noGrp="1" noChangeArrowheads="1"/>
          </p:cNvSpPr>
          <p:nvPr>
            <p:ph type="sldNum" sz="quarter"/>
          </p:nvPr>
        </p:nvSpPr>
        <p:spPr>
          <a:noFill/>
        </p:spPr>
        <p:txBody>
          <a:bodyPr/>
          <a:lstStyle/>
          <a:p>
            <a:fld id="{3B77A69D-A006-46BC-8E33-A724D06C5D33}" type="slidenum">
              <a:rPr lang="en-US" smtClean="0">
                <a:latin typeface="Times New Roman" pitchFamily="18" charset="0"/>
                <a:cs typeface="Tahoma" pitchFamily="34" charset="0"/>
              </a:rPr>
              <a:pPr/>
              <a:t>101</a:t>
            </a:fld>
            <a:endParaRPr lang="en-US">
              <a:latin typeface="Times New Roman" pitchFamily="18" charset="0"/>
              <a:cs typeface="Tahoma" pitchFamily="34" charset="0"/>
            </a:endParaRPr>
          </a:p>
        </p:txBody>
      </p:sp>
      <p:sp>
        <p:nvSpPr>
          <p:cNvPr id="99332"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99333"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99334" name="Rectangle 3"/>
          <p:cNvSpPr>
            <a:spLocks noGrp="1" noChangeArrowheads="1"/>
          </p:cNvSpPr>
          <p:nvPr>
            <p:ph type="body" idx="1"/>
          </p:nvPr>
        </p:nvSpPr>
        <p:spPr>
          <a:xfrm>
            <a:off x="685800" y="4343400"/>
            <a:ext cx="5486400" cy="4114800"/>
          </a:xfrm>
          <a:noFill/>
          <a:ln/>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100355" name="Rectangle 7"/>
          <p:cNvSpPr>
            <a:spLocks noGrp="1" noChangeArrowheads="1"/>
          </p:cNvSpPr>
          <p:nvPr>
            <p:ph type="sldNum" sz="quarter"/>
          </p:nvPr>
        </p:nvSpPr>
        <p:spPr>
          <a:noFill/>
        </p:spPr>
        <p:txBody>
          <a:bodyPr/>
          <a:lstStyle/>
          <a:p>
            <a:fld id="{1C005935-9775-49BD-80AB-5654E9038F4F}" type="slidenum">
              <a:rPr lang="en-US" smtClean="0">
                <a:latin typeface="Times New Roman" pitchFamily="18" charset="0"/>
                <a:cs typeface="Tahoma" pitchFamily="34" charset="0"/>
              </a:rPr>
              <a:pPr/>
              <a:t>102</a:t>
            </a:fld>
            <a:endParaRPr lang="en-US">
              <a:latin typeface="Times New Roman" pitchFamily="18" charset="0"/>
              <a:cs typeface="Tahoma" pitchFamily="34" charset="0"/>
            </a:endParaRPr>
          </a:p>
        </p:txBody>
      </p:sp>
      <p:sp>
        <p:nvSpPr>
          <p:cNvPr id="100356"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100357"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00358"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101379" name="Rectangle 7"/>
          <p:cNvSpPr>
            <a:spLocks noGrp="1" noChangeArrowheads="1"/>
          </p:cNvSpPr>
          <p:nvPr>
            <p:ph type="sldNum" sz="quarter"/>
          </p:nvPr>
        </p:nvSpPr>
        <p:spPr>
          <a:noFill/>
        </p:spPr>
        <p:txBody>
          <a:bodyPr/>
          <a:lstStyle/>
          <a:p>
            <a:fld id="{CE5526A7-A304-416C-97CE-F0CF749303BF}" type="slidenum">
              <a:rPr lang="en-US" smtClean="0">
                <a:latin typeface="Times New Roman" pitchFamily="18" charset="0"/>
                <a:cs typeface="Tahoma" pitchFamily="34" charset="0"/>
              </a:rPr>
              <a:pPr/>
              <a:t>103</a:t>
            </a:fld>
            <a:endParaRPr lang="en-US">
              <a:latin typeface="Times New Roman" pitchFamily="18" charset="0"/>
              <a:cs typeface="Tahoma" pitchFamily="34" charset="0"/>
            </a:endParaRPr>
          </a:p>
        </p:txBody>
      </p:sp>
      <p:sp>
        <p:nvSpPr>
          <p:cNvPr id="101380"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101381"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01382"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102403" name="Rectangle 7"/>
          <p:cNvSpPr>
            <a:spLocks noGrp="1" noChangeArrowheads="1"/>
          </p:cNvSpPr>
          <p:nvPr>
            <p:ph type="sldNum" sz="quarter"/>
          </p:nvPr>
        </p:nvSpPr>
        <p:spPr>
          <a:noFill/>
        </p:spPr>
        <p:txBody>
          <a:bodyPr/>
          <a:lstStyle/>
          <a:p>
            <a:fld id="{01172203-AA7E-4D83-BD8F-6B23F8CD74BC}" type="slidenum">
              <a:rPr lang="en-US" smtClean="0">
                <a:latin typeface="Times New Roman" pitchFamily="18" charset="0"/>
                <a:cs typeface="Tahoma" pitchFamily="34" charset="0"/>
              </a:rPr>
              <a:pPr/>
              <a:t>104</a:t>
            </a:fld>
            <a:endParaRPr lang="en-US">
              <a:latin typeface="Times New Roman" pitchFamily="18" charset="0"/>
              <a:cs typeface="Tahoma" pitchFamily="34" charset="0"/>
            </a:endParaRPr>
          </a:p>
        </p:txBody>
      </p:sp>
      <p:sp>
        <p:nvSpPr>
          <p:cNvPr id="102404"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102405"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02406" name="Rectangle 3"/>
          <p:cNvSpPr>
            <a:spLocks noGrp="1" noChangeArrowheads="1"/>
          </p:cNvSpPr>
          <p:nvPr>
            <p:ph type="body" idx="1"/>
          </p:nvPr>
        </p:nvSpPr>
        <p:spPr>
          <a:xfrm>
            <a:off x="685800" y="4343400"/>
            <a:ext cx="5486400" cy="4114800"/>
          </a:xfrm>
          <a:noFill/>
          <a:ln/>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103427" name="Rectangle 7"/>
          <p:cNvSpPr>
            <a:spLocks noGrp="1" noChangeArrowheads="1"/>
          </p:cNvSpPr>
          <p:nvPr>
            <p:ph type="sldNum" sz="quarter"/>
          </p:nvPr>
        </p:nvSpPr>
        <p:spPr>
          <a:noFill/>
        </p:spPr>
        <p:txBody>
          <a:bodyPr/>
          <a:lstStyle/>
          <a:p>
            <a:fld id="{807A5D65-08FC-432D-AAC8-39A6083C6E27}" type="slidenum">
              <a:rPr lang="en-US" smtClean="0">
                <a:latin typeface="Times New Roman" pitchFamily="18" charset="0"/>
                <a:cs typeface="Tahoma" pitchFamily="34" charset="0"/>
              </a:rPr>
              <a:pPr/>
              <a:t>105</a:t>
            </a:fld>
            <a:endParaRPr lang="en-US">
              <a:latin typeface="Times New Roman" pitchFamily="18" charset="0"/>
              <a:cs typeface="Tahoma" pitchFamily="34" charset="0"/>
            </a:endParaRPr>
          </a:p>
        </p:txBody>
      </p:sp>
      <p:sp>
        <p:nvSpPr>
          <p:cNvPr id="103428"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10342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03430"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450"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104451" name="Rectangle 7"/>
          <p:cNvSpPr>
            <a:spLocks noGrp="1" noChangeArrowheads="1"/>
          </p:cNvSpPr>
          <p:nvPr>
            <p:ph type="sldNum" sz="quarter"/>
          </p:nvPr>
        </p:nvSpPr>
        <p:spPr>
          <a:noFill/>
        </p:spPr>
        <p:txBody>
          <a:bodyPr/>
          <a:lstStyle/>
          <a:p>
            <a:fld id="{828A78AB-F7B7-4F77-B1A8-BFB30A1B6DB7}" type="slidenum">
              <a:rPr lang="en-US" smtClean="0">
                <a:latin typeface="Times New Roman" pitchFamily="18" charset="0"/>
                <a:cs typeface="Tahoma" pitchFamily="34" charset="0"/>
              </a:rPr>
              <a:pPr/>
              <a:t>106</a:t>
            </a:fld>
            <a:endParaRPr lang="en-US">
              <a:latin typeface="Times New Roman" pitchFamily="18" charset="0"/>
              <a:cs typeface="Tahoma" pitchFamily="34" charset="0"/>
            </a:endParaRPr>
          </a:p>
        </p:txBody>
      </p:sp>
      <p:sp>
        <p:nvSpPr>
          <p:cNvPr id="104452"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104453"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04454"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105475" name="Rectangle 7"/>
          <p:cNvSpPr>
            <a:spLocks noGrp="1" noChangeArrowheads="1"/>
          </p:cNvSpPr>
          <p:nvPr>
            <p:ph type="sldNum" sz="quarter"/>
          </p:nvPr>
        </p:nvSpPr>
        <p:spPr>
          <a:noFill/>
        </p:spPr>
        <p:txBody>
          <a:bodyPr/>
          <a:lstStyle/>
          <a:p>
            <a:fld id="{D61BA8F1-D954-434B-9D63-D3FFB1237700}" type="slidenum">
              <a:rPr lang="en-US" smtClean="0">
                <a:latin typeface="Times New Roman" pitchFamily="18" charset="0"/>
                <a:cs typeface="Tahoma" pitchFamily="34" charset="0"/>
              </a:rPr>
              <a:pPr/>
              <a:t>107</a:t>
            </a:fld>
            <a:endParaRPr lang="en-US">
              <a:latin typeface="Times New Roman" pitchFamily="18" charset="0"/>
              <a:cs typeface="Tahoma" pitchFamily="34" charset="0"/>
            </a:endParaRPr>
          </a:p>
        </p:txBody>
      </p:sp>
      <p:sp>
        <p:nvSpPr>
          <p:cNvPr id="105476"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105477"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05478"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72707" name="Rectangle 7"/>
          <p:cNvSpPr>
            <a:spLocks noGrp="1" noChangeArrowheads="1"/>
          </p:cNvSpPr>
          <p:nvPr>
            <p:ph type="sldNum" sz="quarter"/>
          </p:nvPr>
        </p:nvSpPr>
        <p:spPr>
          <a:noFill/>
        </p:spPr>
        <p:txBody>
          <a:bodyPr/>
          <a:lstStyle/>
          <a:p>
            <a:fld id="{87C19262-1B91-4830-8C50-68715441F9E0}" type="slidenum">
              <a:rPr lang="en-US" smtClean="0">
                <a:latin typeface="Times New Roman" pitchFamily="18" charset="0"/>
                <a:cs typeface="Tahoma" pitchFamily="34" charset="0"/>
              </a:rPr>
              <a:pPr/>
              <a:t>75</a:t>
            </a:fld>
            <a:endParaRPr lang="en-US">
              <a:latin typeface="Times New Roman" pitchFamily="18" charset="0"/>
              <a:cs typeface="Tahoma" pitchFamily="34" charset="0"/>
            </a:endParaRPr>
          </a:p>
        </p:txBody>
      </p:sp>
      <p:sp>
        <p:nvSpPr>
          <p:cNvPr id="72708"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72709"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72710"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73731" name="Rectangle 7"/>
          <p:cNvSpPr>
            <a:spLocks noGrp="1" noChangeArrowheads="1"/>
          </p:cNvSpPr>
          <p:nvPr>
            <p:ph type="sldNum" sz="quarter"/>
          </p:nvPr>
        </p:nvSpPr>
        <p:spPr>
          <a:noFill/>
        </p:spPr>
        <p:txBody>
          <a:bodyPr/>
          <a:lstStyle/>
          <a:p>
            <a:fld id="{ECD05540-ED8D-48DF-9636-16446E3DFB39}" type="slidenum">
              <a:rPr lang="en-US" smtClean="0">
                <a:latin typeface="Times New Roman" pitchFamily="18" charset="0"/>
                <a:cs typeface="Tahoma" pitchFamily="34" charset="0"/>
              </a:rPr>
              <a:pPr/>
              <a:t>76</a:t>
            </a:fld>
            <a:endParaRPr lang="en-US">
              <a:latin typeface="Times New Roman" pitchFamily="18" charset="0"/>
              <a:cs typeface="Tahoma" pitchFamily="34" charset="0"/>
            </a:endParaRPr>
          </a:p>
        </p:txBody>
      </p:sp>
      <p:sp>
        <p:nvSpPr>
          <p:cNvPr id="73732"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73733"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73734"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74755" name="Rectangle 7"/>
          <p:cNvSpPr>
            <a:spLocks noGrp="1" noChangeArrowheads="1"/>
          </p:cNvSpPr>
          <p:nvPr>
            <p:ph type="sldNum" sz="quarter"/>
          </p:nvPr>
        </p:nvSpPr>
        <p:spPr>
          <a:noFill/>
        </p:spPr>
        <p:txBody>
          <a:bodyPr/>
          <a:lstStyle/>
          <a:p>
            <a:fld id="{4CDE5548-F385-49BC-B902-870AD785B6D1}" type="slidenum">
              <a:rPr lang="en-US" smtClean="0">
                <a:latin typeface="Times New Roman" pitchFamily="18" charset="0"/>
                <a:cs typeface="Tahoma" pitchFamily="34" charset="0"/>
              </a:rPr>
              <a:pPr/>
              <a:t>77</a:t>
            </a:fld>
            <a:endParaRPr lang="en-US">
              <a:latin typeface="Times New Roman" pitchFamily="18" charset="0"/>
              <a:cs typeface="Tahoma" pitchFamily="34" charset="0"/>
            </a:endParaRPr>
          </a:p>
        </p:txBody>
      </p:sp>
      <p:sp>
        <p:nvSpPr>
          <p:cNvPr id="74756"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74757"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74758"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75779" name="Rectangle 7"/>
          <p:cNvSpPr>
            <a:spLocks noGrp="1" noChangeArrowheads="1"/>
          </p:cNvSpPr>
          <p:nvPr>
            <p:ph type="sldNum" sz="quarter"/>
          </p:nvPr>
        </p:nvSpPr>
        <p:spPr>
          <a:noFill/>
        </p:spPr>
        <p:txBody>
          <a:bodyPr/>
          <a:lstStyle/>
          <a:p>
            <a:fld id="{4C17B86F-BCAC-452F-86A3-0369D8AC7AD2}" type="slidenum">
              <a:rPr lang="en-US" smtClean="0">
                <a:latin typeface="Times New Roman" pitchFamily="18" charset="0"/>
                <a:cs typeface="Tahoma" pitchFamily="34" charset="0"/>
              </a:rPr>
              <a:pPr/>
              <a:t>78</a:t>
            </a:fld>
            <a:endParaRPr lang="en-US">
              <a:latin typeface="Times New Roman" pitchFamily="18" charset="0"/>
              <a:cs typeface="Tahoma" pitchFamily="34" charset="0"/>
            </a:endParaRPr>
          </a:p>
        </p:txBody>
      </p:sp>
      <p:sp>
        <p:nvSpPr>
          <p:cNvPr id="75780"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75781"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75782" name="Rectangle 3"/>
          <p:cNvSpPr>
            <a:spLocks noGrp="1" noChangeArrowheads="1"/>
          </p:cNvSpPr>
          <p:nvPr>
            <p:ph type="body" idx="1"/>
          </p:nvPr>
        </p:nvSpPr>
        <p:spPr>
          <a:xfrm>
            <a:off x="685800" y="4343400"/>
            <a:ext cx="5486400" cy="4114800"/>
          </a:xfrm>
          <a:noFill/>
          <a:ln/>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6"/>
          <p:cNvSpPr>
            <a:spLocks noGrp="1" noChangeArrowheads="1"/>
          </p:cNvSpPr>
          <p:nvPr>
            <p:ph type="ftr" sz="quarter"/>
          </p:nvPr>
        </p:nvSpPr>
        <p:spPr>
          <a:noFill/>
        </p:spPr>
        <p:txBody>
          <a:bodyPr/>
          <a:lstStyle/>
          <a:p>
            <a:r>
              <a:rPr lang="en-US">
                <a:latin typeface="Times New Roman" pitchFamily="18" charset="0"/>
                <a:cs typeface="Tahoma" pitchFamily="34" charset="0"/>
              </a:rPr>
              <a:t>8.#</a:t>
            </a:r>
          </a:p>
        </p:txBody>
      </p:sp>
      <p:sp>
        <p:nvSpPr>
          <p:cNvPr id="76803" name="Rectangle 7"/>
          <p:cNvSpPr>
            <a:spLocks noGrp="1" noChangeArrowheads="1"/>
          </p:cNvSpPr>
          <p:nvPr>
            <p:ph type="sldNum" sz="quarter"/>
          </p:nvPr>
        </p:nvSpPr>
        <p:spPr>
          <a:noFill/>
        </p:spPr>
        <p:txBody>
          <a:bodyPr/>
          <a:lstStyle/>
          <a:p>
            <a:fld id="{7D841031-A67C-4541-8C82-3A9E261468A9}" type="slidenum">
              <a:rPr lang="en-US" smtClean="0">
                <a:latin typeface="Times New Roman" pitchFamily="18" charset="0"/>
                <a:cs typeface="Tahoma" pitchFamily="34" charset="0"/>
              </a:rPr>
              <a:pPr/>
              <a:t>79</a:t>
            </a:fld>
            <a:endParaRPr lang="en-US">
              <a:latin typeface="Times New Roman" pitchFamily="18" charset="0"/>
              <a:cs typeface="Tahoma" pitchFamily="34" charset="0"/>
            </a:endParaRPr>
          </a:p>
        </p:txBody>
      </p:sp>
      <p:sp>
        <p:nvSpPr>
          <p:cNvPr id="76804" name="Text Box 1"/>
          <p:cNvSpPr txBox="1">
            <a:spLocks noChangeArrowheads="1"/>
          </p:cNvSpPr>
          <p:nvPr/>
        </p:nvSpPr>
        <p:spPr bwMode="auto">
          <a:xfrm>
            <a:off x="0" y="8685213"/>
            <a:ext cx="2971800" cy="457200"/>
          </a:xfrm>
          <a:prstGeom prst="rect">
            <a:avLst/>
          </a:prstGeom>
          <a:noFill/>
          <a:ln w="9525">
            <a:noFill/>
            <a:round/>
            <a:headEnd/>
            <a:tailEnd/>
          </a:ln>
        </p:spPr>
        <p:txBody>
          <a:bodyPr lIns="90000" tIns="46800" rIns="90000" bIns="46800" anchor="b"/>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200">
                <a:solidFill>
                  <a:srgbClr val="000000"/>
                </a:solidFill>
                <a:latin typeface="Times New Roman" pitchFamily="18" charset="0"/>
              </a:rPr>
              <a:t>8.#</a:t>
            </a:r>
          </a:p>
        </p:txBody>
      </p:sp>
      <p:sp>
        <p:nvSpPr>
          <p:cNvPr id="76805"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76806" name="Rectangle 3"/>
          <p:cNvSpPr>
            <a:spLocks noGrp="1" noChangeArrowheads="1"/>
          </p:cNvSpPr>
          <p:nvPr>
            <p:ph type="body" idx="1"/>
          </p:nvPr>
        </p:nvSpPr>
        <p:spPr>
          <a:xfrm>
            <a:off x="685800" y="4343400"/>
            <a:ext cx="5486400" cy="4114800"/>
          </a:xfrm>
          <a:noFill/>
          <a:ln/>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atin typeface="Times New Roman" pitchFamily="18" charset="0"/>
              <a:cs typeface="Arial Unicode M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p:nvPr>
        </p:nvSpPr>
        <p:spPr>
          <a:noFill/>
        </p:spPr>
        <p:txBody>
          <a:bodyPr/>
          <a:lstStyle/>
          <a:p>
            <a:fld id="{C6297378-BA6C-4A49-9DE1-100C179BEC48}" type="slidenum">
              <a:rPr lang="en-US" smtClean="0">
                <a:latin typeface="Times New Roman" pitchFamily="18" charset="0"/>
                <a:cs typeface="Tahoma" pitchFamily="34" charset="0"/>
              </a:rPr>
              <a:pPr/>
              <a:t>80</a:t>
            </a:fld>
            <a:endParaRPr lang="en-US">
              <a:latin typeface="Times New Roman" pitchFamily="18" charset="0"/>
              <a:cs typeface="Tahoma"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3ED547B-29A5-4DDE-B844-9EE01CA30A8F}" type="datetime1">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A71E9E-17A7-4356-BB16-F7D293C4A57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04E00C-C7C4-4065-B335-352E4776BAD2}" type="datetime1">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A71E9E-17A7-4356-BB16-F7D293C4A57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5A1970-6C19-4732-A79F-15E68F8B4048}" type="datetime1">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A71E9E-17A7-4356-BB16-F7D293C4A57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5824E1-FAA2-4D51-847D-48B51CE8DDE8}" type="datetime1">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A71E9E-17A7-4356-BB16-F7D293C4A57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66B68B-D039-45C9-A5D6-658E73BE1A94}" type="datetime1">
              <a:rPr lang="en-US" smtClean="0"/>
              <a:pPr/>
              <a:t>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A71E9E-17A7-4356-BB16-F7D293C4A57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1BBFFB-6C55-4360-957A-E23EEAD6D2FD}" type="datetime1">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A71E9E-17A7-4356-BB16-F7D293C4A57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0731FE-1828-4F3C-9BDF-19FF4F4B9984}" type="datetime1">
              <a:rPr lang="en-US" smtClean="0"/>
              <a:pPr/>
              <a:t>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A71E9E-17A7-4356-BB16-F7D293C4A57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B38B0C-02AB-49B1-B20E-E8C8849FDABC}" type="datetime1">
              <a:rPr lang="en-US" smtClean="0"/>
              <a:pPr/>
              <a:t>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A71E9E-17A7-4356-BB16-F7D293C4A57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0A3236-D55A-45F2-BAD7-FC81B96530E9}" type="datetime1">
              <a:rPr lang="en-US" smtClean="0"/>
              <a:pPr/>
              <a:t>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A71E9E-17A7-4356-BB16-F7D293C4A57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DF3BA4-6CD8-49E5-92DD-BD17448D21D8}" type="datetime1">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A71E9E-17A7-4356-BB16-F7D293C4A57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EB4794-BB1E-4F7F-81AB-408430B8B473}" type="datetime1">
              <a:rPr lang="en-US" smtClean="0"/>
              <a:pPr/>
              <a:t>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A71E9E-17A7-4356-BB16-F7D293C4A57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FC601-BDF2-4DC7-A1C9-DFAE8D59EA46}" type="datetime1">
              <a:rPr lang="en-US" smtClean="0"/>
              <a:pPr/>
              <a:t>3/1/2021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A71E9E-17A7-4356-BB16-F7D293C4A57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4.emf"/><Relationship Id="rId10" Type="http://schemas.openxmlformats.org/officeDocument/2006/relationships/image" Target="../media/image18.png"/><Relationship Id="rId4" Type="http://schemas.openxmlformats.org/officeDocument/2006/relationships/image" Target="../media/image53.emf"/><Relationship Id="rId9" Type="http://schemas.openxmlformats.org/officeDocument/2006/relationships/image" Target="../media/image58.png"/></Relationships>
</file>

<file path=ppt/slides/_rels/slide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www.iso.org/"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www.ieee.gov/" TargetMode="External"/><Relationship Id="rId4" Type="http://schemas.openxmlformats.org/officeDocument/2006/relationships/hyperlink" Target="http://www.itu.int/ITU-T" TargetMode="External"/></Relationships>
</file>

<file path=ppt/slides/_rels/slide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www.atmforum.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www.fcc.gov/"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earchnetworking.techtarget.com/definition/TCP-IP"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whatis.techtarget.com/definition/SMTP-Simple-Mail-Transfer-Protocol" TargetMode="External"/><Relationship Id="rId2" Type="http://schemas.openxmlformats.org/officeDocument/2006/relationships/hyperlink" Target="https://searchnetworking.techtarget.com/definition/Ethernet"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searchsecurity.techtarget.com/definition/Secure-Shell"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hatis.techtarget.com/definition/operating-system-OS"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www.techopedia.com/definition/9756/data-transmission"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20.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2.emf"/><Relationship Id="rId10" Type="http://schemas.openxmlformats.org/officeDocument/2006/relationships/image" Target="../media/image18.png"/><Relationship Id="rId4" Type="http://schemas.openxmlformats.org/officeDocument/2006/relationships/image" Target="../media/image31.emf"/><Relationship Id="rId9" Type="http://schemas.openxmlformats.org/officeDocument/2006/relationships/image" Target="../media/image36.emf"/></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emf"/></Relationships>
</file>

<file path=ppt/slides/_rels/slide9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829550" cy="1908174"/>
          </a:xfrm>
        </p:spPr>
        <p:txBody>
          <a:bodyPr>
            <a:normAutofit/>
          </a:bodyPr>
          <a:lstStyle/>
          <a:p>
            <a:r>
              <a:rPr lang="en-US" b="1" dirty="0">
                <a:solidFill>
                  <a:srgbClr val="FF0000"/>
                </a:solidFill>
                <a:latin typeface="Times New Roman" pitchFamily="18" charset="0"/>
                <a:cs typeface="Times New Roman" pitchFamily="18" charset="0"/>
              </a:rPr>
              <a:t>18CSS202J- </a:t>
            </a:r>
            <a:r>
              <a:rPr lang="en-US" b="1">
                <a:solidFill>
                  <a:srgbClr val="FF0000"/>
                </a:solidFill>
                <a:latin typeface="Times New Roman" pitchFamily="18" charset="0"/>
                <a:cs typeface="Times New Roman" pitchFamily="18" charset="0"/>
              </a:rPr>
              <a:t>COMPUTER COMMUNICATIONS</a:t>
            </a:r>
            <a:endParaRPr lang="en-US" b="1" dirty="0">
              <a:solidFill>
                <a:srgbClr val="FF0000"/>
              </a:solidFill>
              <a:latin typeface="Times New Roman" pitchFamily="18" charset="0"/>
              <a:cs typeface="Times New Roman" pitchFamily="18" charset="0"/>
            </a:endParaRPr>
          </a:p>
        </p:txBody>
      </p:sp>
      <p:sp>
        <p:nvSpPr>
          <p:cNvPr id="3" name="Subtitle 2"/>
          <p:cNvSpPr>
            <a:spLocks noGrp="1"/>
          </p:cNvSpPr>
          <p:nvPr>
            <p:ph type="subTitle" idx="1"/>
          </p:nvPr>
        </p:nvSpPr>
        <p:spPr>
          <a:xfrm>
            <a:off x="3714750" y="4038601"/>
            <a:ext cx="4800600" cy="1576369"/>
          </a:xfrm>
        </p:spPr>
        <p:txBody>
          <a:bodyPr>
            <a:noAutofit/>
          </a:bodyPr>
          <a:lstStyle/>
          <a:p>
            <a:pPr algn="l"/>
            <a:r>
              <a:rPr lang="en-US" sz="2400" dirty="0">
                <a:latin typeface="Baskerville Old Face" pitchFamily="18" charset="0"/>
              </a:rPr>
              <a:t>				</a:t>
            </a:r>
          </a:p>
        </p:txBody>
      </p:sp>
      <p:sp>
        <p:nvSpPr>
          <p:cNvPr id="1026" name="AutoShape 2" descr="Image result for srm logo"/>
          <p:cNvSpPr>
            <a:spLocks noChangeAspect="1" noChangeArrowheads="1"/>
          </p:cNvSpPr>
          <p:nvPr/>
        </p:nvSpPr>
        <p:spPr bwMode="auto">
          <a:xfrm>
            <a:off x="1259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srm logo"/>
          <p:cNvSpPr>
            <a:spLocks noChangeAspect="1" noChangeArrowheads="1"/>
          </p:cNvSpPr>
          <p:nvPr/>
        </p:nvSpPr>
        <p:spPr bwMode="auto">
          <a:xfrm>
            <a:off x="1259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descr="download.png"/>
          <p:cNvPicPr>
            <a:picLocks noChangeAspect="1"/>
          </p:cNvPicPr>
          <p:nvPr/>
        </p:nvPicPr>
        <p:blipFill>
          <a:blip r:embed="rId2"/>
          <a:stretch>
            <a:fillRect/>
          </a:stretch>
        </p:blipFill>
        <p:spPr>
          <a:xfrm>
            <a:off x="6457950" y="152400"/>
            <a:ext cx="2686050" cy="914400"/>
          </a:xfrm>
          <a:prstGeom prst="rect">
            <a:avLst/>
          </a:prstGeom>
        </p:spPr>
      </p:pic>
    </p:spTree>
    <p:extLst>
      <p:ext uri="{BB962C8B-B14F-4D97-AF65-F5344CB8AC3E}">
        <p14:creationId xmlns:p14="http://schemas.microsoft.com/office/powerpoint/2010/main" val="29724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pic>
        <p:nvPicPr>
          <p:cNvPr id="22530" name="Picture 2" descr="Packet Switching"/>
          <p:cNvPicPr>
            <a:picLocks noChangeAspect="1" noChangeArrowheads="1"/>
          </p:cNvPicPr>
          <p:nvPr/>
        </p:nvPicPr>
        <p:blipFill>
          <a:blip r:embed="rId3"/>
          <a:srcRect/>
          <a:stretch>
            <a:fillRect/>
          </a:stretch>
        </p:blipFill>
        <p:spPr bwMode="auto">
          <a:xfrm>
            <a:off x="838200" y="2057400"/>
            <a:ext cx="7315200" cy="4267200"/>
          </a:xfrm>
          <a:prstGeom prst="rect">
            <a:avLst/>
          </a:prstGeom>
          <a:noFill/>
        </p:spPr>
      </p:pic>
      <p:sp>
        <p:nvSpPr>
          <p:cNvPr id="7" name="Rectangle 6"/>
          <p:cNvSpPr/>
          <p:nvPr/>
        </p:nvSpPr>
        <p:spPr>
          <a:xfrm>
            <a:off x="2590800" y="1447800"/>
            <a:ext cx="3505200" cy="646331"/>
          </a:xfrm>
          <a:prstGeom prst="rect">
            <a:avLst/>
          </a:prstGeom>
        </p:spPr>
        <p:txBody>
          <a:bodyPr wrap="square">
            <a:spAutoFit/>
          </a:bodyPr>
          <a:lstStyle/>
          <a:p>
            <a:r>
              <a:rPr lang="en-US" sz="3600" b="1" dirty="0"/>
              <a:t>Packet Switching</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685800" y="4648200"/>
            <a:ext cx="8229600" cy="956288"/>
          </a:xfrm>
          <a:prstGeom prst="rect">
            <a:avLst/>
          </a:prstGeom>
          <a:solidFill>
            <a:srgbClr val="FFFFFF"/>
          </a:solid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 13:  </a:t>
            </a:r>
            <a:r>
              <a:rPr lang="en-US" sz="2800" b="0" i="0" dirty="0">
                <a:solidFill>
                  <a:srgbClr val="000000"/>
                </a:solidFill>
                <a:latin typeface="+mj-lt"/>
              </a:rPr>
              <a:t>Virtual-circuit identifier (compare the VCI to a Datagram destination address)</a:t>
            </a:r>
          </a:p>
        </p:txBody>
      </p:sp>
      <p:pic>
        <p:nvPicPr>
          <p:cNvPr id="45059" name="Picture 3"/>
          <p:cNvPicPr>
            <a:picLocks noChangeAspect="1" noChangeArrowheads="1"/>
          </p:cNvPicPr>
          <p:nvPr/>
        </p:nvPicPr>
        <p:blipFill>
          <a:blip r:embed="rId3"/>
          <a:srcRect/>
          <a:stretch>
            <a:fillRect/>
          </a:stretch>
        </p:blipFill>
        <p:spPr bwMode="auto">
          <a:xfrm>
            <a:off x="838200" y="1447800"/>
            <a:ext cx="7924800" cy="2703512"/>
          </a:xfrm>
          <a:prstGeom prst="rect">
            <a:avLst/>
          </a:prstGeom>
          <a:noFill/>
          <a:ln w="9525">
            <a:noFill/>
            <a:round/>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45059"/>
                                        </p:tgtEl>
                                        <p:attrNameLst>
                                          <p:attrName>style.visibility</p:attrName>
                                        </p:attrNameLst>
                                      </p:cBhvr>
                                      <p:to>
                                        <p:strVal val="visible"/>
                                      </p:to>
                                    </p:set>
                                    <p:animEffect transition="in" filter="wipe(left)">
                                      <p:cBhvr additive="repl">
                                        <p:cTn id="7" dur="3000"/>
                                        <p:tgtEl>
                                          <p:spTgt spid="45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9" name="Text Box 9"/>
          <p:cNvSpPr txBox="1">
            <a:spLocks noChangeArrowheads="1"/>
          </p:cNvSpPr>
          <p:nvPr/>
        </p:nvSpPr>
        <p:spPr bwMode="auto">
          <a:xfrm>
            <a:off x="1752600" y="0"/>
            <a:ext cx="7162800" cy="649288"/>
          </a:xfrm>
          <a:prstGeom prst="rect">
            <a:avLst/>
          </a:prstGeom>
          <a:noFill/>
          <a:ln w="9525">
            <a:noFill/>
            <a:round/>
            <a:headEnd/>
            <a:tailEnd/>
          </a:ln>
          <a:effec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b="0" i="0" dirty="0">
                <a:solidFill>
                  <a:srgbClr val="FF0000"/>
                </a:solidFill>
                <a:effectLst>
                  <a:outerShdw blurRad="38100" dist="38100" dir="2700000" algn="tl">
                    <a:srgbClr val="C0C0C0"/>
                  </a:outerShdw>
                </a:effectLst>
                <a:latin typeface="Times New Roman" pitchFamily="16" charset="0"/>
              </a:rPr>
              <a:t>3.2  Virtual-Circuit Networks</a:t>
            </a:r>
          </a:p>
        </p:txBody>
      </p:sp>
      <p:sp>
        <p:nvSpPr>
          <p:cNvPr id="60419" name="Rectangle 10"/>
          <p:cNvSpPr>
            <a:spLocks noChangeArrowheads="1"/>
          </p:cNvSpPr>
          <p:nvPr/>
        </p:nvSpPr>
        <p:spPr bwMode="auto">
          <a:xfrm>
            <a:off x="381000" y="1293813"/>
            <a:ext cx="7924800" cy="3933825"/>
          </a:xfrm>
          <a:prstGeom prst="rect">
            <a:avLst/>
          </a:prstGeom>
          <a:solidFill>
            <a:srgbClr val="FFFFFF"/>
          </a:solidFill>
          <a:ln w="9525">
            <a:noFill/>
            <a:round/>
            <a:headEnd/>
            <a:tailEnd/>
          </a:ln>
        </p:spPr>
        <p:txBody>
          <a:bodyPr lIns="90000" tIns="46800" rIns="90000" bIns="46800">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 switch has a table with 4 columns:</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a) Inputs half</a:t>
            </a:r>
          </a:p>
          <a:p>
            <a:pPr marL="457200" lvl="1" indent="0" algn="just">
              <a:buFont typeface="Baby Kruffy"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Input Port Number</a:t>
            </a:r>
          </a:p>
          <a:p>
            <a:pPr marL="457200" lvl="1" indent="0" algn="just">
              <a:buFont typeface="Baby Kruffy"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Input VCI</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b) Outputs half</a:t>
            </a:r>
          </a:p>
          <a:p>
            <a:pPr marL="457200" lvl="1" indent="0" algn="just">
              <a:buFont typeface="Baby Kruffy"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Output Port Number</a:t>
            </a:r>
          </a:p>
          <a:p>
            <a:pPr marL="457200" lvl="1" indent="0" algn="just">
              <a:buFont typeface="Baby Kruffy"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Output VCI </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1219200" y="5410200"/>
            <a:ext cx="7239000" cy="956288"/>
          </a:xfrm>
          <a:prstGeom prst="rect">
            <a:avLst/>
          </a:prstGeom>
          <a:solidFill>
            <a:srgbClr val="FFFFFF"/>
          </a:solid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Figure14:  </a:t>
            </a:r>
            <a:r>
              <a:rPr lang="en-US" sz="2800" b="0" i="0" dirty="0">
                <a:solidFill>
                  <a:srgbClr val="000000"/>
                </a:solidFill>
                <a:latin typeface="+mj-lt"/>
              </a:rPr>
              <a:t>Switch and table for a virtual-circuit network</a:t>
            </a:r>
          </a:p>
        </p:txBody>
      </p:sp>
      <p:pic>
        <p:nvPicPr>
          <p:cNvPr id="47107" name="Picture 3"/>
          <p:cNvPicPr>
            <a:picLocks noChangeAspect="1" noChangeArrowheads="1"/>
          </p:cNvPicPr>
          <p:nvPr/>
        </p:nvPicPr>
        <p:blipFill>
          <a:blip r:embed="rId3"/>
          <a:srcRect/>
          <a:stretch>
            <a:fillRect/>
          </a:stretch>
        </p:blipFill>
        <p:spPr bwMode="auto">
          <a:xfrm>
            <a:off x="549275" y="995363"/>
            <a:ext cx="7985125" cy="4262437"/>
          </a:xfrm>
          <a:prstGeom prst="rect">
            <a:avLst/>
          </a:prstGeom>
          <a:noFill/>
          <a:ln w="9525">
            <a:noFill/>
            <a:round/>
            <a:headEnd/>
            <a:tailEnd/>
          </a:ln>
        </p:spPr>
      </p:pic>
      <p:pic>
        <p:nvPicPr>
          <p:cNvPr id="47108" name="Picture 4"/>
          <p:cNvPicPr>
            <a:picLocks noChangeAspect="1" noChangeArrowheads="1"/>
          </p:cNvPicPr>
          <p:nvPr/>
        </p:nvPicPr>
        <p:blipFill>
          <a:blip r:embed="rId4"/>
          <a:srcRect/>
          <a:stretch>
            <a:fillRect/>
          </a:stretch>
        </p:blipFill>
        <p:spPr bwMode="auto">
          <a:xfrm>
            <a:off x="931863" y="2882900"/>
            <a:ext cx="3411537" cy="349250"/>
          </a:xfrm>
          <a:prstGeom prst="rect">
            <a:avLst/>
          </a:prstGeom>
          <a:noFill/>
          <a:ln w="9525">
            <a:noFill/>
            <a:round/>
            <a:headEnd/>
            <a:tailEnd/>
          </a:ln>
        </p:spPr>
      </p:pic>
      <p:pic>
        <p:nvPicPr>
          <p:cNvPr id="47109" name="Picture 5"/>
          <p:cNvPicPr>
            <a:picLocks noChangeAspect="1" noChangeArrowheads="1"/>
          </p:cNvPicPr>
          <p:nvPr/>
        </p:nvPicPr>
        <p:blipFill>
          <a:blip r:embed="rId5"/>
          <a:srcRect/>
          <a:stretch>
            <a:fillRect/>
          </a:stretch>
        </p:blipFill>
        <p:spPr bwMode="auto">
          <a:xfrm>
            <a:off x="6434138" y="2882900"/>
            <a:ext cx="1943100" cy="349250"/>
          </a:xfrm>
          <a:prstGeom prst="rect">
            <a:avLst/>
          </a:prstGeom>
          <a:noFill/>
          <a:ln w="9525">
            <a:noFill/>
            <a:round/>
            <a:headEnd/>
            <a:tailEnd/>
          </a:ln>
        </p:spPr>
      </p:pic>
      <p:pic>
        <p:nvPicPr>
          <p:cNvPr id="47110" name="Picture 6"/>
          <p:cNvPicPr>
            <a:picLocks noChangeAspect="1" noChangeArrowheads="1"/>
          </p:cNvPicPr>
          <p:nvPr/>
        </p:nvPicPr>
        <p:blipFill>
          <a:blip r:embed="rId6"/>
          <a:srcRect/>
          <a:stretch>
            <a:fillRect/>
          </a:stretch>
        </p:blipFill>
        <p:spPr bwMode="auto">
          <a:xfrm>
            <a:off x="5562600" y="3581400"/>
            <a:ext cx="262051" cy="1447800"/>
          </a:xfrm>
          <a:prstGeom prst="rect">
            <a:avLst/>
          </a:prstGeom>
          <a:noFill/>
          <a:ln w="9525">
            <a:noFill/>
            <a:round/>
            <a:headEnd/>
            <a:tailEnd/>
          </a:ln>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471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471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4710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47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304800" y="5867400"/>
            <a:ext cx="8534400" cy="956288"/>
          </a:xfrm>
          <a:prstGeom prst="rect">
            <a:avLst/>
          </a:prstGeom>
          <a:solidFill>
            <a:srgbClr val="FFFFFF"/>
          </a:solidFill>
          <a:ln w="9525">
            <a:noFill/>
            <a:round/>
            <a:headEnd/>
            <a:tailEnd/>
          </a:ln>
        </p:spPr>
        <p:txBody>
          <a:bodyPr wrap="square"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Figure15:  </a:t>
            </a:r>
            <a:r>
              <a:rPr lang="en-US" sz="2800" b="0" i="0" dirty="0">
                <a:solidFill>
                  <a:srgbClr val="000000"/>
                </a:solidFill>
                <a:latin typeface="+mj-lt"/>
              </a:rPr>
              <a:t>Source-to-destination data transfer in a circuit-switch network</a:t>
            </a:r>
          </a:p>
        </p:txBody>
      </p:sp>
      <p:pic>
        <p:nvPicPr>
          <p:cNvPr id="48131" name="Picture 3"/>
          <p:cNvPicPr>
            <a:picLocks noChangeAspect="1" noChangeArrowheads="1"/>
          </p:cNvPicPr>
          <p:nvPr/>
        </p:nvPicPr>
        <p:blipFill>
          <a:blip r:embed="rId3"/>
          <a:srcRect/>
          <a:stretch>
            <a:fillRect/>
          </a:stretch>
        </p:blipFill>
        <p:spPr bwMode="auto">
          <a:xfrm>
            <a:off x="377825" y="990600"/>
            <a:ext cx="8235950" cy="4724400"/>
          </a:xfrm>
          <a:prstGeom prst="rect">
            <a:avLst/>
          </a:prstGeom>
          <a:noFill/>
          <a:ln w="9525">
            <a:noFill/>
            <a:round/>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48131"/>
                                        </p:tgtEl>
                                        <p:attrNameLst>
                                          <p:attrName>style.visibility</p:attrName>
                                        </p:attrNameLst>
                                      </p:cBhvr>
                                      <p:to>
                                        <p:strVal val="visible"/>
                                      </p:to>
                                    </p:set>
                                    <p:animEffect transition="in" filter="wipe(left)">
                                      <p:cBhvr additive="repl">
                                        <p:cTn id="7" dur="40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1" name="Text Box 9"/>
          <p:cNvSpPr txBox="1">
            <a:spLocks noChangeArrowheads="1"/>
          </p:cNvSpPr>
          <p:nvPr/>
        </p:nvSpPr>
        <p:spPr bwMode="auto">
          <a:xfrm>
            <a:off x="2209800" y="0"/>
            <a:ext cx="6553200" cy="642938"/>
          </a:xfrm>
          <a:prstGeom prst="rect">
            <a:avLst/>
          </a:prstGeom>
          <a:noFill/>
          <a:ln w="9525">
            <a:noFill/>
            <a:round/>
            <a:headEnd/>
            <a:tailEnd/>
          </a:ln>
          <a:effec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b="0" i="0" dirty="0">
                <a:solidFill>
                  <a:srgbClr val="FF0000"/>
                </a:solidFill>
                <a:effectLst>
                  <a:outerShdw blurRad="38100" dist="38100" dir="2700000" algn="tl">
                    <a:srgbClr val="C0C0C0"/>
                  </a:outerShdw>
                </a:effectLst>
                <a:latin typeface="Times New Roman" pitchFamily="16" charset="0"/>
              </a:rPr>
              <a:t>Virtual Circuit Networks</a:t>
            </a:r>
          </a:p>
        </p:txBody>
      </p:sp>
      <p:sp>
        <p:nvSpPr>
          <p:cNvPr id="63491" name="Rectangle 10"/>
          <p:cNvSpPr>
            <a:spLocks noChangeArrowheads="1"/>
          </p:cNvSpPr>
          <p:nvPr/>
        </p:nvSpPr>
        <p:spPr bwMode="auto">
          <a:xfrm>
            <a:off x="381000" y="1293813"/>
            <a:ext cx="7924800" cy="3971925"/>
          </a:xfrm>
          <a:prstGeom prst="rect">
            <a:avLst/>
          </a:prstGeom>
          <a:solidFill>
            <a:srgbClr val="FFFFFF"/>
          </a:solidFill>
          <a:ln w="9525">
            <a:noFill/>
            <a:round/>
            <a:headEnd/>
            <a:tailEnd/>
          </a:ln>
        </p:spPr>
        <p:txBody>
          <a:bodyPr lIns="90000" tIns="46800" rIns="90000" bIns="46800">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 VCN behaves like a circuit switched net because there is a setup phase to establish the VCI entries in the switch table.</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There is also a data transfer phase and teardown phase.</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609600" y="5791200"/>
            <a:ext cx="7620000" cy="956288"/>
          </a:xfrm>
          <a:prstGeom prst="rect">
            <a:avLst/>
          </a:prstGeom>
          <a:solidFill>
            <a:srgbClr val="FFFFFF"/>
          </a:solid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Figure16:  </a:t>
            </a:r>
            <a:r>
              <a:rPr lang="en-US" sz="2800" b="0" i="0" dirty="0">
                <a:solidFill>
                  <a:srgbClr val="000000"/>
                </a:solidFill>
                <a:latin typeface="+mj-lt"/>
              </a:rPr>
              <a:t>Setup request in a virtual-circuit network</a:t>
            </a: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000000"/>
                </a:solidFill>
                <a:latin typeface="+mj-lt"/>
              </a:rPr>
              <a:t>All nodes have a VCI</a:t>
            </a:r>
          </a:p>
        </p:txBody>
      </p:sp>
      <p:pic>
        <p:nvPicPr>
          <p:cNvPr id="51203" name="Picture 3"/>
          <p:cNvPicPr>
            <a:picLocks noChangeAspect="1" noChangeArrowheads="1"/>
          </p:cNvPicPr>
          <p:nvPr/>
        </p:nvPicPr>
        <p:blipFill>
          <a:blip r:embed="rId3"/>
          <a:srcRect/>
          <a:stretch>
            <a:fillRect/>
          </a:stretch>
        </p:blipFill>
        <p:spPr bwMode="auto">
          <a:xfrm>
            <a:off x="304800" y="1143000"/>
            <a:ext cx="8491537" cy="4340225"/>
          </a:xfrm>
          <a:prstGeom prst="rect">
            <a:avLst/>
          </a:prstGeom>
          <a:noFill/>
          <a:ln w="9525">
            <a:noFill/>
            <a:round/>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51203"/>
                                        </p:tgtEl>
                                        <p:attrNameLst>
                                          <p:attrName>style.visibility</p:attrName>
                                        </p:attrNameLst>
                                      </p:cBhvr>
                                      <p:to>
                                        <p:strVal val="visible"/>
                                      </p:to>
                                    </p:set>
                                    <p:animEffect transition="in" filter="wipe(left)">
                                      <p:cBhvr additive="repl">
                                        <p:cTn id="7" dur="4000"/>
                                        <p:tgtEl>
                                          <p:spTgt spid="5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838200" y="5486400"/>
            <a:ext cx="7467600" cy="956288"/>
          </a:xfrm>
          <a:prstGeom prst="rect">
            <a:avLst/>
          </a:prstGeom>
          <a:solidFill>
            <a:srgbClr val="FFFFFF"/>
          </a:solid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Figure17:  </a:t>
            </a:r>
            <a:r>
              <a:rPr lang="en-US" sz="2800" b="0" i="0" dirty="0">
                <a:solidFill>
                  <a:srgbClr val="000000"/>
                </a:solidFill>
                <a:latin typeface="+mj-lt"/>
              </a:rPr>
              <a:t>Setup acknowledgment in a virtual-circuit network</a:t>
            </a:r>
          </a:p>
        </p:txBody>
      </p:sp>
      <p:pic>
        <p:nvPicPr>
          <p:cNvPr id="52227" name="Picture 3"/>
          <p:cNvPicPr>
            <a:picLocks noChangeAspect="1" noChangeArrowheads="1"/>
          </p:cNvPicPr>
          <p:nvPr/>
        </p:nvPicPr>
        <p:blipFill>
          <a:blip r:embed="rId3"/>
          <a:srcRect/>
          <a:stretch>
            <a:fillRect/>
          </a:stretch>
        </p:blipFill>
        <p:spPr bwMode="auto">
          <a:xfrm>
            <a:off x="609600" y="1143000"/>
            <a:ext cx="7972425" cy="3819525"/>
          </a:xfrm>
          <a:prstGeom prst="rect">
            <a:avLst/>
          </a:prstGeom>
          <a:noFill/>
          <a:ln w="9525">
            <a:noFill/>
            <a:round/>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additive="repl">
                                        <p:cTn id="6" dur="1" fill="hold">
                                          <p:stCondLst>
                                            <p:cond delay="0"/>
                                          </p:stCondLst>
                                        </p:cTn>
                                        <p:tgtEl>
                                          <p:spTgt spid="52227"/>
                                        </p:tgtEl>
                                        <p:attrNameLst>
                                          <p:attrName>style.visibility</p:attrName>
                                        </p:attrNameLst>
                                      </p:cBhvr>
                                      <p:to>
                                        <p:strVal val="visible"/>
                                      </p:to>
                                    </p:set>
                                    <p:animEffect transition="in" filter="wipe(right)">
                                      <p:cBhvr additive="repl">
                                        <p:cTn id="7" dur="3000"/>
                                        <p:tgtEl>
                                          <p:spTgt spid="52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1143000" y="5638800"/>
            <a:ext cx="7618412" cy="525401"/>
          </a:xfrm>
          <a:prstGeom prst="rect">
            <a:avLst/>
          </a:prstGeom>
          <a:solidFill>
            <a:srgbClr val="FFFFFF"/>
          </a:solid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 18:  </a:t>
            </a:r>
            <a:r>
              <a:rPr lang="en-US" sz="2800" b="0" i="0" dirty="0">
                <a:solidFill>
                  <a:srgbClr val="000000"/>
                </a:solidFill>
                <a:latin typeface="+mj-lt"/>
              </a:rPr>
              <a:t>Delay in a virtual-circuit network</a:t>
            </a:r>
          </a:p>
        </p:txBody>
      </p:sp>
      <p:pic>
        <p:nvPicPr>
          <p:cNvPr id="53251" name="Picture 3"/>
          <p:cNvPicPr>
            <a:picLocks noChangeAspect="1" noChangeArrowheads="1"/>
          </p:cNvPicPr>
          <p:nvPr/>
        </p:nvPicPr>
        <p:blipFill>
          <a:blip r:embed="rId3"/>
          <a:srcRect/>
          <a:stretch>
            <a:fillRect/>
          </a:stretch>
        </p:blipFill>
        <p:spPr bwMode="auto">
          <a:xfrm>
            <a:off x="1371600" y="1066800"/>
            <a:ext cx="6286500" cy="4244975"/>
          </a:xfrm>
          <a:prstGeom prst="rect">
            <a:avLst/>
          </a:prstGeom>
          <a:noFill/>
          <a:ln w="9525">
            <a:noFill/>
            <a:round/>
            <a:headEnd/>
            <a:tailEnd/>
          </a:ln>
        </p:spPr>
      </p:pic>
      <p:pic>
        <p:nvPicPr>
          <p:cNvPr id="53252" name="Picture 4"/>
          <p:cNvPicPr>
            <a:picLocks noChangeAspect="1" noChangeArrowheads="1"/>
          </p:cNvPicPr>
          <p:nvPr/>
        </p:nvPicPr>
        <p:blipFill>
          <a:blip r:embed="rId4"/>
          <a:srcRect/>
          <a:stretch>
            <a:fillRect/>
          </a:stretch>
        </p:blipFill>
        <p:spPr bwMode="auto">
          <a:xfrm>
            <a:off x="1636713" y="2928938"/>
            <a:ext cx="1905000" cy="528637"/>
          </a:xfrm>
          <a:prstGeom prst="rect">
            <a:avLst/>
          </a:prstGeom>
          <a:noFill/>
          <a:ln w="9525">
            <a:noFill/>
            <a:round/>
            <a:headEnd/>
            <a:tailEnd/>
          </a:ln>
        </p:spPr>
      </p:pic>
      <p:pic>
        <p:nvPicPr>
          <p:cNvPr id="53253" name="Picture 5"/>
          <p:cNvPicPr>
            <a:picLocks noChangeAspect="1" noChangeArrowheads="1"/>
          </p:cNvPicPr>
          <p:nvPr/>
        </p:nvPicPr>
        <p:blipFill>
          <a:blip r:embed="rId4"/>
          <a:srcRect/>
          <a:stretch>
            <a:fillRect/>
          </a:stretch>
        </p:blipFill>
        <p:spPr bwMode="auto">
          <a:xfrm>
            <a:off x="3541713" y="3482975"/>
            <a:ext cx="1905000" cy="528638"/>
          </a:xfrm>
          <a:prstGeom prst="rect">
            <a:avLst/>
          </a:prstGeom>
          <a:noFill/>
          <a:ln w="9525">
            <a:noFill/>
            <a:round/>
            <a:headEnd/>
            <a:tailEnd/>
          </a:ln>
        </p:spPr>
      </p:pic>
      <p:pic>
        <p:nvPicPr>
          <p:cNvPr id="53254" name="Picture 6"/>
          <p:cNvPicPr>
            <a:picLocks noChangeAspect="1" noChangeArrowheads="1"/>
          </p:cNvPicPr>
          <p:nvPr/>
        </p:nvPicPr>
        <p:blipFill>
          <a:blip r:embed="rId4"/>
          <a:srcRect/>
          <a:stretch>
            <a:fillRect/>
          </a:stretch>
        </p:blipFill>
        <p:spPr bwMode="auto">
          <a:xfrm>
            <a:off x="5454650" y="4016375"/>
            <a:ext cx="1905000" cy="528638"/>
          </a:xfrm>
          <a:prstGeom prst="rect">
            <a:avLst/>
          </a:prstGeom>
          <a:noFill/>
          <a:ln w="9525">
            <a:noFill/>
            <a:round/>
            <a:headEnd/>
            <a:tailEnd/>
          </a:ln>
        </p:spPr>
      </p:pic>
      <p:pic>
        <p:nvPicPr>
          <p:cNvPr id="53255" name="Picture 7"/>
          <p:cNvPicPr>
            <a:picLocks noChangeAspect="1" noChangeArrowheads="1"/>
          </p:cNvPicPr>
          <p:nvPr/>
        </p:nvPicPr>
        <p:blipFill>
          <a:blip r:embed="rId5"/>
          <a:srcRect/>
          <a:stretch>
            <a:fillRect/>
          </a:stretch>
        </p:blipFill>
        <p:spPr bwMode="auto">
          <a:xfrm>
            <a:off x="1635125" y="2119313"/>
            <a:ext cx="5724525" cy="373062"/>
          </a:xfrm>
          <a:prstGeom prst="rect">
            <a:avLst/>
          </a:prstGeom>
          <a:noFill/>
          <a:ln w="9525">
            <a:noFill/>
            <a:round/>
            <a:headEnd/>
            <a:tailEnd/>
          </a:ln>
        </p:spPr>
      </p:pic>
      <p:pic>
        <p:nvPicPr>
          <p:cNvPr id="53256" name="Picture 8"/>
          <p:cNvPicPr>
            <a:picLocks noChangeAspect="1" noChangeArrowheads="1"/>
          </p:cNvPicPr>
          <p:nvPr/>
        </p:nvPicPr>
        <p:blipFill>
          <a:blip r:embed="rId6"/>
          <a:srcRect/>
          <a:stretch>
            <a:fillRect/>
          </a:stretch>
        </p:blipFill>
        <p:spPr bwMode="auto">
          <a:xfrm>
            <a:off x="1635125" y="2500313"/>
            <a:ext cx="5729288" cy="373062"/>
          </a:xfrm>
          <a:prstGeom prst="rect">
            <a:avLst/>
          </a:prstGeom>
          <a:noFill/>
          <a:ln w="9525">
            <a:noFill/>
            <a:round/>
            <a:headEnd/>
            <a:tailEnd/>
          </a:ln>
        </p:spPr>
      </p:pic>
      <p:pic>
        <p:nvPicPr>
          <p:cNvPr id="53257" name="Picture 9"/>
          <p:cNvPicPr>
            <a:picLocks noChangeAspect="1" noChangeArrowheads="1"/>
          </p:cNvPicPr>
          <p:nvPr/>
        </p:nvPicPr>
        <p:blipFill>
          <a:blip r:embed="rId6"/>
          <a:srcRect/>
          <a:stretch>
            <a:fillRect/>
          </a:stretch>
        </p:blipFill>
        <p:spPr bwMode="auto">
          <a:xfrm>
            <a:off x="1635125" y="4568825"/>
            <a:ext cx="5729288" cy="373063"/>
          </a:xfrm>
          <a:prstGeom prst="rect">
            <a:avLst/>
          </a:prstGeom>
          <a:noFill/>
          <a:ln w="9525">
            <a:noFill/>
            <a:round/>
            <a:headEnd/>
            <a:tailEnd/>
          </a:ln>
        </p:spPr>
      </p:pic>
      <p:pic>
        <p:nvPicPr>
          <p:cNvPr id="53258" name="Picture 10"/>
          <p:cNvPicPr>
            <a:picLocks noChangeAspect="1" noChangeArrowheads="1"/>
          </p:cNvPicPr>
          <p:nvPr/>
        </p:nvPicPr>
        <p:blipFill>
          <a:blip r:embed="rId7"/>
          <a:srcRect/>
          <a:stretch>
            <a:fillRect/>
          </a:stretch>
        </p:blipFill>
        <p:spPr bwMode="auto">
          <a:xfrm>
            <a:off x="1074738" y="2111375"/>
            <a:ext cx="411162" cy="762000"/>
          </a:xfrm>
          <a:prstGeom prst="rect">
            <a:avLst/>
          </a:prstGeom>
          <a:noFill/>
          <a:ln w="9525">
            <a:noFill/>
            <a:round/>
            <a:headEnd/>
            <a:tailEnd/>
          </a:ln>
        </p:spPr>
      </p:pic>
      <p:pic>
        <p:nvPicPr>
          <p:cNvPr id="53259" name="Picture 11"/>
          <p:cNvPicPr>
            <a:picLocks noChangeAspect="1" noChangeArrowheads="1"/>
          </p:cNvPicPr>
          <p:nvPr/>
        </p:nvPicPr>
        <p:blipFill>
          <a:blip r:embed="rId8"/>
          <a:srcRect/>
          <a:stretch>
            <a:fillRect/>
          </a:stretch>
        </p:blipFill>
        <p:spPr bwMode="auto">
          <a:xfrm>
            <a:off x="1168400" y="4321175"/>
            <a:ext cx="411163" cy="877888"/>
          </a:xfrm>
          <a:prstGeom prst="rect">
            <a:avLst/>
          </a:prstGeom>
          <a:noFill/>
          <a:ln w="9525">
            <a:noFill/>
            <a:round/>
            <a:headEnd/>
            <a:tailEnd/>
          </a:ln>
        </p:spPr>
      </p:pic>
      <p:pic>
        <p:nvPicPr>
          <p:cNvPr id="53260" name="Picture 12"/>
          <p:cNvPicPr>
            <a:picLocks noChangeAspect="1" noChangeArrowheads="1"/>
          </p:cNvPicPr>
          <p:nvPr/>
        </p:nvPicPr>
        <p:blipFill>
          <a:blip r:embed="rId9"/>
          <a:srcRect/>
          <a:stretch>
            <a:fillRect/>
          </a:stretch>
        </p:blipFill>
        <p:spPr bwMode="auto">
          <a:xfrm>
            <a:off x="581025" y="2095500"/>
            <a:ext cx="412750" cy="2846388"/>
          </a:xfrm>
          <a:prstGeom prst="rect">
            <a:avLst/>
          </a:prstGeom>
          <a:noFill/>
          <a:ln w="9525">
            <a:noFill/>
            <a:round/>
            <a:headEnd/>
            <a:tailEnd/>
          </a:ln>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532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additive="repl">
                                        <p:cTn id="10" dur="1" fill="hold">
                                          <p:stCondLst>
                                            <p:cond delay="0"/>
                                          </p:stCondLst>
                                        </p:cTn>
                                        <p:tgtEl>
                                          <p:spTgt spid="53255"/>
                                        </p:tgtEl>
                                        <p:attrNameLst>
                                          <p:attrName>style.visibility</p:attrName>
                                        </p:attrNameLst>
                                      </p:cBhvr>
                                      <p:to>
                                        <p:strVal val="visible"/>
                                      </p:to>
                                    </p:set>
                                    <p:animEffect transition="in" filter="wipe(left)">
                                      <p:cBhvr additive="repl">
                                        <p:cTn id="11" dur="2000"/>
                                        <p:tgtEl>
                                          <p:spTgt spid="5325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additive="repl">
                                        <p:cTn id="15" dur="1" fill="hold">
                                          <p:stCondLst>
                                            <p:cond delay="0"/>
                                          </p:stCondLst>
                                        </p:cTn>
                                        <p:tgtEl>
                                          <p:spTgt spid="53256"/>
                                        </p:tgtEl>
                                        <p:attrNameLst>
                                          <p:attrName>style.visibility</p:attrName>
                                        </p:attrNameLst>
                                      </p:cBhvr>
                                      <p:to>
                                        <p:strVal val="visible"/>
                                      </p:to>
                                    </p:set>
                                    <p:animEffect transition="in" filter="wipe(right)">
                                      <p:cBhvr additive="repl">
                                        <p:cTn id="16" dur="2000"/>
                                        <p:tgtEl>
                                          <p:spTgt spid="5325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fill="hold" nodeType="clickEffect">
                                  <p:stCondLst>
                                    <p:cond delay="0"/>
                                  </p:stCondLst>
                                  <p:childTnLst>
                                    <p:set>
                                      <p:cBhvr additive="repl">
                                        <p:cTn id="20" dur="1" fill="hold">
                                          <p:stCondLst>
                                            <p:cond delay="0"/>
                                          </p:stCondLst>
                                        </p:cTn>
                                        <p:tgtEl>
                                          <p:spTgt spid="5325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additive="repl">
                                        <p:cTn id="24" dur="1" fill="hold">
                                          <p:stCondLst>
                                            <p:cond delay="0"/>
                                          </p:stCondLst>
                                        </p:cTn>
                                        <p:tgtEl>
                                          <p:spTgt spid="53252"/>
                                        </p:tgtEl>
                                        <p:attrNameLst>
                                          <p:attrName>style.visibility</p:attrName>
                                        </p:attrNameLst>
                                      </p:cBhvr>
                                      <p:to>
                                        <p:strVal val="visible"/>
                                      </p:to>
                                    </p:set>
                                    <p:animEffect transition="in" filter="wipe(left)">
                                      <p:cBhvr additive="repl">
                                        <p:cTn id="25" dur="2000"/>
                                        <p:tgtEl>
                                          <p:spTgt spid="5325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additive="repl">
                                        <p:cTn id="29" dur="1" fill="hold">
                                          <p:stCondLst>
                                            <p:cond delay="0"/>
                                          </p:stCondLst>
                                        </p:cTn>
                                        <p:tgtEl>
                                          <p:spTgt spid="53253"/>
                                        </p:tgtEl>
                                        <p:attrNameLst>
                                          <p:attrName>style.visibility</p:attrName>
                                        </p:attrNameLst>
                                      </p:cBhvr>
                                      <p:to>
                                        <p:strVal val="visible"/>
                                      </p:to>
                                    </p:set>
                                    <p:animEffect transition="in" filter="wipe(left)">
                                      <p:cBhvr additive="repl">
                                        <p:cTn id="30" dur="2000"/>
                                        <p:tgtEl>
                                          <p:spTgt spid="5325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additive="repl">
                                        <p:cTn id="34" dur="1" fill="hold">
                                          <p:stCondLst>
                                            <p:cond delay="0"/>
                                          </p:stCondLst>
                                        </p:cTn>
                                        <p:tgtEl>
                                          <p:spTgt spid="53254"/>
                                        </p:tgtEl>
                                        <p:attrNameLst>
                                          <p:attrName>style.visibility</p:attrName>
                                        </p:attrNameLst>
                                      </p:cBhvr>
                                      <p:to>
                                        <p:strVal val="visible"/>
                                      </p:to>
                                    </p:set>
                                    <p:animEffect transition="in" filter="wipe(left)">
                                      <p:cBhvr additive="repl">
                                        <p:cTn id="35" dur="2000"/>
                                        <p:tgtEl>
                                          <p:spTgt spid="5325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fill="hold" nodeType="clickEffect">
                                  <p:stCondLst>
                                    <p:cond delay="0"/>
                                  </p:stCondLst>
                                  <p:childTnLst>
                                    <p:set>
                                      <p:cBhvr additive="repl">
                                        <p:cTn id="39" dur="1" fill="hold">
                                          <p:stCondLst>
                                            <p:cond delay="0"/>
                                          </p:stCondLst>
                                        </p:cTn>
                                        <p:tgtEl>
                                          <p:spTgt spid="53257"/>
                                        </p:tgtEl>
                                        <p:attrNameLst>
                                          <p:attrName>style.visibility</p:attrName>
                                        </p:attrNameLst>
                                      </p:cBhvr>
                                      <p:to>
                                        <p:strVal val="visible"/>
                                      </p:to>
                                    </p:set>
                                    <p:animEffect transition="in" filter="wipe(right)">
                                      <p:cBhvr additive="repl">
                                        <p:cTn id="40" dur="2250"/>
                                        <p:tgtEl>
                                          <p:spTgt spid="5325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fill="hold" nodeType="clickEffect">
                                  <p:stCondLst>
                                    <p:cond delay="0"/>
                                  </p:stCondLst>
                                  <p:childTnLst>
                                    <p:set>
                                      <p:cBhvr additive="repl">
                                        <p:cTn id="44" dur="1" fill="hold">
                                          <p:stCondLst>
                                            <p:cond delay="0"/>
                                          </p:stCondLst>
                                        </p:cTn>
                                        <p:tgtEl>
                                          <p:spTgt spid="53259"/>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fill="hold" nodeType="clickEffect">
                                  <p:stCondLst>
                                    <p:cond delay="0"/>
                                  </p:stCondLst>
                                  <p:childTnLst>
                                    <p:set>
                                      <p:cBhvr additive="repl">
                                        <p:cTn id="48" dur="1" fill="hold">
                                          <p:stCondLst>
                                            <p:cond delay="0"/>
                                          </p:stCondLst>
                                        </p:cTn>
                                        <p:tgtEl>
                                          <p:spTgt spid="53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ChangeArrowheads="1"/>
          </p:cNvSpPr>
          <p:nvPr/>
        </p:nvSpPr>
        <p:spPr bwMode="auto">
          <a:xfrm>
            <a:off x="304800" y="228600"/>
            <a:ext cx="2869696" cy="523220"/>
          </a:xfrm>
          <a:prstGeom prst="rect">
            <a:avLst/>
          </a:prstGeom>
          <a:noFill/>
          <a:ln w="9525">
            <a:noFill/>
            <a:miter lim="800000"/>
            <a:headEnd/>
            <a:tailEnd/>
          </a:ln>
        </p:spPr>
        <p:txBody>
          <a:bodyPr wrap="none">
            <a:spAutoFit/>
          </a:bodyPr>
          <a:lstStyle/>
          <a:p>
            <a:r>
              <a:rPr lang="en-US" sz="2800" b="1" i="0" dirty="0">
                <a:solidFill>
                  <a:srgbClr val="FF0000"/>
                </a:solidFill>
              </a:rPr>
              <a:t>Comparison Chart</a:t>
            </a:r>
          </a:p>
        </p:txBody>
      </p:sp>
      <p:graphicFrame>
        <p:nvGraphicFramePr>
          <p:cNvPr id="4" name="Table 3"/>
          <p:cNvGraphicFramePr>
            <a:graphicFrameLocks noGrp="1"/>
          </p:cNvGraphicFramePr>
          <p:nvPr/>
        </p:nvGraphicFramePr>
        <p:xfrm>
          <a:off x="457200" y="914400"/>
          <a:ext cx="8237538" cy="5663511"/>
        </p:xfrm>
        <a:graphic>
          <a:graphicData uri="http://schemas.openxmlformats.org/drawingml/2006/table">
            <a:tbl>
              <a:tblPr/>
              <a:tblGrid>
                <a:gridCol w="1397207">
                  <a:extLst>
                    <a:ext uri="{9D8B030D-6E8A-4147-A177-3AD203B41FA5}">
                      <a16:colId xmlns:a16="http://schemas.microsoft.com/office/drawing/2014/main" val="20000"/>
                    </a:ext>
                  </a:extLst>
                </a:gridCol>
                <a:gridCol w="3174395">
                  <a:extLst>
                    <a:ext uri="{9D8B030D-6E8A-4147-A177-3AD203B41FA5}">
                      <a16:colId xmlns:a16="http://schemas.microsoft.com/office/drawing/2014/main" val="20001"/>
                    </a:ext>
                  </a:extLst>
                </a:gridCol>
                <a:gridCol w="3665936">
                  <a:extLst>
                    <a:ext uri="{9D8B030D-6E8A-4147-A177-3AD203B41FA5}">
                      <a16:colId xmlns:a16="http://schemas.microsoft.com/office/drawing/2014/main" val="20002"/>
                    </a:ext>
                  </a:extLst>
                </a:gridCol>
              </a:tblGrid>
              <a:tr h="1009041">
                <a:tc>
                  <a:txBody>
                    <a:bodyPr/>
                    <a:lstStyle/>
                    <a:p>
                      <a:pPr algn="ctr" fontAlgn="ctr"/>
                      <a:r>
                        <a:rPr lang="en-US" sz="1600" b="1" cap="all" dirty="0">
                          <a:effectLst/>
                          <a:latin typeface="Times New Roman" pitchFamily="18" charset="0"/>
                          <a:cs typeface="Times New Roman" pitchFamily="18" charset="0"/>
                        </a:rPr>
                        <a:t>BASIS</a:t>
                      </a:r>
                    </a:p>
                  </a:txBody>
                  <a:tcPr marL="31646" marR="31646" marT="31649" marB="31649"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600" b="1" cap="all" dirty="0">
                          <a:effectLst/>
                          <a:latin typeface="Times New Roman" pitchFamily="18" charset="0"/>
                          <a:cs typeface="Times New Roman" pitchFamily="18" charset="0"/>
                        </a:rPr>
                        <a:t>CIRCUIT SWITCHING</a:t>
                      </a:r>
                    </a:p>
                  </a:txBody>
                  <a:tcPr marL="31646" marR="31646" marT="31649" marB="31649"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ctr" fontAlgn="ctr"/>
                      <a:r>
                        <a:rPr lang="en-US" sz="1600" b="1" cap="all" dirty="0">
                          <a:effectLst/>
                          <a:latin typeface="Times New Roman" pitchFamily="18" charset="0"/>
                          <a:cs typeface="Times New Roman" pitchFamily="18" charset="0"/>
                        </a:rPr>
                        <a:t>PACKET SWITCHING</a:t>
                      </a:r>
                    </a:p>
                  </a:txBody>
                  <a:tcPr marL="31646" marR="31646" marT="31649" marB="31649"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10000"/>
                  </a:ext>
                </a:extLst>
              </a:tr>
              <a:tr h="298293">
                <a:tc>
                  <a:txBody>
                    <a:bodyPr/>
                    <a:lstStyle/>
                    <a:p>
                      <a:pPr algn="l" fontAlgn="t"/>
                      <a:r>
                        <a:rPr lang="en-US" sz="1600" dirty="0">
                          <a:effectLst/>
                          <a:latin typeface="Times New Roman" pitchFamily="18" charset="0"/>
                          <a:cs typeface="Times New Roman" pitchFamily="18" charset="0"/>
                        </a:rPr>
                        <a:t>Orientation</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latin typeface="Times New Roman" pitchFamily="18" charset="0"/>
                          <a:cs typeface="Times New Roman" pitchFamily="18" charset="0"/>
                        </a:rPr>
                        <a:t>Connection oriented.</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latin typeface="Times New Roman" pitchFamily="18" charset="0"/>
                          <a:cs typeface="Times New Roman" pitchFamily="18" charset="0"/>
                        </a:rPr>
                        <a:t>Connectionless.</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35111">
                <a:tc>
                  <a:txBody>
                    <a:bodyPr/>
                    <a:lstStyle/>
                    <a:p>
                      <a:pPr algn="l" fontAlgn="t"/>
                      <a:r>
                        <a:rPr lang="en-US" sz="1600">
                          <a:effectLst/>
                          <a:latin typeface="Times New Roman" pitchFamily="18" charset="0"/>
                          <a:cs typeface="Times New Roman" pitchFamily="18" charset="0"/>
                        </a:rPr>
                        <a:t>Purpose</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effectLst/>
                          <a:latin typeface="Times New Roman" pitchFamily="18" charset="0"/>
                          <a:cs typeface="Times New Roman" pitchFamily="18" charset="0"/>
                        </a:rPr>
                        <a:t>Initially designed for Voice communication.</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a:effectLst/>
                          <a:latin typeface="Times New Roman" pitchFamily="18" charset="0"/>
                          <a:cs typeface="Times New Roman" pitchFamily="18" charset="0"/>
                        </a:rPr>
                        <a:t>Initially designed for Data Transmission.</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1009041">
                <a:tc>
                  <a:txBody>
                    <a:bodyPr/>
                    <a:lstStyle/>
                    <a:p>
                      <a:pPr algn="l" fontAlgn="t"/>
                      <a:r>
                        <a:rPr lang="en-US" sz="1600">
                          <a:effectLst/>
                          <a:latin typeface="Times New Roman" pitchFamily="18" charset="0"/>
                          <a:cs typeface="Times New Roman" pitchFamily="18" charset="0"/>
                        </a:rPr>
                        <a:t>Flexibility</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latin typeface="Times New Roman" pitchFamily="18" charset="0"/>
                          <a:cs typeface="Times New Roman" pitchFamily="18" charset="0"/>
                        </a:rPr>
                        <a:t>Inflexible, because once a path is set all parts of a transmission follows the same path.</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latin typeface="Times New Roman" pitchFamily="18" charset="0"/>
                          <a:cs typeface="Times New Roman" pitchFamily="18" charset="0"/>
                        </a:rPr>
                        <a:t>Flexible, because a route is created for each packet to travel to the destination.</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69231">
                <a:tc>
                  <a:txBody>
                    <a:bodyPr/>
                    <a:lstStyle/>
                    <a:p>
                      <a:pPr algn="l" fontAlgn="t"/>
                      <a:r>
                        <a:rPr lang="en-US" sz="1600" dirty="0">
                          <a:effectLst/>
                          <a:latin typeface="Times New Roman" pitchFamily="18" charset="0"/>
                          <a:cs typeface="Times New Roman" pitchFamily="18" charset="0"/>
                        </a:rPr>
                        <a:t>Order</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effectLst/>
                          <a:latin typeface="Times New Roman" pitchFamily="18" charset="0"/>
                          <a:cs typeface="Times New Roman" pitchFamily="18" charset="0"/>
                        </a:rPr>
                        <a:t>Message is received in the order, sent from the source.</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a:effectLst/>
                          <a:latin typeface="Times New Roman" pitchFamily="18" charset="0"/>
                          <a:cs typeface="Times New Roman" pitchFamily="18" charset="0"/>
                        </a:rPr>
                        <a:t>Packets of a message are received out of order and assembled at the destination.</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1248851">
                <a:tc>
                  <a:txBody>
                    <a:bodyPr/>
                    <a:lstStyle/>
                    <a:p>
                      <a:pPr algn="l" fontAlgn="t"/>
                      <a:r>
                        <a:rPr lang="en-US" sz="1600">
                          <a:effectLst/>
                          <a:latin typeface="Times New Roman" pitchFamily="18" charset="0"/>
                          <a:cs typeface="Times New Roman" pitchFamily="18" charset="0"/>
                        </a:rPr>
                        <a:t>Technology/Approach</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a:effectLst/>
                          <a:latin typeface="Times New Roman" pitchFamily="18" charset="0"/>
                          <a:cs typeface="Times New Roman" pitchFamily="18" charset="0"/>
                        </a:rPr>
                        <a:t>Circuit switching can be achieved using two technologies, either Space Division Switching or Time-Division Switching.</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dirty="0">
                          <a:effectLst/>
                          <a:latin typeface="Times New Roman" pitchFamily="18" charset="0"/>
                          <a:cs typeface="Times New Roman" pitchFamily="18" charset="0"/>
                        </a:rPr>
                        <a:t>Packet Switching has two approaches Datagram Approach and Virtual Circuit Approach.</a:t>
                      </a:r>
                    </a:p>
                  </a:txBody>
                  <a:tcPr marL="31646" marR="31646" marT="31649" marB="31649">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69231">
                <a:tc>
                  <a:txBody>
                    <a:bodyPr/>
                    <a:lstStyle/>
                    <a:p>
                      <a:pPr algn="l" fontAlgn="t"/>
                      <a:r>
                        <a:rPr lang="en-US" sz="1600" dirty="0">
                          <a:effectLst/>
                          <a:latin typeface="Times New Roman" pitchFamily="18" charset="0"/>
                          <a:cs typeface="Times New Roman" pitchFamily="18" charset="0"/>
                        </a:rPr>
                        <a:t>Layers</a:t>
                      </a:r>
                    </a:p>
                  </a:txBody>
                  <a:tcPr marL="31646" marR="31646" marT="31649" marB="31649">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sz="1600" dirty="0">
                          <a:effectLst/>
                          <a:latin typeface="Times New Roman" pitchFamily="18" charset="0"/>
                          <a:cs typeface="Times New Roman" pitchFamily="18" charset="0"/>
                        </a:rPr>
                        <a:t>Circuit Switching is implemented at Physical Layer.</a:t>
                      </a:r>
                    </a:p>
                  </a:txBody>
                  <a:tcPr marL="31646" marR="31646" marT="31649" marB="31649">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sz="1600" dirty="0">
                          <a:effectLst/>
                          <a:latin typeface="Times New Roman" pitchFamily="18" charset="0"/>
                          <a:cs typeface="Times New Roman" pitchFamily="18" charset="0"/>
                        </a:rPr>
                        <a:t>Packet Switching is implemented at Network Layer.</a:t>
                      </a:r>
                    </a:p>
                  </a:txBody>
                  <a:tcPr marL="31646" marR="31646" marT="31649" marB="31649">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val="10006"/>
                  </a:ext>
                </a:extLst>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54"/>
          <p:cNvSpPr>
            <a:spLocks noGrp="1" noChangeArrowheads="1"/>
          </p:cNvSpPr>
          <p:nvPr>
            <p:ph type="sldNum" sz="quarter" idx="12"/>
          </p:nvPr>
        </p:nvSpPr>
        <p:spPr>
          <a:noFill/>
        </p:spPr>
        <p:txBody>
          <a:bodyPr/>
          <a:lstStyle/>
          <a:p>
            <a:fld id="{0611C709-31EE-424A-AD0F-6FF7D180EA58}" type="slidenum">
              <a:rPr lang="en-GB" altLang="tr-TR"/>
              <a:pPr/>
              <a:t>109</a:t>
            </a:fld>
            <a:endParaRPr lang="en-GB" altLang="tr-TR"/>
          </a:p>
        </p:txBody>
      </p:sp>
      <p:sp>
        <p:nvSpPr>
          <p:cNvPr id="3075" name="Rectangle 2"/>
          <p:cNvSpPr>
            <a:spLocks noGrp="1" noChangeArrowheads="1"/>
          </p:cNvSpPr>
          <p:nvPr>
            <p:ph type="ctrTitle"/>
          </p:nvPr>
        </p:nvSpPr>
        <p:spPr>
          <a:xfrm>
            <a:off x="0" y="228600"/>
            <a:ext cx="7315200" cy="990600"/>
          </a:xfrm>
        </p:spPr>
        <p:txBody>
          <a:bodyPr/>
          <a:lstStyle/>
          <a:p>
            <a:r>
              <a:rPr lang="en-US" altLang="tr-TR" dirty="0">
                <a:solidFill>
                  <a:srgbClr val="FF0000"/>
                </a:solidFill>
              </a:rPr>
              <a:t>Protocols &amp; Standards</a:t>
            </a:r>
          </a:p>
        </p:txBody>
      </p:sp>
      <p:pic>
        <p:nvPicPr>
          <p:cNvPr id="3077"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6" name="Subtitle 5"/>
          <p:cNvSpPr>
            <a:spLocks noGrp="1"/>
          </p:cNvSpPr>
          <p:nvPr>
            <p:ph type="subTitle" idx="1"/>
          </p:nvPr>
        </p:nvSpPr>
        <p:spPr>
          <a:xfrm>
            <a:off x="533400" y="1295400"/>
            <a:ext cx="8229600" cy="5029200"/>
          </a:xfrm>
        </p:spPr>
        <p:txBody>
          <a:bodyPr>
            <a:noAutofit/>
          </a:bodyPr>
          <a:lstStyle/>
          <a:p>
            <a:pPr algn="l">
              <a:lnSpc>
                <a:spcPct val="90000"/>
              </a:lnSpc>
            </a:pPr>
            <a:r>
              <a:rPr lang="en-US" altLang="tr-TR" b="1" dirty="0"/>
              <a:t>Protocols</a:t>
            </a:r>
          </a:p>
          <a:p>
            <a:pPr algn="l">
              <a:lnSpc>
                <a:spcPct val="90000"/>
              </a:lnSpc>
            </a:pPr>
            <a:r>
              <a:rPr lang="en-US" sz="2800" dirty="0"/>
              <a:t>Communicating worldwide will not be possible if there were no fixed </a:t>
            </a:r>
            <a:r>
              <a:rPr lang="en-US" sz="2800" b="1" dirty="0"/>
              <a:t>'standards'</a:t>
            </a:r>
            <a:r>
              <a:rPr lang="en-US" sz="2800" dirty="0"/>
              <a:t> that will govern the way user communicates for data as well as the way our devices treat those data</a:t>
            </a:r>
          </a:p>
          <a:p>
            <a:pPr algn="l">
              <a:lnSpc>
                <a:spcPct val="90000"/>
              </a:lnSpc>
              <a:buFont typeface="Arial" pitchFamily="34" charset="0"/>
              <a:buChar char="•"/>
            </a:pPr>
            <a:r>
              <a:rPr lang="en-US" altLang="tr-TR" sz="2800" dirty="0"/>
              <a:t> For proper communication, entities in different systems </a:t>
            </a:r>
            <a:r>
              <a:rPr lang="en-US" altLang="tr-TR" sz="2800" dirty="0">
                <a:solidFill>
                  <a:srgbClr val="FF0000"/>
                </a:solidFill>
              </a:rPr>
              <a:t>must speak the same language</a:t>
            </a:r>
          </a:p>
          <a:p>
            <a:pPr lvl="1" algn="l">
              <a:lnSpc>
                <a:spcPct val="90000"/>
              </a:lnSpc>
            </a:pPr>
            <a:r>
              <a:rPr lang="en-US" altLang="tr-TR" dirty="0"/>
              <a:t>- there must be mutually acceptable conventions and rules about the content, timing and underlying mechanisms</a:t>
            </a:r>
          </a:p>
          <a:p>
            <a:pPr algn="l">
              <a:lnSpc>
                <a:spcPct val="90000"/>
              </a:lnSpc>
              <a:buFont typeface="Arial" pitchFamily="34" charset="0"/>
              <a:buChar char="•"/>
            </a:pPr>
            <a:r>
              <a:rPr lang="en-US" altLang="tr-TR" sz="2800" dirty="0"/>
              <a:t> Those conventions and associated rules are referred as “PROTOCOLS”</a:t>
            </a:r>
          </a:p>
          <a:p>
            <a:pPr algn="l">
              <a:lnSpc>
                <a:spcPct val="90000"/>
              </a:lnSpc>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95400"/>
            <a:ext cx="8458200" cy="5181600"/>
          </a:xfrm>
          <a:prstGeom prst="rect">
            <a:avLst/>
          </a:prstGeom>
        </p:spPr>
        <p:txBody>
          <a:bodyPr vert="horz" lIns="91440" tIns="45720" rIns="91440" bIns="45720" rtlCol="0">
            <a:normAutofit fontScale="92500" lnSpcReduction="10000"/>
          </a:bodyPr>
          <a:lstStyle/>
          <a:p>
            <a:r>
              <a:rPr lang="en-US" sz="3600" b="1" dirty="0"/>
              <a:t>Packet switching</a:t>
            </a:r>
          </a:p>
          <a:p>
            <a:pPr lvl="1">
              <a:buFont typeface="Arial" pitchFamily="34" charset="0"/>
              <a:buChar char="•"/>
            </a:pPr>
            <a:r>
              <a:rPr lang="en-US" sz="3200" dirty="0"/>
              <a:t> No connection state, network is store-and-forward</a:t>
            </a:r>
          </a:p>
          <a:p>
            <a:pPr lvl="1">
              <a:buFont typeface="Arial" pitchFamily="34" charset="0"/>
              <a:buChar char="•"/>
            </a:pPr>
            <a:r>
              <a:rPr lang="en-US" sz="3200" dirty="0"/>
              <a:t> Minimal network assumptions</a:t>
            </a:r>
          </a:p>
          <a:p>
            <a:pPr lvl="1">
              <a:buFont typeface="Arial" pitchFamily="34" charset="0"/>
              <a:buChar char="•"/>
            </a:pPr>
            <a:r>
              <a:rPr lang="en-US" sz="3200" dirty="0"/>
              <a:t> Statistical multiplexing gives high overall utilization</a:t>
            </a:r>
          </a:p>
          <a:p>
            <a:pPr lvl="1"/>
            <a:endParaRPr lang="en-US" sz="3200" dirty="0"/>
          </a:p>
          <a:p>
            <a:r>
              <a:rPr lang="en-US" sz="3200" dirty="0"/>
              <a:t> </a:t>
            </a:r>
          </a:p>
          <a:p>
            <a:r>
              <a:rPr lang="en-US" sz="3600" b="1" dirty="0"/>
              <a:t>Problems</a:t>
            </a:r>
          </a:p>
          <a:p>
            <a:pPr lvl="1">
              <a:buFont typeface="Arial" pitchFamily="34" charset="0"/>
              <a:buChar char="•"/>
            </a:pPr>
            <a:r>
              <a:rPr lang="en-US" sz="3200" dirty="0"/>
              <a:t> Resource intense (what if the circuit is idle?)</a:t>
            </a:r>
          </a:p>
          <a:p>
            <a:pPr lvl="1">
              <a:buFont typeface="Arial" pitchFamily="34" charset="0"/>
              <a:buChar char="•"/>
            </a:pPr>
            <a:r>
              <a:rPr lang="en-US" sz="3200" dirty="0"/>
              <a:t> Complex network components </a:t>
            </a:r>
          </a:p>
          <a:p>
            <a:pPr lvl="1"/>
            <a:r>
              <a:rPr lang="en-US" sz="3200" dirty="0"/>
              <a:t>   (per circuit state, security) </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pic>
        <p:nvPicPr>
          <p:cNvPr id="23554" name="Picture 2" descr="https://erg.abdn.ac.uk/users/gorry/course/images/switching.gif"/>
          <p:cNvPicPr>
            <a:picLocks noChangeAspect="1" noChangeArrowheads="1"/>
          </p:cNvPicPr>
          <p:nvPr/>
        </p:nvPicPr>
        <p:blipFill>
          <a:blip r:embed="rId3"/>
          <a:srcRect/>
          <a:stretch>
            <a:fillRect/>
          </a:stretch>
        </p:blipFill>
        <p:spPr bwMode="auto">
          <a:xfrm>
            <a:off x="3962400" y="3581400"/>
            <a:ext cx="4724400" cy="1295400"/>
          </a:xfrm>
          <a:prstGeom prst="rect">
            <a:avLst/>
          </a:prstGeom>
          <a:noFill/>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110</a:t>
            </a:fld>
            <a:endParaRPr lang="en-GB" altLang="tr-TR"/>
          </a:p>
        </p:txBody>
      </p:sp>
      <p:sp>
        <p:nvSpPr>
          <p:cNvPr id="4099" name="Rectangle 2"/>
          <p:cNvSpPr>
            <a:spLocks noGrp="1" noChangeArrowheads="1"/>
          </p:cNvSpPr>
          <p:nvPr>
            <p:ph type="title"/>
          </p:nvPr>
        </p:nvSpPr>
        <p:spPr>
          <a:xfrm>
            <a:off x="533400" y="0"/>
            <a:ext cx="5867400" cy="1143000"/>
          </a:xfrm>
        </p:spPr>
        <p:txBody>
          <a:bodyPr/>
          <a:lstStyle/>
          <a:p>
            <a:r>
              <a:rPr lang="en-US" altLang="tr-TR" b="1" dirty="0">
                <a:solidFill>
                  <a:srgbClr val="FF0000"/>
                </a:solidFill>
              </a:rPr>
              <a:t>Protocols</a:t>
            </a:r>
          </a:p>
        </p:txBody>
      </p:sp>
      <p:sp>
        <p:nvSpPr>
          <p:cNvPr id="4100" name="Rectangle 3"/>
          <p:cNvSpPr>
            <a:spLocks noGrp="1" noChangeArrowheads="1"/>
          </p:cNvSpPr>
          <p:nvPr>
            <p:ph type="body" idx="1"/>
          </p:nvPr>
        </p:nvSpPr>
        <p:spPr>
          <a:xfrm>
            <a:off x="457200" y="1447800"/>
            <a:ext cx="8178800" cy="4171950"/>
          </a:xfrm>
        </p:spPr>
        <p:txBody>
          <a:bodyPr>
            <a:normAutofit/>
          </a:bodyPr>
          <a:lstStyle/>
          <a:p>
            <a:pPr>
              <a:lnSpc>
                <a:spcPct val="90000"/>
              </a:lnSpc>
            </a:pPr>
            <a:endParaRPr lang="en-US" altLang="tr-TR" sz="1800" dirty="0"/>
          </a:p>
          <a:p>
            <a:pPr>
              <a:lnSpc>
                <a:spcPct val="90000"/>
              </a:lnSpc>
              <a:buNone/>
            </a:pPr>
            <a:r>
              <a:rPr lang="en-US" b="1" dirty="0"/>
              <a:t>Network Protocols</a:t>
            </a:r>
            <a:r>
              <a:rPr lang="en-US" dirty="0"/>
              <a:t>:</a:t>
            </a:r>
          </a:p>
          <a:p>
            <a:pPr algn="just">
              <a:lnSpc>
                <a:spcPct val="90000"/>
              </a:lnSpc>
              <a:buNone/>
            </a:pPr>
            <a:r>
              <a:rPr lang="en-US" dirty="0"/>
              <a:t>  “</a:t>
            </a:r>
            <a:r>
              <a:rPr lang="en-US" dirty="0">
                <a:solidFill>
                  <a:srgbClr val="4318FA"/>
                </a:solidFill>
              </a:rPr>
              <a:t>Network protocols are sets of established rules that dictate how to format, transmit and receive data so computer network devices -- from servers and routers to endpoints -- can communicate regardless of the differences in their underlying infrastructures, designs or standards</a:t>
            </a:r>
            <a:r>
              <a:rPr lang="en-US" dirty="0"/>
              <a:t>”</a:t>
            </a:r>
            <a:endParaRPr lang="en-US" altLang="tr-TR" b="1" dirty="0"/>
          </a:p>
          <a:p>
            <a:pPr>
              <a:lnSpc>
                <a:spcPct val="90000"/>
              </a:lnSpc>
            </a:pPr>
            <a:endParaRPr lang="en-US" altLang="tr-TR" dirty="0"/>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111</a:t>
            </a:fld>
            <a:endParaRPr lang="en-GB" altLang="tr-TR"/>
          </a:p>
        </p:txBody>
      </p:sp>
      <p:sp>
        <p:nvSpPr>
          <p:cNvPr id="4099" name="Rectangle 2"/>
          <p:cNvSpPr>
            <a:spLocks noGrp="1" noChangeArrowheads="1"/>
          </p:cNvSpPr>
          <p:nvPr>
            <p:ph type="title"/>
          </p:nvPr>
        </p:nvSpPr>
        <p:spPr>
          <a:xfrm>
            <a:off x="533400" y="0"/>
            <a:ext cx="5867400" cy="1143000"/>
          </a:xfrm>
        </p:spPr>
        <p:txBody>
          <a:bodyPr/>
          <a:lstStyle/>
          <a:p>
            <a:r>
              <a:rPr lang="en-US" altLang="tr-TR" b="1" dirty="0">
                <a:solidFill>
                  <a:srgbClr val="FF0000"/>
                </a:solidFill>
              </a:rPr>
              <a:t>Elements of Protocols</a:t>
            </a:r>
          </a:p>
        </p:txBody>
      </p:sp>
      <p:sp>
        <p:nvSpPr>
          <p:cNvPr id="4100" name="Rectangle 3"/>
          <p:cNvSpPr>
            <a:spLocks noGrp="1" noChangeArrowheads="1"/>
          </p:cNvSpPr>
          <p:nvPr>
            <p:ph type="body" idx="1"/>
          </p:nvPr>
        </p:nvSpPr>
        <p:spPr>
          <a:xfrm>
            <a:off x="381000" y="1447800"/>
            <a:ext cx="8534400" cy="5105400"/>
          </a:xfrm>
        </p:spPr>
        <p:txBody>
          <a:bodyPr>
            <a:normAutofit fontScale="92500" lnSpcReduction="20000"/>
          </a:bodyPr>
          <a:lstStyle/>
          <a:p>
            <a:pPr>
              <a:lnSpc>
                <a:spcPct val="90000"/>
              </a:lnSpc>
              <a:buNone/>
            </a:pPr>
            <a:r>
              <a:rPr lang="en-US" b="1" dirty="0" err="1"/>
              <a:t>i</a:t>
            </a:r>
            <a:r>
              <a:rPr lang="en-US" b="1" dirty="0"/>
              <a:t>) Syntax: </a:t>
            </a:r>
            <a:r>
              <a:rPr lang="en-US" dirty="0"/>
              <a:t>The structure or format of the data.</a:t>
            </a:r>
          </a:p>
          <a:p>
            <a:pPr marL="660400" indent="-660400">
              <a:buFontTx/>
              <a:buNone/>
            </a:pPr>
            <a:r>
              <a:rPr lang="en-US" dirty="0" err="1"/>
              <a:t>Eg</a:t>
            </a:r>
            <a:r>
              <a:rPr lang="en-US" dirty="0"/>
              <a:t>. A simple protocol; </a:t>
            </a:r>
          </a:p>
          <a:p>
            <a:pPr marL="660400" indent="-660400">
              <a:buFontTx/>
              <a:buNone/>
            </a:pPr>
            <a:endParaRPr lang="en-US" dirty="0"/>
          </a:p>
          <a:p>
            <a:pPr marL="660400" indent="-660400">
              <a:buFontTx/>
              <a:buNone/>
            </a:pPr>
            <a:endParaRPr lang="en-US" dirty="0"/>
          </a:p>
          <a:p>
            <a:pPr marL="660400" indent="-660400">
              <a:buFontTx/>
              <a:buNone/>
            </a:pPr>
            <a:endParaRPr lang="en-US" dirty="0"/>
          </a:p>
          <a:p>
            <a:pPr>
              <a:lnSpc>
                <a:spcPct val="110000"/>
              </a:lnSpc>
              <a:spcBef>
                <a:spcPts val="0"/>
              </a:spcBef>
              <a:buFontTx/>
              <a:buNone/>
            </a:pPr>
            <a:r>
              <a:rPr lang="en-US" b="1" dirty="0"/>
              <a:t>ii) Semantics: </a:t>
            </a:r>
            <a:r>
              <a:rPr lang="en-US" dirty="0"/>
              <a:t> - Refers to the meaning of each  </a:t>
            </a:r>
          </a:p>
          <a:p>
            <a:pPr>
              <a:lnSpc>
                <a:spcPct val="110000"/>
              </a:lnSpc>
              <a:spcBef>
                <a:spcPts val="0"/>
              </a:spcBef>
              <a:buFontTx/>
              <a:buNone/>
            </a:pPr>
            <a:r>
              <a:rPr lang="en-US" dirty="0"/>
              <a:t>     section of bits.</a:t>
            </a:r>
          </a:p>
          <a:p>
            <a:pPr>
              <a:buFontTx/>
              <a:buNone/>
            </a:pPr>
            <a:r>
              <a:rPr lang="en-US" dirty="0"/>
              <a:t>	- how is a particular pattern to be interpreted, and what action is to be taken based on that interpretation.</a:t>
            </a:r>
          </a:p>
          <a:p>
            <a:pPr>
              <a:buNone/>
            </a:pPr>
            <a:r>
              <a:rPr lang="en-US" dirty="0" err="1"/>
              <a:t>Eg</a:t>
            </a:r>
            <a:r>
              <a:rPr lang="en-US" dirty="0"/>
              <a:t>. Does an address identify the route to be taken or the final of the message?</a:t>
            </a:r>
          </a:p>
          <a:p>
            <a:pPr>
              <a:lnSpc>
                <a:spcPct val="90000"/>
              </a:lnSpc>
              <a:buNone/>
            </a:pPr>
            <a:endParaRPr lang="en-US" dirty="0"/>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pic>
        <p:nvPicPr>
          <p:cNvPr id="86018" name="Picture 2"/>
          <p:cNvPicPr>
            <a:picLocks noChangeAspect="1" noChangeArrowheads="1"/>
          </p:cNvPicPr>
          <p:nvPr/>
        </p:nvPicPr>
        <p:blipFill>
          <a:blip r:embed="rId3"/>
          <a:srcRect/>
          <a:stretch>
            <a:fillRect/>
          </a:stretch>
        </p:blipFill>
        <p:spPr bwMode="auto">
          <a:xfrm>
            <a:off x="1066800" y="2286000"/>
            <a:ext cx="6019800" cy="1219199"/>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112</a:t>
            </a:fld>
            <a:endParaRPr lang="en-GB" altLang="tr-TR"/>
          </a:p>
        </p:txBody>
      </p:sp>
      <p:sp>
        <p:nvSpPr>
          <p:cNvPr id="4099" name="Rectangle 2"/>
          <p:cNvSpPr>
            <a:spLocks noGrp="1" noChangeArrowheads="1"/>
          </p:cNvSpPr>
          <p:nvPr>
            <p:ph type="title"/>
          </p:nvPr>
        </p:nvSpPr>
        <p:spPr>
          <a:xfrm>
            <a:off x="533400" y="0"/>
            <a:ext cx="5867400" cy="1143000"/>
          </a:xfrm>
        </p:spPr>
        <p:txBody>
          <a:bodyPr/>
          <a:lstStyle/>
          <a:p>
            <a:r>
              <a:rPr lang="en-US" altLang="tr-TR" b="1" dirty="0">
                <a:solidFill>
                  <a:srgbClr val="FF0000"/>
                </a:solidFill>
              </a:rPr>
              <a:t>Elements of Protocols</a:t>
            </a: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457200" y="1219200"/>
            <a:ext cx="8229600" cy="4906963"/>
          </a:xfrm>
        </p:spPr>
        <p:txBody>
          <a:bodyPr/>
          <a:lstStyle/>
          <a:p>
            <a:pPr marL="609600" indent="-609600">
              <a:buFontTx/>
              <a:buNone/>
            </a:pPr>
            <a:r>
              <a:rPr lang="en-US" b="1" dirty="0"/>
              <a:t>iii) Timing</a:t>
            </a:r>
          </a:p>
          <a:p>
            <a:pPr marL="609600" indent="-609600">
              <a:buFontTx/>
              <a:buNone/>
            </a:pPr>
            <a:r>
              <a:rPr lang="en-US" dirty="0"/>
              <a:t>Refers to two characteristics:</a:t>
            </a:r>
          </a:p>
          <a:p>
            <a:pPr marL="609600" indent="-609600">
              <a:buFontTx/>
              <a:buAutoNum type="alphaLcPeriod"/>
            </a:pPr>
            <a:r>
              <a:rPr lang="en-US" dirty="0"/>
              <a:t>When data to be sent</a:t>
            </a:r>
          </a:p>
          <a:p>
            <a:pPr marL="609600" indent="-609600">
              <a:buFontTx/>
              <a:buAutoNum type="alphaLcPeriod"/>
            </a:pPr>
            <a:r>
              <a:rPr lang="en-US" dirty="0"/>
              <a:t>How fast it can be sent</a:t>
            </a:r>
          </a:p>
          <a:p>
            <a:pPr marL="609600" indent="-609600">
              <a:buFontTx/>
              <a:buNone/>
            </a:pPr>
            <a:r>
              <a:rPr lang="en-US" dirty="0" err="1"/>
              <a:t>Eg</a:t>
            </a:r>
            <a:r>
              <a:rPr lang="en-US" dirty="0"/>
              <a:t>. If a sender produces data at 100 Mbps but the receiver can process data at only 1 Mbps, the transmission will overload the receiver and data will be largely lost.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113</a:t>
            </a:fld>
            <a:endParaRPr lang="en-GB" altLang="tr-TR"/>
          </a:p>
        </p:txBody>
      </p:sp>
      <p:sp>
        <p:nvSpPr>
          <p:cNvPr id="4099" name="Rectangle 2"/>
          <p:cNvSpPr>
            <a:spLocks noGrp="1" noChangeArrowheads="1"/>
          </p:cNvSpPr>
          <p:nvPr>
            <p:ph type="title"/>
          </p:nvPr>
        </p:nvSpPr>
        <p:spPr>
          <a:xfrm>
            <a:off x="533400" y="0"/>
            <a:ext cx="5867400" cy="1143000"/>
          </a:xfrm>
        </p:spPr>
        <p:txBody>
          <a:bodyPr>
            <a:normAutofit fontScale="90000"/>
          </a:bodyPr>
          <a:lstStyle/>
          <a:p>
            <a:r>
              <a:rPr lang="en-US" dirty="0">
                <a:solidFill>
                  <a:srgbClr val="FF0000"/>
                </a:solidFill>
              </a:rPr>
              <a:t>Characteristics of protocol</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457200" y="1219200"/>
            <a:ext cx="8229600" cy="4906963"/>
          </a:xfrm>
        </p:spPr>
        <p:txBody>
          <a:bodyPr>
            <a:normAutofit lnSpcReduction="10000"/>
          </a:bodyPr>
          <a:lstStyle/>
          <a:p>
            <a:pPr marL="609600" indent="-609600">
              <a:lnSpc>
                <a:spcPct val="80000"/>
              </a:lnSpc>
              <a:buNone/>
            </a:pPr>
            <a:r>
              <a:rPr lang="en-US" b="1" dirty="0"/>
              <a:t>a) Direct / indirect</a:t>
            </a:r>
          </a:p>
          <a:p>
            <a:pPr marL="609600" indent="-609600">
              <a:lnSpc>
                <a:spcPct val="80000"/>
              </a:lnSpc>
              <a:buNone/>
            </a:pPr>
            <a:r>
              <a:rPr lang="en-US" dirty="0"/>
              <a:t>Communication between two entities maybe </a:t>
            </a:r>
          </a:p>
          <a:p>
            <a:pPr marL="609600" indent="-609600">
              <a:lnSpc>
                <a:spcPct val="80000"/>
              </a:lnSpc>
              <a:buNone/>
            </a:pPr>
            <a:r>
              <a:rPr lang="en-US" dirty="0"/>
              <a:t>direct or indirect.</a:t>
            </a:r>
          </a:p>
          <a:p>
            <a:pPr marL="609600" indent="-609600">
              <a:lnSpc>
                <a:spcPct val="80000"/>
              </a:lnSpc>
              <a:buFontTx/>
              <a:buNone/>
            </a:pPr>
            <a:r>
              <a:rPr lang="en-US" dirty="0"/>
              <a:t>	</a:t>
            </a:r>
            <a:r>
              <a:rPr lang="en-US" b="1" dirty="0" err="1"/>
              <a:t>i</a:t>
            </a:r>
            <a:r>
              <a:rPr lang="en-US" b="1" dirty="0"/>
              <a:t>) point-to-point link</a:t>
            </a:r>
            <a:r>
              <a:rPr lang="en-US" dirty="0"/>
              <a:t> </a:t>
            </a:r>
          </a:p>
          <a:p>
            <a:pPr marL="609600" indent="-609600">
              <a:lnSpc>
                <a:spcPct val="80000"/>
              </a:lnSpc>
              <a:buFontTx/>
              <a:buNone/>
            </a:pPr>
            <a:r>
              <a:rPr lang="en-US" dirty="0"/>
              <a:t>	- connection provides a dedicated link  	between two devices</a:t>
            </a:r>
          </a:p>
          <a:p>
            <a:pPr marL="609600" indent="-609600">
              <a:lnSpc>
                <a:spcPct val="80000"/>
              </a:lnSpc>
              <a:buFontTx/>
              <a:buNone/>
            </a:pPr>
            <a:r>
              <a:rPr lang="en-US" dirty="0"/>
              <a:t>	-	the entities in these systems may   </a:t>
            </a:r>
          </a:p>
          <a:p>
            <a:pPr marL="609600" indent="-609600">
              <a:lnSpc>
                <a:spcPct val="80000"/>
              </a:lnSpc>
              <a:buFontTx/>
              <a:buNone/>
            </a:pPr>
            <a:r>
              <a:rPr lang="en-US" dirty="0"/>
              <a:t>       communicate directly that is data and  </a:t>
            </a:r>
          </a:p>
          <a:p>
            <a:pPr marL="609600" indent="-609600">
              <a:lnSpc>
                <a:spcPct val="80000"/>
              </a:lnSpc>
              <a:buFontTx/>
              <a:buNone/>
            </a:pPr>
            <a:r>
              <a:rPr lang="en-US" dirty="0"/>
              <a:t>       control information pass directly </a:t>
            </a:r>
          </a:p>
          <a:p>
            <a:pPr marL="609600" indent="-609600">
              <a:lnSpc>
                <a:spcPct val="80000"/>
              </a:lnSpc>
              <a:buFontTx/>
              <a:buNone/>
            </a:pPr>
            <a:r>
              <a:rPr lang="en-US" dirty="0"/>
              <a:t>       between entities with no intervening </a:t>
            </a:r>
          </a:p>
          <a:p>
            <a:pPr marL="609600" indent="-609600">
              <a:lnSpc>
                <a:spcPct val="80000"/>
              </a:lnSpc>
              <a:buFontTx/>
              <a:buNone/>
            </a:pPr>
            <a:r>
              <a:rPr lang="en-US" dirty="0"/>
              <a:t>       active agent.</a:t>
            </a:r>
            <a:endParaRPr lang="en-US" b="1" dirty="0"/>
          </a:p>
          <a:p>
            <a:pPr marL="609600" indent="-609600">
              <a:buFontTx/>
              <a:buNone/>
            </a:pP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114</a:t>
            </a:fld>
            <a:endParaRPr lang="en-GB" altLang="tr-TR"/>
          </a:p>
        </p:txBody>
      </p:sp>
      <p:sp>
        <p:nvSpPr>
          <p:cNvPr id="4099" name="Rectangle 2"/>
          <p:cNvSpPr>
            <a:spLocks noGrp="1" noChangeArrowheads="1"/>
          </p:cNvSpPr>
          <p:nvPr>
            <p:ph type="title"/>
          </p:nvPr>
        </p:nvSpPr>
        <p:spPr>
          <a:xfrm>
            <a:off x="533400" y="0"/>
            <a:ext cx="5867400" cy="1143000"/>
          </a:xfrm>
        </p:spPr>
        <p:txBody>
          <a:bodyPr>
            <a:normAutofit fontScale="90000"/>
          </a:bodyPr>
          <a:lstStyle/>
          <a:p>
            <a:r>
              <a:rPr lang="en-US" dirty="0">
                <a:solidFill>
                  <a:srgbClr val="FF0000"/>
                </a:solidFill>
              </a:rPr>
              <a:t>Characteristics of protocol</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6" name="Content Placeholder 5"/>
          <p:cNvSpPr>
            <a:spLocks noGrp="1"/>
          </p:cNvSpPr>
          <p:nvPr>
            <p:ph idx="1"/>
          </p:nvPr>
        </p:nvSpPr>
        <p:spPr/>
        <p:txBody>
          <a:bodyPr/>
          <a:lstStyle/>
          <a:p>
            <a:endParaRPr lang="en-US"/>
          </a:p>
        </p:txBody>
      </p:sp>
      <p:pic>
        <p:nvPicPr>
          <p:cNvPr id="8" name="Picture 6" descr="Scan0011"/>
          <p:cNvPicPr>
            <a:picLocks noChangeAspect="1" noChangeArrowheads="1"/>
          </p:cNvPicPr>
          <p:nvPr/>
        </p:nvPicPr>
        <p:blipFill>
          <a:blip r:embed="rId3"/>
          <a:srcRect/>
          <a:stretch>
            <a:fillRect/>
          </a:stretch>
        </p:blipFill>
        <p:spPr bwMode="auto">
          <a:xfrm>
            <a:off x="838200" y="1371600"/>
            <a:ext cx="7467600" cy="4648200"/>
          </a:xfrm>
          <a:prstGeom prst="rect">
            <a:avLst/>
          </a:prstGeom>
          <a:noFill/>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115</a:t>
            </a:fld>
            <a:endParaRPr lang="en-GB" altLang="tr-TR"/>
          </a:p>
        </p:txBody>
      </p:sp>
      <p:sp>
        <p:nvSpPr>
          <p:cNvPr id="4099" name="Rectangle 2"/>
          <p:cNvSpPr>
            <a:spLocks noGrp="1" noChangeArrowheads="1"/>
          </p:cNvSpPr>
          <p:nvPr>
            <p:ph type="title"/>
          </p:nvPr>
        </p:nvSpPr>
        <p:spPr>
          <a:xfrm>
            <a:off x="533400" y="0"/>
            <a:ext cx="5867400" cy="1143000"/>
          </a:xfrm>
        </p:spPr>
        <p:txBody>
          <a:bodyPr>
            <a:normAutofit fontScale="90000"/>
          </a:bodyPr>
          <a:lstStyle/>
          <a:p>
            <a:r>
              <a:rPr lang="en-US" dirty="0">
                <a:solidFill>
                  <a:srgbClr val="FF0000"/>
                </a:solidFill>
              </a:rPr>
              <a:t>Characteristics of protocol</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457200" y="1219200"/>
            <a:ext cx="8229600" cy="4906963"/>
          </a:xfrm>
        </p:spPr>
        <p:txBody>
          <a:bodyPr>
            <a:normAutofit/>
          </a:bodyPr>
          <a:lstStyle/>
          <a:p>
            <a:pPr marL="609600" indent="-609600">
              <a:buNone/>
            </a:pPr>
            <a:r>
              <a:rPr lang="en-US" dirty="0"/>
              <a:t>ii) </a:t>
            </a:r>
            <a:r>
              <a:rPr lang="en-US" b="1" dirty="0"/>
              <a:t>multipoint link</a:t>
            </a:r>
          </a:p>
          <a:p>
            <a:pPr marL="609600" indent="-609600">
              <a:buNone/>
            </a:pPr>
            <a:r>
              <a:rPr lang="en-US" dirty="0"/>
              <a:t>     - connection more than two devices can  share a single link</a:t>
            </a:r>
          </a:p>
          <a:p>
            <a:pPr marL="609600" indent="-609600">
              <a:buNone/>
            </a:pPr>
            <a:r>
              <a:rPr lang="en-US" dirty="0"/>
              <a:t>     - The entities must be concerned with the issue of access control and making the protocol more complex.</a:t>
            </a:r>
          </a:p>
          <a:p>
            <a:pPr marL="609600" indent="-609600">
              <a:lnSpc>
                <a:spcPct val="80000"/>
              </a:lnSpc>
              <a:buNone/>
            </a:pP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116</a:t>
            </a:fld>
            <a:endParaRPr lang="en-GB" altLang="tr-TR"/>
          </a:p>
        </p:txBody>
      </p:sp>
      <p:sp>
        <p:nvSpPr>
          <p:cNvPr id="4099" name="Rectangle 2"/>
          <p:cNvSpPr>
            <a:spLocks noGrp="1" noChangeArrowheads="1"/>
          </p:cNvSpPr>
          <p:nvPr>
            <p:ph type="title"/>
          </p:nvPr>
        </p:nvSpPr>
        <p:spPr>
          <a:xfrm>
            <a:off x="533400" y="0"/>
            <a:ext cx="5867400" cy="1143000"/>
          </a:xfrm>
        </p:spPr>
        <p:txBody>
          <a:bodyPr>
            <a:normAutofit fontScale="90000"/>
          </a:bodyPr>
          <a:lstStyle/>
          <a:p>
            <a:r>
              <a:rPr lang="en-US" dirty="0">
                <a:solidFill>
                  <a:srgbClr val="FF0000"/>
                </a:solidFill>
              </a:rPr>
              <a:t>Characteristics of protocol</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pic>
        <p:nvPicPr>
          <p:cNvPr id="8" name="Picture 5" descr="Scan0012"/>
          <p:cNvPicPr>
            <a:picLocks noGrp="1" noChangeAspect="1" noChangeArrowheads="1"/>
          </p:cNvPicPr>
          <p:nvPr>
            <p:ph idx="1"/>
          </p:nvPr>
        </p:nvPicPr>
        <p:blipFill>
          <a:blip r:embed="rId3"/>
          <a:srcRect/>
          <a:stretch>
            <a:fillRect/>
          </a:stretch>
        </p:blipFill>
        <p:spPr bwMode="auto">
          <a:xfrm>
            <a:off x="609600" y="1752600"/>
            <a:ext cx="7467599" cy="4038600"/>
          </a:xfrm>
          <a:prstGeom prst="rect">
            <a:avLst/>
          </a:prstGeom>
          <a:noFill/>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117</a:t>
            </a:fld>
            <a:endParaRPr lang="en-GB" altLang="tr-TR"/>
          </a:p>
        </p:txBody>
      </p:sp>
      <p:sp>
        <p:nvSpPr>
          <p:cNvPr id="4099" name="Rectangle 2"/>
          <p:cNvSpPr>
            <a:spLocks noGrp="1" noChangeArrowheads="1"/>
          </p:cNvSpPr>
          <p:nvPr>
            <p:ph type="title"/>
          </p:nvPr>
        </p:nvSpPr>
        <p:spPr>
          <a:xfrm>
            <a:off x="533400" y="0"/>
            <a:ext cx="5867400" cy="1143000"/>
          </a:xfrm>
        </p:spPr>
        <p:txBody>
          <a:bodyPr>
            <a:normAutofit fontScale="90000"/>
          </a:bodyPr>
          <a:lstStyle/>
          <a:p>
            <a:r>
              <a:rPr lang="en-US" dirty="0">
                <a:solidFill>
                  <a:srgbClr val="FF0000"/>
                </a:solidFill>
              </a:rPr>
              <a:t>Characteristics of protocol</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457200" y="1219200"/>
            <a:ext cx="8229600" cy="4906963"/>
          </a:xfrm>
        </p:spPr>
        <p:txBody>
          <a:bodyPr>
            <a:normAutofit fontScale="92500" lnSpcReduction="10000"/>
          </a:bodyPr>
          <a:lstStyle/>
          <a:p>
            <a:pPr marL="609600" indent="-609600">
              <a:buFontTx/>
              <a:buNone/>
            </a:pPr>
            <a:r>
              <a:rPr lang="en-US" dirty="0"/>
              <a:t>b) </a:t>
            </a:r>
            <a:r>
              <a:rPr lang="en-US" b="1" dirty="0"/>
              <a:t>Monolithic / structured</a:t>
            </a:r>
          </a:p>
          <a:p>
            <a:pPr marL="609600" indent="-609600">
              <a:buFontTx/>
              <a:buNone/>
            </a:pPr>
            <a:r>
              <a:rPr lang="en-US" dirty="0"/>
              <a:t>    - The task of communication between entities on different systems is too complex to be handled as a unit.</a:t>
            </a:r>
          </a:p>
          <a:p>
            <a:pPr marL="609600" indent="-609600">
              <a:buNone/>
            </a:pPr>
            <a:r>
              <a:rPr lang="en-US" dirty="0" err="1"/>
              <a:t>Eg</a:t>
            </a:r>
            <a:r>
              <a:rPr lang="en-US" dirty="0"/>
              <a:t>. An electronic mail package running on two computers connected by a synchronous HDLC link. To be structured, the package would need to include all of the HDLC logic. If the connection were over a packet-switched network, the packaged would still need the HDLC logic to attach it to the network.   </a:t>
            </a:r>
          </a:p>
          <a:p>
            <a:pPr marL="609600" indent="-609600">
              <a:lnSpc>
                <a:spcPct val="80000"/>
              </a:lnSpc>
              <a:buNone/>
            </a:pP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118</a:t>
            </a:fld>
            <a:endParaRPr lang="en-GB" altLang="tr-TR"/>
          </a:p>
        </p:txBody>
      </p:sp>
      <p:sp>
        <p:nvSpPr>
          <p:cNvPr id="4099" name="Rectangle 2"/>
          <p:cNvSpPr>
            <a:spLocks noGrp="1" noChangeArrowheads="1"/>
          </p:cNvSpPr>
          <p:nvPr>
            <p:ph type="title"/>
          </p:nvPr>
        </p:nvSpPr>
        <p:spPr>
          <a:xfrm>
            <a:off x="533400" y="0"/>
            <a:ext cx="5867400" cy="1143000"/>
          </a:xfrm>
        </p:spPr>
        <p:txBody>
          <a:bodyPr>
            <a:normAutofit fontScale="90000"/>
          </a:bodyPr>
          <a:lstStyle/>
          <a:p>
            <a:r>
              <a:rPr lang="en-US" dirty="0">
                <a:solidFill>
                  <a:srgbClr val="FF0000"/>
                </a:solidFill>
              </a:rPr>
              <a:t>Characteristics of protocol</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457200" y="1219200"/>
            <a:ext cx="8229600" cy="4906963"/>
          </a:xfrm>
        </p:spPr>
        <p:txBody>
          <a:bodyPr>
            <a:normAutofit/>
          </a:bodyPr>
          <a:lstStyle/>
          <a:p>
            <a:pPr>
              <a:buFontTx/>
              <a:buNone/>
            </a:pPr>
            <a:r>
              <a:rPr lang="en-US" b="1" dirty="0"/>
              <a:t>c) Symmetric / asymmetric</a:t>
            </a:r>
          </a:p>
          <a:p>
            <a:pPr>
              <a:buFontTx/>
              <a:buNone/>
            </a:pPr>
            <a:r>
              <a:rPr lang="en-US" dirty="0"/>
              <a:t>  - Symmetric is the most use in protocol and involve communication between peer entities.</a:t>
            </a:r>
          </a:p>
          <a:p>
            <a:pPr>
              <a:buFontTx/>
              <a:buNone/>
            </a:pPr>
            <a:r>
              <a:rPr lang="en-US" dirty="0"/>
              <a:t> -  Asymmetry may be dictated by the logic of an exchange (</a:t>
            </a:r>
            <a:r>
              <a:rPr lang="en-US" dirty="0" err="1"/>
              <a:t>eg</a:t>
            </a:r>
            <a:r>
              <a:rPr lang="en-US" dirty="0"/>
              <a:t>; client and a server process) the desire to keep one of the entities or systems as simple as possible. </a:t>
            </a:r>
          </a:p>
          <a:p>
            <a:pPr marL="609600" indent="-609600">
              <a:buFontTx/>
              <a:buNone/>
            </a:pPr>
            <a:endParaRPr lang="en-US" dirty="0"/>
          </a:p>
          <a:p>
            <a:pPr marL="609600" indent="-609600">
              <a:lnSpc>
                <a:spcPct val="80000"/>
              </a:lnSpc>
              <a:buNone/>
            </a:pP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119</a:t>
            </a:fld>
            <a:endParaRPr lang="en-GB" altLang="tr-TR"/>
          </a:p>
        </p:txBody>
      </p:sp>
      <p:sp>
        <p:nvSpPr>
          <p:cNvPr id="4099" name="Rectangle 2"/>
          <p:cNvSpPr>
            <a:spLocks noGrp="1" noChangeArrowheads="1"/>
          </p:cNvSpPr>
          <p:nvPr>
            <p:ph type="title"/>
          </p:nvPr>
        </p:nvSpPr>
        <p:spPr>
          <a:xfrm>
            <a:off x="533400" y="0"/>
            <a:ext cx="5867400" cy="1143000"/>
          </a:xfrm>
        </p:spPr>
        <p:txBody>
          <a:bodyPr>
            <a:normAutofit fontScale="90000"/>
          </a:bodyPr>
          <a:lstStyle/>
          <a:p>
            <a:r>
              <a:rPr lang="en-US" dirty="0">
                <a:solidFill>
                  <a:srgbClr val="FF0000"/>
                </a:solidFill>
              </a:rPr>
              <a:t>Characteristics of protocol</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457200" y="1219200"/>
            <a:ext cx="8229600" cy="4906963"/>
          </a:xfrm>
        </p:spPr>
        <p:txBody>
          <a:bodyPr>
            <a:normAutofit/>
          </a:bodyPr>
          <a:lstStyle/>
          <a:p>
            <a:pPr>
              <a:buFontTx/>
              <a:buNone/>
            </a:pPr>
            <a:r>
              <a:rPr lang="en-US" dirty="0"/>
              <a:t>d) Standard / nonstandard</a:t>
            </a:r>
          </a:p>
          <a:p>
            <a:r>
              <a:rPr lang="en-US" dirty="0"/>
              <a:t> If </a:t>
            </a:r>
            <a:r>
              <a:rPr lang="en-US" b="1" i="1" dirty="0"/>
              <a:t>K</a:t>
            </a:r>
            <a:r>
              <a:rPr lang="en-US" dirty="0"/>
              <a:t> different kinds of information sources have to communicate with </a:t>
            </a:r>
            <a:r>
              <a:rPr lang="en-US" b="1" i="1" dirty="0"/>
              <a:t>L</a:t>
            </a:r>
            <a:r>
              <a:rPr lang="en-US" dirty="0"/>
              <a:t> types of information receivers, as many as </a:t>
            </a:r>
            <a:r>
              <a:rPr lang="en-US" b="1" i="1" dirty="0"/>
              <a:t>K x L</a:t>
            </a:r>
            <a:r>
              <a:rPr lang="en-US" dirty="0"/>
              <a:t> different protocols are needed without standards and a total of </a:t>
            </a:r>
            <a:r>
              <a:rPr lang="en-US" b="1" i="1" dirty="0"/>
              <a:t>2 x K x L</a:t>
            </a:r>
            <a:r>
              <a:rPr lang="en-US" dirty="0"/>
              <a:t> implementations are required</a:t>
            </a:r>
          </a:p>
          <a:p>
            <a:r>
              <a:rPr lang="en-US" dirty="0"/>
              <a:t>If all systems shared a common protocol, only </a:t>
            </a:r>
            <a:r>
              <a:rPr lang="en-US" b="1" i="1" dirty="0"/>
              <a:t>K+L</a:t>
            </a:r>
            <a:r>
              <a:rPr lang="en-US" dirty="0"/>
              <a:t> implementations would be needed.</a:t>
            </a:r>
          </a:p>
          <a:p>
            <a:pPr>
              <a:buFontTx/>
              <a:buNone/>
            </a:pPr>
            <a:endParaRPr lang="en-US" dirty="0"/>
          </a:p>
          <a:p>
            <a:pPr marL="609600" indent="-609600">
              <a:buFontTx/>
              <a:buNone/>
            </a:pPr>
            <a:endParaRPr lang="en-US" dirty="0"/>
          </a:p>
          <a:p>
            <a:pPr marL="609600" indent="-609600">
              <a:lnSpc>
                <a:spcPct val="80000"/>
              </a:lnSpc>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6" name="Rectangle 5"/>
          <p:cNvSpPr/>
          <p:nvPr/>
        </p:nvSpPr>
        <p:spPr>
          <a:xfrm>
            <a:off x="457200" y="1219200"/>
            <a:ext cx="7315200" cy="584775"/>
          </a:xfrm>
          <a:prstGeom prst="rect">
            <a:avLst/>
          </a:prstGeom>
        </p:spPr>
        <p:txBody>
          <a:bodyPr wrap="square">
            <a:spAutoFit/>
          </a:bodyPr>
          <a:lstStyle/>
          <a:p>
            <a:pPr fontAlgn="base"/>
            <a:r>
              <a:rPr lang="en-US" sz="3200" b="1" dirty="0"/>
              <a:t>From the ARPANET to the Internet</a:t>
            </a:r>
          </a:p>
        </p:txBody>
      </p:sp>
      <p:sp>
        <p:nvSpPr>
          <p:cNvPr id="7" name="Rectangle 3"/>
          <p:cNvSpPr txBox="1">
            <a:spLocks noChangeArrowheads="1"/>
          </p:cNvSpPr>
          <p:nvPr/>
        </p:nvSpPr>
        <p:spPr>
          <a:xfrm>
            <a:off x="381000" y="1981200"/>
            <a:ext cx="8458200" cy="3657600"/>
          </a:xfrm>
          <a:prstGeom prst="rect">
            <a:avLst/>
          </a:prstGeom>
        </p:spPr>
        <p:txBody>
          <a:bodyPr vert="horz" lIns="91440" tIns="45720" rIns="91440" bIns="45720" rtlCol="0">
            <a:normAutofit/>
          </a:bodyPr>
          <a:lstStyle/>
          <a:p>
            <a:pPr>
              <a:buFont typeface="Arial" pitchFamily="34" charset="0"/>
              <a:buChar char="•"/>
            </a:pPr>
            <a:r>
              <a:rPr lang="en-US" sz="3200" dirty="0"/>
              <a:t> </a:t>
            </a:r>
            <a:r>
              <a:rPr lang="en-US" sz="3200" b="1" dirty="0"/>
              <a:t>The Advanced Research Projects Agency Network (ARPANET)</a:t>
            </a:r>
          </a:p>
          <a:p>
            <a:pPr>
              <a:buFont typeface="Arial" pitchFamily="34" charset="0"/>
              <a:buChar char="•"/>
            </a:pPr>
            <a:r>
              <a:rPr lang="en-US" sz="3200" b="1" dirty="0"/>
              <a:t> </a:t>
            </a:r>
            <a:r>
              <a:rPr lang="en-US" sz="3200" dirty="0"/>
              <a:t>It</a:t>
            </a:r>
            <a:r>
              <a:rPr lang="en-US" sz="3200" b="1" dirty="0"/>
              <a:t> </a:t>
            </a:r>
            <a:r>
              <a:rPr lang="en-US" sz="3200" dirty="0"/>
              <a:t>is one of the world's first packet switching </a:t>
            </a:r>
          </a:p>
          <a:p>
            <a:r>
              <a:rPr lang="en-US" sz="3200" dirty="0"/>
              <a:t>networks</a:t>
            </a:r>
          </a:p>
          <a:p>
            <a:pPr>
              <a:buFont typeface="Arial" pitchFamily="34" charset="0"/>
              <a:buChar char="•"/>
            </a:pPr>
            <a:r>
              <a:rPr lang="en-US" sz="3200" dirty="0"/>
              <a:t> The first network to implement TCP/IP, and was the main progenitor of what was to become the global Internet. (later </a:t>
            </a:r>
            <a:r>
              <a:rPr lang="en-US" sz="3200" b="1" dirty="0"/>
              <a:t>DARPA</a:t>
            </a:r>
            <a:r>
              <a:rPr lang="en-US" sz="3200" dirty="0"/>
              <a:t>)</a:t>
            </a: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120</a:t>
            </a:fld>
            <a:endParaRPr lang="en-GB" altLang="tr-TR"/>
          </a:p>
        </p:txBody>
      </p:sp>
      <p:sp>
        <p:nvSpPr>
          <p:cNvPr id="4099" name="Rectangle 2"/>
          <p:cNvSpPr>
            <a:spLocks noGrp="1" noChangeArrowheads="1"/>
          </p:cNvSpPr>
          <p:nvPr>
            <p:ph type="title"/>
          </p:nvPr>
        </p:nvSpPr>
        <p:spPr>
          <a:xfrm>
            <a:off x="533400" y="0"/>
            <a:ext cx="5867400" cy="1143000"/>
          </a:xfrm>
        </p:spPr>
        <p:txBody>
          <a:bodyPr>
            <a:normAutofit/>
          </a:bodyPr>
          <a:lstStyle/>
          <a:p>
            <a:r>
              <a:rPr lang="en-US" b="1" dirty="0">
                <a:solidFill>
                  <a:srgbClr val="FF0000"/>
                </a:solidFill>
              </a:rPr>
              <a:t>Standards</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457200" y="1219200"/>
            <a:ext cx="8229600" cy="4906963"/>
          </a:xfrm>
        </p:spPr>
        <p:txBody>
          <a:bodyPr>
            <a:normAutofit fontScale="92500" lnSpcReduction="10000"/>
          </a:bodyPr>
          <a:lstStyle/>
          <a:p>
            <a:r>
              <a:rPr lang="en-US" dirty="0"/>
              <a:t>Standards are essential in creating and maintaining an open and competitive market for equipment manufacturers and also in guaranteeing national and international interoperability of data and telecommunications technology and processes. </a:t>
            </a:r>
          </a:p>
          <a:p>
            <a:r>
              <a:rPr lang="en-US" dirty="0"/>
              <a:t>They provide guidelines to manufacturers, vendors, government agencies, and other service providers to ensure the kind of interconnectivity necessary in today's marketplace and in international communication.</a:t>
            </a:r>
          </a:p>
          <a:p>
            <a:pPr>
              <a:buFontTx/>
              <a:buNone/>
            </a:pPr>
            <a:endParaRPr lang="en-US" dirty="0"/>
          </a:p>
          <a:p>
            <a:pPr marL="609600" indent="-609600">
              <a:buFontTx/>
              <a:buNone/>
            </a:pPr>
            <a:endParaRPr lang="en-US" dirty="0"/>
          </a:p>
          <a:p>
            <a:pPr marL="609600" indent="-609600">
              <a:lnSpc>
                <a:spcPct val="80000"/>
              </a:lnSpc>
              <a:buNone/>
            </a:pPr>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121</a:t>
            </a:fld>
            <a:endParaRPr lang="en-GB" altLang="tr-TR"/>
          </a:p>
        </p:txBody>
      </p:sp>
      <p:sp>
        <p:nvSpPr>
          <p:cNvPr id="4099" name="Rectangle 2"/>
          <p:cNvSpPr>
            <a:spLocks noGrp="1" noChangeArrowheads="1"/>
          </p:cNvSpPr>
          <p:nvPr>
            <p:ph type="title"/>
          </p:nvPr>
        </p:nvSpPr>
        <p:spPr>
          <a:xfrm>
            <a:off x="533400" y="0"/>
            <a:ext cx="5867400" cy="1143000"/>
          </a:xfrm>
        </p:spPr>
        <p:txBody>
          <a:bodyPr>
            <a:normAutofit/>
          </a:bodyPr>
          <a:lstStyle/>
          <a:p>
            <a:r>
              <a:rPr lang="en-US" dirty="0">
                <a:solidFill>
                  <a:srgbClr val="FF0000"/>
                </a:solidFill>
              </a:rPr>
              <a:t>Standards</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457200" y="1219200"/>
            <a:ext cx="8229600" cy="4906963"/>
          </a:xfrm>
        </p:spPr>
        <p:txBody>
          <a:bodyPr>
            <a:normAutofit fontScale="92500" lnSpcReduction="10000"/>
          </a:bodyPr>
          <a:lstStyle/>
          <a:p>
            <a:r>
              <a:rPr lang="en-US" dirty="0"/>
              <a:t>Data communication standards fall into two categories: </a:t>
            </a:r>
            <a:r>
              <a:rPr lang="en-US" i="1" dirty="0"/>
              <a:t>de facto </a:t>
            </a:r>
            <a:r>
              <a:rPr lang="en-US" dirty="0"/>
              <a:t>( meaning "by fact" or "by convention") and </a:t>
            </a:r>
            <a:r>
              <a:rPr lang="en-US" i="1" dirty="0"/>
              <a:t>de jure </a:t>
            </a:r>
            <a:r>
              <a:rPr lang="en-US" dirty="0"/>
              <a:t>(meaning "by law" and "by regulation").</a:t>
            </a:r>
          </a:p>
          <a:p>
            <a:pPr lvl="1"/>
            <a:r>
              <a:rPr lang="en-US" b="1" dirty="0"/>
              <a:t>De facto. </a:t>
            </a:r>
            <a:r>
              <a:rPr lang="en-US" dirty="0"/>
              <a:t>Standards that have not been approved by an organized body but have been adopted as standards through widespread use are </a:t>
            </a:r>
            <a:r>
              <a:rPr lang="en-US" b="1" dirty="0"/>
              <a:t>de facto standards. </a:t>
            </a:r>
            <a:r>
              <a:rPr lang="en-US" dirty="0"/>
              <a:t>De facto standards are often established originally by manufacturers that seek to define the functionality of a new product or technology.</a:t>
            </a:r>
          </a:p>
          <a:p>
            <a:pPr lvl="1"/>
            <a:r>
              <a:rPr lang="en-US" b="1" dirty="0"/>
              <a:t>De jure. De jure standards </a:t>
            </a:r>
            <a:r>
              <a:rPr lang="en-US" dirty="0"/>
              <a:t>are those that have been legislated by an officially recognized body.</a:t>
            </a:r>
          </a:p>
          <a:p>
            <a:endParaRPr lang="en-US" dirty="0"/>
          </a:p>
          <a:p>
            <a:pPr marL="609600" indent="-609600">
              <a:buFontTx/>
              <a:buNone/>
            </a:pPr>
            <a:endParaRPr lang="en-US" dirty="0"/>
          </a:p>
          <a:p>
            <a:pPr marL="609600" indent="-609600">
              <a:lnSpc>
                <a:spcPct val="80000"/>
              </a:lnSpc>
              <a:buNone/>
            </a:pP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122</a:t>
            </a:fld>
            <a:endParaRPr lang="en-GB" altLang="tr-TR"/>
          </a:p>
        </p:txBody>
      </p:sp>
      <p:sp>
        <p:nvSpPr>
          <p:cNvPr id="4099" name="Rectangle 2"/>
          <p:cNvSpPr>
            <a:spLocks noGrp="1" noChangeArrowheads="1"/>
          </p:cNvSpPr>
          <p:nvPr>
            <p:ph type="title"/>
          </p:nvPr>
        </p:nvSpPr>
        <p:spPr>
          <a:xfrm>
            <a:off x="0" y="0"/>
            <a:ext cx="6400800" cy="1143000"/>
          </a:xfrm>
        </p:spPr>
        <p:txBody>
          <a:bodyPr>
            <a:normAutofit fontScale="90000"/>
          </a:bodyPr>
          <a:lstStyle/>
          <a:p>
            <a:r>
              <a:rPr lang="en-US" dirty="0">
                <a:solidFill>
                  <a:srgbClr val="FF0000"/>
                </a:solidFill>
              </a:rPr>
              <a:t>Standards and Organizations</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304800" y="1219200"/>
            <a:ext cx="8610600" cy="5410200"/>
          </a:xfrm>
        </p:spPr>
        <p:txBody>
          <a:bodyPr>
            <a:normAutofit fontScale="92500" lnSpcReduction="20000"/>
          </a:bodyPr>
          <a:lstStyle/>
          <a:p>
            <a:r>
              <a:rPr lang="en-US" dirty="0"/>
              <a:t>Standards are developed through cooperation of standards creation committees, forums and government regulatory agencies. </a:t>
            </a:r>
          </a:p>
          <a:p>
            <a:r>
              <a:rPr lang="en-US" dirty="0"/>
              <a:t>Some of the standards establishment Organizations are:</a:t>
            </a:r>
          </a:p>
          <a:p>
            <a:pPr lvl="1"/>
            <a:r>
              <a:rPr lang="en-US" dirty="0"/>
              <a:t>International Standards Organization (ISO) </a:t>
            </a:r>
            <a:r>
              <a:rPr lang="en-US" dirty="0">
                <a:hlinkClick r:id="rId3"/>
              </a:rPr>
              <a:t>http://www.iso.org/</a:t>
            </a:r>
            <a:endParaRPr lang="en-US" dirty="0"/>
          </a:p>
          <a:p>
            <a:pPr lvl="1"/>
            <a:r>
              <a:rPr lang="en-US" dirty="0"/>
              <a:t>International Telecommunications Union-Telecommunication Standards Sector (ITU-T). </a:t>
            </a:r>
            <a:r>
              <a:rPr lang="en-US" dirty="0">
                <a:hlinkClick r:id="rId4"/>
              </a:rPr>
              <a:t>http://www.itu.int/ITU-T</a:t>
            </a:r>
            <a:r>
              <a:rPr lang="en-US" dirty="0"/>
              <a:t>  </a:t>
            </a:r>
          </a:p>
          <a:p>
            <a:pPr lvl="1"/>
            <a:r>
              <a:rPr lang="en-US" dirty="0"/>
              <a:t>American National Standard Institute (ANSI).</a:t>
            </a:r>
          </a:p>
          <a:p>
            <a:pPr lvl="1"/>
            <a:r>
              <a:rPr lang="en-US" dirty="0"/>
              <a:t>Institute of Electrical and Electronics Engineers (IEEE). </a:t>
            </a:r>
            <a:r>
              <a:rPr lang="en-US" dirty="0">
                <a:hlinkClick r:id="rId5"/>
              </a:rPr>
              <a:t>http://www.ieee.gov/</a:t>
            </a:r>
            <a:endParaRPr lang="en-US" dirty="0"/>
          </a:p>
          <a:p>
            <a:pPr lvl="1"/>
            <a:r>
              <a:rPr lang="en-US" dirty="0"/>
              <a:t>Electronic Industries Association (EIA).</a:t>
            </a:r>
          </a:p>
          <a:p>
            <a:pPr marL="609600" indent="-609600">
              <a:buFontTx/>
              <a:buNone/>
            </a:pPr>
            <a:endParaRPr lang="en-US" dirty="0"/>
          </a:p>
          <a:p>
            <a:pPr marL="609600" indent="-609600">
              <a:lnSpc>
                <a:spcPct val="80000"/>
              </a:lnSpc>
              <a:buNone/>
            </a:pP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123</a:t>
            </a:fld>
            <a:endParaRPr lang="en-GB" altLang="tr-TR"/>
          </a:p>
        </p:txBody>
      </p:sp>
      <p:sp>
        <p:nvSpPr>
          <p:cNvPr id="4099" name="Rectangle 2"/>
          <p:cNvSpPr>
            <a:spLocks noGrp="1" noChangeArrowheads="1"/>
          </p:cNvSpPr>
          <p:nvPr>
            <p:ph type="title"/>
          </p:nvPr>
        </p:nvSpPr>
        <p:spPr>
          <a:xfrm>
            <a:off x="0" y="0"/>
            <a:ext cx="6400800" cy="1143000"/>
          </a:xfrm>
        </p:spPr>
        <p:txBody>
          <a:bodyPr>
            <a:normAutofit/>
          </a:bodyPr>
          <a:lstStyle/>
          <a:p>
            <a:r>
              <a:rPr lang="en-US" dirty="0">
                <a:solidFill>
                  <a:srgbClr val="FF0000"/>
                </a:solidFill>
              </a:rPr>
              <a:t>Forums</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304800" y="1219200"/>
            <a:ext cx="8610600" cy="5410200"/>
          </a:xfrm>
        </p:spPr>
        <p:txBody>
          <a:bodyPr>
            <a:normAutofit/>
          </a:bodyPr>
          <a:lstStyle/>
          <a:p>
            <a:r>
              <a:rPr lang="en-US" dirty="0"/>
              <a:t>To facilitate the standardization process, many special-interest groups have developed </a:t>
            </a:r>
            <a:r>
              <a:rPr lang="en-US" b="1" dirty="0"/>
              <a:t>forums</a:t>
            </a:r>
            <a:r>
              <a:rPr lang="en-US" dirty="0"/>
              <a:t> made up of representatives from interested corporations. </a:t>
            </a:r>
          </a:p>
          <a:p>
            <a:r>
              <a:rPr lang="en-US" dirty="0"/>
              <a:t>The forums work with universities and users to test, evaluate and standardize new technologies</a:t>
            </a:r>
          </a:p>
          <a:p>
            <a:r>
              <a:rPr lang="en-US" dirty="0"/>
              <a:t>The forums are able to speed acceptance and use of those technologies in the </a:t>
            </a:r>
            <a:r>
              <a:rPr lang="en-US" dirty="0" err="1"/>
              <a:t>telecommuni</a:t>
            </a:r>
            <a:r>
              <a:rPr lang="en-US" dirty="0"/>
              <a:t> --</a:t>
            </a:r>
            <a:r>
              <a:rPr lang="en-US" dirty="0" err="1"/>
              <a:t>cations</a:t>
            </a:r>
            <a:r>
              <a:rPr lang="en-US" dirty="0"/>
              <a:t> community </a:t>
            </a:r>
          </a:p>
          <a:p>
            <a:pPr marL="609600" indent="-609600">
              <a:buFontTx/>
              <a:buNone/>
            </a:pPr>
            <a:endParaRPr lang="en-US" dirty="0"/>
          </a:p>
          <a:p>
            <a:pPr marL="609600" indent="-609600">
              <a:lnSpc>
                <a:spcPct val="80000"/>
              </a:lnSpc>
              <a:buNone/>
            </a:pP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124</a:t>
            </a:fld>
            <a:endParaRPr lang="en-GB" altLang="tr-TR"/>
          </a:p>
        </p:txBody>
      </p:sp>
      <p:sp>
        <p:nvSpPr>
          <p:cNvPr id="4099" name="Rectangle 2"/>
          <p:cNvSpPr>
            <a:spLocks noGrp="1" noChangeArrowheads="1"/>
          </p:cNvSpPr>
          <p:nvPr>
            <p:ph type="title"/>
          </p:nvPr>
        </p:nvSpPr>
        <p:spPr>
          <a:xfrm>
            <a:off x="0" y="0"/>
            <a:ext cx="6400800" cy="1143000"/>
          </a:xfrm>
        </p:spPr>
        <p:txBody>
          <a:bodyPr>
            <a:normAutofit/>
          </a:bodyPr>
          <a:lstStyle/>
          <a:p>
            <a:r>
              <a:rPr lang="en-US" dirty="0">
                <a:solidFill>
                  <a:srgbClr val="FF0000"/>
                </a:solidFill>
              </a:rPr>
              <a:t>Forums</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304800" y="1219200"/>
            <a:ext cx="8610600" cy="5410200"/>
          </a:xfrm>
        </p:spPr>
        <p:txBody>
          <a:bodyPr>
            <a:normAutofit fontScale="77500" lnSpcReduction="20000"/>
          </a:bodyPr>
          <a:lstStyle/>
          <a:p>
            <a:pPr>
              <a:lnSpc>
                <a:spcPct val="120000"/>
              </a:lnSpc>
              <a:spcBef>
                <a:spcPts val="0"/>
              </a:spcBef>
              <a:buNone/>
            </a:pPr>
            <a:r>
              <a:rPr lang="en-US" dirty="0"/>
              <a:t>The forums present their  conclusions to the standards bodies.</a:t>
            </a:r>
          </a:p>
          <a:p>
            <a:pPr>
              <a:lnSpc>
                <a:spcPct val="120000"/>
              </a:lnSpc>
              <a:spcBef>
                <a:spcPts val="0"/>
              </a:spcBef>
              <a:buNone/>
            </a:pPr>
            <a:r>
              <a:rPr lang="en-US" dirty="0"/>
              <a:t>Some important forums for the telecommunications industry </a:t>
            </a:r>
          </a:p>
          <a:p>
            <a:pPr>
              <a:lnSpc>
                <a:spcPct val="120000"/>
              </a:lnSpc>
              <a:spcBef>
                <a:spcPts val="0"/>
              </a:spcBef>
              <a:buNone/>
            </a:pPr>
            <a:r>
              <a:rPr lang="en-US" dirty="0"/>
              <a:t>include the following:</a:t>
            </a:r>
          </a:p>
          <a:p>
            <a:r>
              <a:rPr lang="en-US" b="1" dirty="0"/>
              <a:t>Frame Relay Forum. </a:t>
            </a:r>
            <a:r>
              <a:rPr lang="en-US" dirty="0"/>
              <a:t>The Frame Relay Forum was formed by digital equipment Corporation, Northern Telecom, Cisco, and </a:t>
            </a:r>
            <a:r>
              <a:rPr lang="en-US" dirty="0" err="1"/>
              <a:t>StrataCom</a:t>
            </a:r>
            <a:r>
              <a:rPr lang="en-US" dirty="0"/>
              <a:t> to promote the acceptance and implementation of frame relay. Today, it has around 40 members representing North America, Europe, and the Pacific rim. Issues under Review include flow control. encapsulation, translation, and multicasting. the forum's results are submitted to the ISO.</a:t>
            </a:r>
          </a:p>
          <a:p>
            <a:r>
              <a:rPr lang="en-US" b="1" dirty="0"/>
              <a:t>ATM Forum. </a:t>
            </a:r>
            <a:r>
              <a:rPr lang="en-US" b="1" dirty="0">
                <a:hlinkClick r:id="rId3"/>
              </a:rPr>
              <a:t>http://www.atmforum.com/</a:t>
            </a:r>
            <a:r>
              <a:rPr lang="en-US" b="1" dirty="0"/>
              <a:t> </a:t>
            </a:r>
            <a:r>
              <a:rPr lang="en-US" dirty="0"/>
              <a:t>The ATM Forum provides acceptance and use of Asynchronous Transfer Mode (ATM) technology. The ATM Forum is made up of Customer Premises Equipment (e.g., PBX systems ) vendors and Central Office (e.g., telephone exchange) providers. It is concerned with the standardization of service to ensure interoperability.</a:t>
            </a:r>
          </a:p>
          <a:p>
            <a:pPr marL="225425" indent="-225425">
              <a:buNone/>
            </a:pPr>
            <a:endParaRPr lang="en-US" dirty="0"/>
          </a:p>
          <a:p>
            <a:pPr marL="609600" indent="-609600">
              <a:lnSpc>
                <a:spcPct val="80000"/>
              </a:lnSpc>
              <a:buNone/>
            </a:pP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125</a:t>
            </a:fld>
            <a:endParaRPr lang="en-GB" altLang="tr-TR"/>
          </a:p>
        </p:txBody>
      </p:sp>
      <p:sp>
        <p:nvSpPr>
          <p:cNvPr id="4099" name="Rectangle 2"/>
          <p:cNvSpPr>
            <a:spLocks noGrp="1" noChangeArrowheads="1"/>
          </p:cNvSpPr>
          <p:nvPr>
            <p:ph type="title"/>
          </p:nvPr>
        </p:nvSpPr>
        <p:spPr>
          <a:xfrm>
            <a:off x="0" y="0"/>
            <a:ext cx="6400800" cy="1143000"/>
          </a:xfrm>
        </p:spPr>
        <p:txBody>
          <a:bodyPr>
            <a:normAutofit/>
          </a:bodyPr>
          <a:lstStyle/>
          <a:p>
            <a:r>
              <a:rPr lang="en-US" b="1" dirty="0">
                <a:solidFill>
                  <a:srgbClr val="FF0000"/>
                </a:solidFill>
              </a:rPr>
              <a:t>Regulatory Agencies</a:t>
            </a:r>
            <a:endParaRPr lang="en-US" altLang="tr-TR" b="1" dirty="0">
              <a:solidFill>
                <a:srgbClr val="FF0000"/>
              </a:solidFill>
            </a:endParaRP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304800" y="1219200"/>
            <a:ext cx="8610600" cy="5410200"/>
          </a:xfrm>
        </p:spPr>
        <p:txBody>
          <a:bodyPr>
            <a:normAutofit fontScale="85000" lnSpcReduction="10000"/>
          </a:bodyPr>
          <a:lstStyle/>
          <a:p>
            <a:pPr>
              <a:lnSpc>
                <a:spcPct val="120000"/>
              </a:lnSpc>
              <a:spcBef>
                <a:spcPts val="0"/>
              </a:spcBef>
            </a:pPr>
            <a:r>
              <a:rPr lang="en-US" dirty="0"/>
              <a:t> All communications technology is subject to regulation by government agencies such as Federal Communication Commission (FCC)  in the United States. </a:t>
            </a:r>
          </a:p>
          <a:p>
            <a:pPr>
              <a:lnSpc>
                <a:spcPct val="120000"/>
              </a:lnSpc>
              <a:spcBef>
                <a:spcPts val="0"/>
              </a:spcBef>
            </a:pPr>
            <a:r>
              <a:rPr lang="en-US" dirty="0"/>
              <a:t>The purpose of these agencies is to protect the public interest by regulating radio, television, and wire/cable communications.</a:t>
            </a:r>
            <a:br>
              <a:rPr lang="en-US" dirty="0"/>
            </a:br>
            <a:r>
              <a:rPr lang="en-US" b="1" dirty="0"/>
              <a:t>Federal Communications Commission (FCC)</a:t>
            </a:r>
          </a:p>
          <a:p>
            <a:pPr>
              <a:lnSpc>
                <a:spcPct val="120000"/>
              </a:lnSpc>
              <a:spcBef>
                <a:spcPts val="0"/>
              </a:spcBef>
              <a:buNone/>
            </a:pPr>
            <a:r>
              <a:rPr lang="en-US" b="1" dirty="0"/>
              <a:t>     </a:t>
            </a:r>
            <a:r>
              <a:rPr lang="en-US" b="1" dirty="0">
                <a:hlinkClick r:id="rId3"/>
              </a:rPr>
              <a:t>http://www.fcc.gov/</a:t>
            </a:r>
            <a:r>
              <a:rPr lang="en-US" b="1" dirty="0"/>
              <a:t>  </a:t>
            </a:r>
          </a:p>
          <a:p>
            <a:pPr>
              <a:lnSpc>
                <a:spcPct val="120000"/>
              </a:lnSpc>
              <a:spcBef>
                <a:spcPts val="0"/>
              </a:spcBef>
            </a:pPr>
            <a:r>
              <a:rPr lang="en-US" dirty="0"/>
              <a:t>The Federal Communications Commission (FCC) has authority over interstate and international commerce as it relates to communications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126</a:t>
            </a:fld>
            <a:endParaRPr lang="en-GB" altLang="tr-TR"/>
          </a:p>
        </p:txBody>
      </p:sp>
      <p:sp>
        <p:nvSpPr>
          <p:cNvPr id="4099" name="Rectangle 2"/>
          <p:cNvSpPr>
            <a:spLocks noGrp="1" noChangeArrowheads="1"/>
          </p:cNvSpPr>
          <p:nvPr>
            <p:ph type="title"/>
          </p:nvPr>
        </p:nvSpPr>
        <p:spPr>
          <a:xfrm>
            <a:off x="0" y="0"/>
            <a:ext cx="6400800" cy="1143000"/>
          </a:xfrm>
        </p:spPr>
        <p:txBody>
          <a:bodyPr>
            <a:normAutofit/>
          </a:bodyPr>
          <a:lstStyle/>
          <a:p>
            <a:r>
              <a:rPr lang="en-US" dirty="0">
                <a:solidFill>
                  <a:srgbClr val="FF0000"/>
                </a:solidFill>
              </a:rPr>
              <a:t>RFCs</a:t>
            </a:r>
            <a:r>
              <a:rPr lang="en-US" dirty="0"/>
              <a:t> </a:t>
            </a: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304800" y="1219200"/>
            <a:ext cx="8610600" cy="5410200"/>
          </a:xfrm>
        </p:spPr>
        <p:txBody>
          <a:bodyPr>
            <a:normAutofit lnSpcReduction="10000"/>
          </a:bodyPr>
          <a:lstStyle/>
          <a:p>
            <a:pPr>
              <a:spcBef>
                <a:spcPts val="0"/>
              </a:spcBef>
            </a:pPr>
            <a:r>
              <a:rPr lang="en-US" dirty="0"/>
              <a:t>RFCs go through maturity levels and are categorized according to their requirement level</a:t>
            </a:r>
          </a:p>
          <a:p>
            <a:pPr lvl="1">
              <a:spcBef>
                <a:spcPts val="0"/>
              </a:spcBef>
            </a:pPr>
            <a:r>
              <a:rPr lang="en-US" b="1" dirty="0"/>
              <a:t>Maturity Levels</a:t>
            </a:r>
            <a:br>
              <a:rPr lang="en-US" dirty="0"/>
            </a:br>
            <a:r>
              <a:rPr lang="en-US" dirty="0"/>
              <a:t>An RFC, during its lifetime, falls into one of six </a:t>
            </a:r>
            <a:r>
              <a:rPr lang="en-US" b="1" dirty="0"/>
              <a:t>maturity levels: </a:t>
            </a:r>
            <a:r>
              <a:rPr lang="en-US" dirty="0"/>
              <a:t>proposed standard, draft standard, Internet standard, historic, experimental, and Informational.</a:t>
            </a:r>
          </a:p>
          <a:p>
            <a:pPr lvl="1">
              <a:spcBef>
                <a:spcPts val="0"/>
              </a:spcBef>
            </a:pPr>
            <a:r>
              <a:rPr lang="en-US" b="1" dirty="0"/>
              <a:t>Proposed Standard. </a:t>
            </a:r>
            <a:r>
              <a:rPr lang="en-US" dirty="0"/>
              <a:t>A proposed standard is a specification that is stable, well understood, and of sufficient interest to the internet community</a:t>
            </a:r>
            <a:r>
              <a:rPr lang="en-US" b="1" dirty="0"/>
              <a:t>.  </a:t>
            </a:r>
            <a:r>
              <a:rPr lang="en-US" dirty="0"/>
              <a:t>At this level, the specification is usually tested and implemented by several different programs.</a:t>
            </a:r>
            <a:br>
              <a:rPr lang="en-US" dirty="0"/>
            </a:b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127</a:t>
            </a:fld>
            <a:endParaRPr lang="en-GB" altLang="tr-TR"/>
          </a:p>
        </p:txBody>
      </p:sp>
      <p:sp>
        <p:nvSpPr>
          <p:cNvPr id="4099" name="Rectangle 2"/>
          <p:cNvSpPr>
            <a:spLocks noGrp="1" noChangeArrowheads="1"/>
          </p:cNvSpPr>
          <p:nvPr>
            <p:ph type="title"/>
          </p:nvPr>
        </p:nvSpPr>
        <p:spPr>
          <a:xfrm>
            <a:off x="0" y="0"/>
            <a:ext cx="6400800" cy="1143000"/>
          </a:xfrm>
        </p:spPr>
        <p:txBody>
          <a:bodyPr>
            <a:normAutofit/>
          </a:bodyPr>
          <a:lstStyle/>
          <a:p>
            <a:r>
              <a:rPr lang="en-US" dirty="0">
                <a:solidFill>
                  <a:srgbClr val="FF0000"/>
                </a:solidFill>
              </a:rPr>
              <a:t>RFCs</a:t>
            </a:r>
            <a:r>
              <a:rPr lang="en-US" dirty="0"/>
              <a:t> </a:t>
            </a: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304800" y="1219200"/>
            <a:ext cx="8610600" cy="5410200"/>
          </a:xfrm>
        </p:spPr>
        <p:txBody>
          <a:bodyPr>
            <a:normAutofit fontScale="85000" lnSpcReduction="10000"/>
          </a:bodyPr>
          <a:lstStyle/>
          <a:p>
            <a:pPr lvl="1"/>
            <a:r>
              <a:rPr lang="en-US" b="1" dirty="0"/>
              <a:t>Draft Standard. </a:t>
            </a:r>
            <a:r>
              <a:rPr lang="en-US" dirty="0"/>
              <a:t>A proposed standard is elevated to draft standard status after </a:t>
            </a:r>
            <a:r>
              <a:rPr lang="en-US" dirty="0" err="1"/>
              <a:t>atleast</a:t>
            </a:r>
            <a:r>
              <a:rPr lang="en-US" dirty="0"/>
              <a:t> two successful independent and interoperable implementations. Barring difficulties, a draft standard, with modifications if specific problems are encountered, normally becomes an internet standard.</a:t>
            </a:r>
          </a:p>
          <a:p>
            <a:pPr lvl="1"/>
            <a:r>
              <a:rPr lang="en-US" b="1" dirty="0"/>
              <a:t>Internet Standard. </a:t>
            </a:r>
            <a:r>
              <a:rPr lang="en-US" dirty="0"/>
              <a:t>A draft standard reaches Internet standard after demonstrations of successful implementation.</a:t>
            </a:r>
          </a:p>
          <a:p>
            <a:pPr lvl="1"/>
            <a:r>
              <a:rPr lang="en-US" b="1" dirty="0"/>
              <a:t>Historic. </a:t>
            </a:r>
            <a:r>
              <a:rPr lang="en-US" dirty="0"/>
              <a:t>The Historic RFCs are significant from a historical perspective. They either have been superseded by later specifications or have never passed the necessary maturity levels to become an internet standard.</a:t>
            </a:r>
          </a:p>
          <a:p>
            <a:pPr lvl="1"/>
            <a:r>
              <a:rPr lang="en-US" b="1" dirty="0"/>
              <a:t>Experimental. </a:t>
            </a:r>
            <a:r>
              <a:rPr lang="en-US" dirty="0"/>
              <a:t>An RFC classified as experimental describes work related to an experimental situation that does not affect the operation of the internet. Such an RFC should not be implemented in any functional Internet service</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128</a:t>
            </a:fld>
            <a:endParaRPr lang="en-GB" altLang="tr-TR"/>
          </a:p>
        </p:txBody>
      </p:sp>
      <p:sp>
        <p:nvSpPr>
          <p:cNvPr id="4099" name="Rectangle 2"/>
          <p:cNvSpPr>
            <a:spLocks noGrp="1" noChangeArrowheads="1"/>
          </p:cNvSpPr>
          <p:nvPr>
            <p:ph type="title"/>
          </p:nvPr>
        </p:nvSpPr>
        <p:spPr>
          <a:xfrm>
            <a:off x="0" y="0"/>
            <a:ext cx="6400800" cy="1143000"/>
          </a:xfrm>
        </p:spPr>
        <p:txBody>
          <a:bodyPr>
            <a:normAutofit/>
          </a:bodyPr>
          <a:lstStyle/>
          <a:p>
            <a:r>
              <a:rPr lang="en-US" dirty="0">
                <a:solidFill>
                  <a:srgbClr val="FF0000"/>
                </a:solidFill>
              </a:rPr>
              <a:t>RFCs</a:t>
            </a:r>
            <a:r>
              <a:rPr lang="en-US" dirty="0"/>
              <a:t> </a:t>
            </a: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304800" y="1219200"/>
            <a:ext cx="8610600" cy="5410200"/>
          </a:xfrm>
        </p:spPr>
        <p:txBody>
          <a:bodyPr>
            <a:normAutofit/>
          </a:bodyPr>
          <a:lstStyle/>
          <a:p>
            <a:pPr lvl="1"/>
            <a:r>
              <a:rPr lang="en-US" b="1" dirty="0"/>
              <a:t>Informational. </a:t>
            </a:r>
            <a:r>
              <a:rPr lang="en-US" dirty="0"/>
              <a:t>An RFC classified as informational contains general, historical, or tutorial information related to the Internet. It is usually written by someone in a non-Internet organization, such as a vendor.</a:t>
            </a:r>
          </a:p>
          <a:p>
            <a:r>
              <a:rPr lang="en-US" b="1" dirty="0"/>
              <a:t>RFC Requirement Levels</a:t>
            </a:r>
            <a:br>
              <a:rPr lang="en-US" dirty="0"/>
            </a:br>
            <a:r>
              <a:rPr lang="en-US" dirty="0"/>
              <a:t>RFCs are classified into 5 Requirement Levels: required, recommended, elective, limited use and not recommended.</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129</a:t>
            </a:fld>
            <a:endParaRPr lang="en-GB" altLang="tr-TR"/>
          </a:p>
        </p:txBody>
      </p:sp>
      <p:sp>
        <p:nvSpPr>
          <p:cNvPr id="4099" name="Rectangle 2"/>
          <p:cNvSpPr>
            <a:spLocks noGrp="1" noChangeArrowheads="1"/>
          </p:cNvSpPr>
          <p:nvPr>
            <p:ph type="title"/>
          </p:nvPr>
        </p:nvSpPr>
        <p:spPr>
          <a:xfrm>
            <a:off x="0" y="0"/>
            <a:ext cx="6400800" cy="1143000"/>
          </a:xfrm>
        </p:spPr>
        <p:txBody>
          <a:bodyPr>
            <a:normAutofit/>
          </a:bodyPr>
          <a:lstStyle/>
          <a:p>
            <a:r>
              <a:rPr lang="en-US" dirty="0">
                <a:solidFill>
                  <a:srgbClr val="FF0000"/>
                </a:solidFill>
              </a:rPr>
              <a:t>RFCs</a:t>
            </a:r>
            <a:r>
              <a:rPr lang="en-US" dirty="0"/>
              <a:t> </a:t>
            </a: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304800" y="1219200"/>
            <a:ext cx="8610600" cy="5410200"/>
          </a:xfrm>
        </p:spPr>
        <p:txBody>
          <a:bodyPr>
            <a:normAutofit fontScale="85000" lnSpcReduction="20000"/>
          </a:bodyPr>
          <a:lstStyle/>
          <a:p>
            <a:pPr lvl="1"/>
            <a:r>
              <a:rPr lang="en-US" b="1" dirty="0"/>
              <a:t>Required</a:t>
            </a:r>
            <a:r>
              <a:rPr lang="en-US" dirty="0"/>
              <a:t>. An RFC is labeled </a:t>
            </a:r>
            <a:r>
              <a:rPr lang="en-US" i="1" dirty="0"/>
              <a:t>required</a:t>
            </a:r>
            <a:r>
              <a:rPr lang="en-US" dirty="0"/>
              <a:t> if it must be implemented by all Internet systems to achieve minimum conformance. For example, IP and ICMP are required protocols.</a:t>
            </a:r>
          </a:p>
          <a:p>
            <a:pPr lvl="1"/>
            <a:r>
              <a:rPr lang="en-US" b="1" dirty="0"/>
              <a:t>Recommended</a:t>
            </a:r>
            <a:r>
              <a:rPr lang="en-US" dirty="0"/>
              <a:t>. An RFC labeled </a:t>
            </a:r>
            <a:r>
              <a:rPr lang="en-US" i="1" dirty="0"/>
              <a:t>recommended </a:t>
            </a:r>
            <a:r>
              <a:rPr lang="en-US" dirty="0"/>
              <a:t>is not required for minimum conformance; it is recommended because of its usefulness. For example, FTP and TELNET are recommended protocols.</a:t>
            </a:r>
          </a:p>
          <a:p>
            <a:pPr lvl="1"/>
            <a:r>
              <a:rPr lang="en-US" b="1" dirty="0"/>
              <a:t>Elective</a:t>
            </a:r>
            <a:r>
              <a:rPr lang="en-US" dirty="0"/>
              <a:t>. An RFC labeled </a:t>
            </a:r>
            <a:r>
              <a:rPr lang="en-US" i="1" dirty="0"/>
              <a:t>elective </a:t>
            </a:r>
            <a:r>
              <a:rPr lang="en-US" dirty="0"/>
              <a:t>is not required and not recommended. However, a system can use it for its own benefit.</a:t>
            </a:r>
          </a:p>
          <a:p>
            <a:pPr lvl="1"/>
            <a:r>
              <a:rPr lang="en-US" b="1" dirty="0"/>
              <a:t>Limited Use</a:t>
            </a:r>
            <a:r>
              <a:rPr lang="en-US" dirty="0"/>
              <a:t>. An RFC labeled </a:t>
            </a:r>
            <a:r>
              <a:rPr lang="en-US" i="1" dirty="0"/>
              <a:t>limited use </a:t>
            </a:r>
            <a:r>
              <a:rPr lang="en-US" dirty="0"/>
              <a:t>should be used only in limited situations. Most of the experimental RFCs fall under this category.</a:t>
            </a:r>
          </a:p>
          <a:p>
            <a:pPr lvl="1"/>
            <a:r>
              <a:rPr lang="en-US" b="1" dirty="0"/>
              <a:t>Not recommended</a:t>
            </a:r>
            <a:r>
              <a:rPr lang="en-US" dirty="0"/>
              <a:t>. An RFC labeled </a:t>
            </a:r>
            <a:r>
              <a:rPr lang="en-US" i="1" dirty="0"/>
              <a:t>not recommended </a:t>
            </a:r>
            <a:r>
              <a:rPr lang="en-US" dirty="0"/>
              <a:t>is inappropriate for general use. Normally a historic (obsolete) RFC may fall under this category.</a:t>
            </a:r>
          </a:p>
          <a:p>
            <a:pPr lvl="1"/>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8" name="Rectangle 3"/>
          <p:cNvSpPr txBox="1">
            <a:spLocks noChangeArrowheads="1"/>
          </p:cNvSpPr>
          <p:nvPr/>
        </p:nvSpPr>
        <p:spPr>
          <a:xfrm>
            <a:off x="152400" y="1295400"/>
            <a:ext cx="8991600" cy="5181600"/>
          </a:xfrm>
          <a:prstGeom prst="rect">
            <a:avLst/>
          </a:prstGeom>
        </p:spPr>
        <p:txBody>
          <a:bodyPr vert="horz" lIns="91440" tIns="45720" rIns="91440" bIns="45720" rtlCol="0">
            <a:normAutofit fontScale="92500" lnSpcReduction="10000"/>
          </a:bodyPr>
          <a:lstStyle/>
          <a:p>
            <a:r>
              <a:rPr kumimoji="0" lang="en-US" sz="2800" b="1" i="0" u="none" strike="noStrike" kern="1200" cap="none" spc="0" normalizeH="0" baseline="0" noProof="0" dirty="0">
                <a:ln>
                  <a:noFill/>
                </a:ln>
                <a:solidFill>
                  <a:schemeClr val="tx1"/>
                </a:solidFill>
                <a:effectLst/>
                <a:uLnTx/>
                <a:uFillTx/>
                <a:latin typeface="+mn-lt"/>
                <a:ea typeface="+mn-ea"/>
                <a:cs typeface="+mn-cs"/>
              </a:rPr>
              <a:t>Internet</a:t>
            </a:r>
          </a:p>
          <a:p>
            <a:pPr>
              <a:buFont typeface="Arial" pitchFamily="34" charset="0"/>
              <a:buChar char="•"/>
            </a:pPr>
            <a:r>
              <a:rPr lang="en-US" sz="2800" dirty="0"/>
              <a:t> The </a:t>
            </a:r>
            <a:r>
              <a:rPr lang="en-US" sz="2800" b="1" dirty="0"/>
              <a:t>Internet</a:t>
            </a:r>
            <a:r>
              <a:rPr lang="en-US" sz="2800" dirty="0"/>
              <a:t> is a global system of interconnected computer networks that use the standard Internet protocol suite  (TCP/IP) to link several billion devices worldwide</a:t>
            </a:r>
          </a:p>
          <a:p>
            <a:endParaRPr kumimoji="0" lang="en-US" sz="2800" b="1" i="0" u="none" strike="noStrike" kern="1200" cap="none" spc="0" normalizeH="0" baseline="0" noProof="0" dirty="0">
              <a:ln>
                <a:noFill/>
              </a:ln>
              <a:solidFill>
                <a:schemeClr val="tx1"/>
              </a:solidFill>
              <a:effectLst/>
              <a:uLnTx/>
              <a:uFillTx/>
              <a:latin typeface="+mn-lt"/>
              <a:ea typeface="+mn-ea"/>
              <a:cs typeface="+mn-cs"/>
            </a:endParaRPr>
          </a:p>
          <a:p>
            <a:pPr>
              <a:buFont typeface="Arial" pitchFamily="34" charset="0"/>
              <a:buChar char="•"/>
            </a:pPr>
            <a:r>
              <a:rPr lang="en-US" sz="2800" dirty="0"/>
              <a:t> The packet switching of the </a:t>
            </a:r>
            <a:r>
              <a:rPr lang="en-US" sz="2800" b="1" dirty="0"/>
              <a:t>ARPANET</a:t>
            </a:r>
            <a:r>
              <a:rPr lang="en-US" sz="2800" dirty="0"/>
              <a:t>, together with </a:t>
            </a:r>
            <a:r>
              <a:rPr lang="en-US" sz="2800" b="1" dirty="0"/>
              <a:t>TCP/IP</a:t>
            </a:r>
            <a:r>
              <a:rPr lang="en-US" sz="2800" dirty="0"/>
              <a:t>, would form the </a:t>
            </a:r>
            <a:r>
              <a:rPr lang="en-US" sz="2800" b="1" dirty="0"/>
              <a:t>backbone</a:t>
            </a:r>
            <a:r>
              <a:rPr lang="en-US" sz="2800" dirty="0"/>
              <a:t> of how the Internet works</a:t>
            </a:r>
          </a:p>
          <a:p>
            <a:endParaRPr lang="sv-SE" sz="2400" dirty="0"/>
          </a:p>
          <a:p>
            <a:r>
              <a:rPr lang="sv-SE" sz="2800" dirty="0"/>
              <a:t>1972:</a:t>
            </a:r>
          </a:p>
          <a:p>
            <a:pPr>
              <a:buFont typeface="Arial" pitchFamily="34" charset="0"/>
              <a:buChar char="•"/>
            </a:pPr>
            <a:r>
              <a:rPr lang="sv-SE" sz="2800" dirty="0"/>
              <a:t> ARPAnet is now consistent of 15 nodes</a:t>
            </a:r>
          </a:p>
          <a:p>
            <a:pPr>
              <a:buFont typeface="Arial" pitchFamily="34" charset="0"/>
              <a:buChar char="•"/>
            </a:pPr>
            <a:r>
              <a:rPr lang="sv-SE" sz="2800" dirty="0"/>
              <a:t> The first host-to-host protocol</a:t>
            </a:r>
          </a:p>
          <a:p>
            <a:pPr lvl="1"/>
            <a:r>
              <a:rPr lang="sv-SE" sz="2800" dirty="0"/>
              <a:t>NCP (Network Control Protocol) enables applications to be written</a:t>
            </a:r>
          </a:p>
          <a:p>
            <a:pPr lvl="1"/>
            <a:r>
              <a:rPr lang="sv-SE" sz="2800" dirty="0"/>
              <a:t>First e-mail program</a:t>
            </a:r>
          </a:p>
          <a:p>
            <a:pPr>
              <a:buFont typeface="Arial" pitchFamily="34" charset="0"/>
              <a:buChar cha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a:p>
            <a:pPr>
              <a:buFont typeface="Arial" pitchFamily="34" charset="0"/>
              <a:buChar cha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130</a:t>
            </a:fld>
            <a:endParaRPr lang="en-GB" altLang="tr-TR"/>
          </a:p>
        </p:txBody>
      </p:sp>
      <p:sp>
        <p:nvSpPr>
          <p:cNvPr id="4099" name="Rectangle 2"/>
          <p:cNvSpPr>
            <a:spLocks noGrp="1" noChangeArrowheads="1"/>
          </p:cNvSpPr>
          <p:nvPr>
            <p:ph type="title"/>
          </p:nvPr>
        </p:nvSpPr>
        <p:spPr>
          <a:xfrm>
            <a:off x="457200" y="274638"/>
            <a:ext cx="5791200" cy="1143000"/>
          </a:xfrm>
        </p:spPr>
        <p:txBody>
          <a:bodyPr/>
          <a:lstStyle/>
          <a:p>
            <a:r>
              <a:rPr lang="en-US" altLang="tr-TR" dirty="0">
                <a:solidFill>
                  <a:srgbClr val="FF0000"/>
                </a:solidFill>
              </a:rPr>
              <a:t>Protocol Suite</a:t>
            </a:r>
          </a:p>
        </p:txBody>
      </p:sp>
      <p:sp>
        <p:nvSpPr>
          <p:cNvPr id="4100" name="Rectangle 3"/>
          <p:cNvSpPr>
            <a:spLocks noGrp="1" noChangeArrowheads="1"/>
          </p:cNvSpPr>
          <p:nvPr>
            <p:ph type="body" idx="1"/>
          </p:nvPr>
        </p:nvSpPr>
        <p:spPr>
          <a:xfrm>
            <a:off x="457200" y="1447800"/>
            <a:ext cx="8178800" cy="4953000"/>
          </a:xfrm>
        </p:spPr>
        <p:txBody>
          <a:bodyPr>
            <a:normAutofit/>
          </a:bodyPr>
          <a:lstStyle/>
          <a:p>
            <a:pPr>
              <a:lnSpc>
                <a:spcPct val="90000"/>
              </a:lnSpc>
            </a:pPr>
            <a:endParaRPr lang="en-US" altLang="tr-TR" sz="1800" dirty="0"/>
          </a:p>
          <a:p>
            <a:pPr>
              <a:lnSpc>
                <a:spcPct val="90000"/>
              </a:lnSpc>
            </a:pPr>
            <a:r>
              <a:rPr lang="en-US" dirty="0"/>
              <a:t>A set of cooperating network protocols is called a protocol suite.</a:t>
            </a:r>
          </a:p>
          <a:p>
            <a:pPr algn="just">
              <a:lnSpc>
                <a:spcPct val="90000"/>
              </a:lnSpc>
            </a:pPr>
            <a:r>
              <a:rPr lang="en-US" dirty="0"/>
              <a:t>For example, the </a:t>
            </a:r>
            <a:r>
              <a:rPr lang="en-US" u="sng" dirty="0">
                <a:hlinkClick r:id="rId2"/>
              </a:rPr>
              <a:t>TCP/IP</a:t>
            </a:r>
            <a:r>
              <a:rPr lang="en-US" dirty="0"/>
              <a:t> suite includes numerous protocols across layers -- such as the data, network, transport and application layers -- working together to enable internet connectivity. </a:t>
            </a:r>
            <a:endParaRPr lang="en-US" altLang="tr-TR" dirty="0"/>
          </a:p>
          <a:p>
            <a:pPr>
              <a:lnSpc>
                <a:spcPct val="90000"/>
              </a:lnSpc>
            </a:pPr>
            <a:endParaRPr lang="en-US" altLang="tr-TR" dirty="0"/>
          </a:p>
        </p:txBody>
      </p:sp>
      <p:pic>
        <p:nvPicPr>
          <p:cNvPr id="4101" name="Picture 4" descr="download.png"/>
          <p:cNvPicPr>
            <a:picLocks noChangeAspect="1"/>
          </p:cNvPicPr>
          <p:nvPr/>
        </p:nvPicPr>
        <p:blipFill>
          <a:blip r:embed="rId3"/>
          <a:srcRect/>
          <a:stretch>
            <a:fillRect/>
          </a:stretch>
        </p:blipFill>
        <p:spPr bwMode="auto">
          <a:xfrm>
            <a:off x="6457950" y="152400"/>
            <a:ext cx="2686050" cy="914400"/>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131</a:t>
            </a:fld>
            <a:endParaRPr lang="en-GB" altLang="tr-TR"/>
          </a:p>
        </p:txBody>
      </p:sp>
      <p:sp>
        <p:nvSpPr>
          <p:cNvPr id="4099" name="Rectangle 2"/>
          <p:cNvSpPr>
            <a:spLocks noGrp="1" noChangeArrowheads="1"/>
          </p:cNvSpPr>
          <p:nvPr>
            <p:ph type="title"/>
          </p:nvPr>
        </p:nvSpPr>
        <p:spPr>
          <a:xfrm>
            <a:off x="457200" y="274638"/>
            <a:ext cx="6019800" cy="1143000"/>
          </a:xfrm>
        </p:spPr>
        <p:txBody>
          <a:bodyPr>
            <a:normAutofit fontScale="90000"/>
          </a:bodyPr>
          <a:lstStyle/>
          <a:p>
            <a:r>
              <a:rPr lang="en-US" altLang="tr-TR" dirty="0">
                <a:solidFill>
                  <a:srgbClr val="FF0000"/>
                </a:solidFill>
              </a:rPr>
              <a:t>Types of Network Protocols</a:t>
            </a:r>
          </a:p>
        </p:txBody>
      </p:sp>
      <p:sp>
        <p:nvSpPr>
          <p:cNvPr id="4100" name="Rectangle 3"/>
          <p:cNvSpPr>
            <a:spLocks noGrp="1" noChangeArrowheads="1"/>
          </p:cNvSpPr>
          <p:nvPr>
            <p:ph type="body" idx="1"/>
          </p:nvPr>
        </p:nvSpPr>
        <p:spPr>
          <a:xfrm>
            <a:off x="457200" y="1447800"/>
            <a:ext cx="8178800" cy="4953000"/>
          </a:xfrm>
        </p:spPr>
        <p:txBody>
          <a:bodyPr>
            <a:normAutofit/>
          </a:bodyPr>
          <a:lstStyle/>
          <a:p>
            <a:pPr>
              <a:lnSpc>
                <a:spcPct val="90000"/>
              </a:lnSpc>
            </a:pPr>
            <a:endParaRPr lang="en-US" altLang="tr-TR" sz="1800" dirty="0"/>
          </a:p>
          <a:p>
            <a:pPr>
              <a:lnSpc>
                <a:spcPct val="90000"/>
              </a:lnSpc>
              <a:buNone/>
            </a:pPr>
            <a:r>
              <a:rPr lang="en-US" dirty="0"/>
              <a:t>Networks have three types of protocols</a:t>
            </a:r>
          </a:p>
          <a:p>
            <a:pPr marL="514350" indent="-514350">
              <a:lnSpc>
                <a:spcPct val="90000"/>
              </a:lnSpc>
              <a:buAutoNum type="arabicPeriod"/>
            </a:pPr>
            <a:r>
              <a:rPr lang="en-US" b="1" dirty="0"/>
              <a:t>Communication</a:t>
            </a:r>
            <a:r>
              <a:rPr lang="en-US" dirty="0"/>
              <a:t>, such as </a:t>
            </a:r>
            <a:r>
              <a:rPr lang="en-US" u="sng" dirty="0">
                <a:hlinkClick r:id="rId2"/>
              </a:rPr>
              <a:t>Ethernet</a:t>
            </a:r>
            <a:endParaRPr lang="en-US" u="sng" dirty="0"/>
          </a:p>
          <a:p>
            <a:pPr marL="514350" indent="-514350">
              <a:lnSpc>
                <a:spcPct val="90000"/>
              </a:lnSpc>
              <a:buAutoNum type="arabicPeriod"/>
            </a:pPr>
            <a:r>
              <a:rPr lang="en-US" b="1" dirty="0"/>
              <a:t>Management</a:t>
            </a:r>
            <a:r>
              <a:rPr lang="en-US" dirty="0"/>
              <a:t>, such as the Simple Mail Transfer Protocol (</a:t>
            </a:r>
            <a:r>
              <a:rPr lang="en-US" u="sng" dirty="0">
                <a:hlinkClick r:id="rId3"/>
              </a:rPr>
              <a:t>SMTP</a:t>
            </a:r>
            <a:r>
              <a:rPr lang="en-US" dirty="0"/>
              <a:t>); and </a:t>
            </a:r>
          </a:p>
          <a:p>
            <a:pPr marL="514350" indent="-514350">
              <a:lnSpc>
                <a:spcPct val="90000"/>
              </a:lnSpc>
              <a:buAutoNum type="arabicPeriod"/>
            </a:pPr>
            <a:r>
              <a:rPr lang="en-US" b="1" dirty="0"/>
              <a:t>Security</a:t>
            </a:r>
            <a:r>
              <a:rPr lang="en-US" dirty="0"/>
              <a:t>, such as Secure Shell (</a:t>
            </a:r>
            <a:r>
              <a:rPr lang="en-US" u="sng" dirty="0">
                <a:hlinkClick r:id="rId4"/>
              </a:rPr>
              <a:t>SSH</a:t>
            </a:r>
            <a:r>
              <a:rPr lang="en-US" dirty="0"/>
              <a:t>)</a:t>
            </a:r>
          </a:p>
          <a:p>
            <a:pPr marL="514350" indent="-514350">
              <a:lnSpc>
                <a:spcPct val="90000"/>
              </a:lnSpc>
              <a:buNone/>
            </a:pPr>
            <a:r>
              <a:rPr lang="en-US" dirty="0"/>
              <a:t>      Falling into these three broad categories are thousands of network protocols that uniformly handle an extensive variety of defined tasks</a:t>
            </a:r>
            <a:endParaRPr lang="en-US" altLang="tr-TR" dirty="0"/>
          </a:p>
        </p:txBody>
      </p:sp>
      <p:pic>
        <p:nvPicPr>
          <p:cNvPr id="4101" name="Picture 4" descr="download.png"/>
          <p:cNvPicPr>
            <a:picLocks noChangeAspect="1"/>
          </p:cNvPicPr>
          <p:nvPr/>
        </p:nvPicPr>
        <p:blipFill>
          <a:blip r:embed="rId5"/>
          <a:srcRect/>
          <a:stretch>
            <a:fillRect/>
          </a:stretch>
        </p:blipFill>
        <p:spPr bwMode="auto">
          <a:xfrm>
            <a:off x="6457950" y="152400"/>
            <a:ext cx="2686050" cy="914400"/>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132</a:t>
            </a:fld>
            <a:endParaRPr lang="en-GB" altLang="tr-TR"/>
          </a:p>
        </p:txBody>
      </p:sp>
      <p:sp>
        <p:nvSpPr>
          <p:cNvPr id="4099" name="Rectangle 2"/>
          <p:cNvSpPr>
            <a:spLocks noGrp="1" noChangeArrowheads="1"/>
          </p:cNvSpPr>
          <p:nvPr>
            <p:ph type="title"/>
          </p:nvPr>
        </p:nvSpPr>
        <p:spPr>
          <a:xfrm>
            <a:off x="152400" y="274638"/>
            <a:ext cx="6324600" cy="1143000"/>
          </a:xfrm>
        </p:spPr>
        <p:txBody>
          <a:bodyPr>
            <a:normAutofit fontScale="90000"/>
          </a:bodyPr>
          <a:lstStyle/>
          <a:p>
            <a:r>
              <a:rPr lang="en-US" altLang="tr-TR" dirty="0">
                <a:solidFill>
                  <a:srgbClr val="FF0000"/>
                </a:solidFill>
              </a:rPr>
              <a:t>Implementation of Protocols</a:t>
            </a:r>
          </a:p>
        </p:txBody>
      </p:sp>
      <p:sp>
        <p:nvSpPr>
          <p:cNvPr id="4100" name="Rectangle 3"/>
          <p:cNvSpPr>
            <a:spLocks noGrp="1" noChangeArrowheads="1"/>
          </p:cNvSpPr>
          <p:nvPr>
            <p:ph type="body" idx="1"/>
          </p:nvPr>
        </p:nvSpPr>
        <p:spPr>
          <a:xfrm>
            <a:off x="457200" y="1447800"/>
            <a:ext cx="8178800" cy="4953000"/>
          </a:xfrm>
        </p:spPr>
        <p:txBody>
          <a:bodyPr>
            <a:normAutofit/>
          </a:bodyPr>
          <a:lstStyle/>
          <a:p>
            <a:pPr>
              <a:lnSpc>
                <a:spcPct val="90000"/>
              </a:lnSpc>
            </a:pPr>
            <a:endParaRPr lang="en-US" altLang="tr-TR" sz="1800" dirty="0"/>
          </a:p>
          <a:p>
            <a:pPr>
              <a:lnSpc>
                <a:spcPct val="90000"/>
              </a:lnSpc>
            </a:pPr>
            <a:r>
              <a:rPr lang="en-US" dirty="0"/>
              <a:t> They are coded within software, either </a:t>
            </a:r>
          </a:p>
          <a:p>
            <a:pPr lvl="1">
              <a:lnSpc>
                <a:spcPct val="90000"/>
              </a:lnSpc>
            </a:pPr>
            <a:r>
              <a:rPr lang="en-US" dirty="0"/>
              <a:t>a part of the computer's operating system (</a:t>
            </a:r>
            <a:r>
              <a:rPr lang="en-US" u="sng" dirty="0">
                <a:hlinkClick r:id="rId2"/>
              </a:rPr>
              <a:t>OS</a:t>
            </a:r>
            <a:r>
              <a:rPr lang="en-US" dirty="0"/>
              <a:t>) or </a:t>
            </a:r>
          </a:p>
          <a:p>
            <a:pPr lvl="1">
              <a:lnSpc>
                <a:spcPct val="90000"/>
              </a:lnSpc>
            </a:pPr>
            <a:r>
              <a:rPr lang="en-US" dirty="0"/>
              <a:t>as an application, or </a:t>
            </a:r>
          </a:p>
          <a:p>
            <a:pPr lvl="1">
              <a:lnSpc>
                <a:spcPct val="90000"/>
              </a:lnSpc>
            </a:pPr>
            <a:r>
              <a:rPr lang="en-US" dirty="0"/>
              <a:t>implemented within the computer's hardware.</a:t>
            </a:r>
          </a:p>
          <a:p>
            <a:pPr>
              <a:lnSpc>
                <a:spcPct val="90000"/>
              </a:lnSpc>
            </a:pPr>
            <a:r>
              <a:rPr lang="en-US" sz="2800" dirty="0"/>
              <a:t>Most modern OSs possess </a:t>
            </a:r>
            <a:r>
              <a:rPr lang="en-US" sz="2800" b="1" dirty="0"/>
              <a:t>built-in software </a:t>
            </a:r>
            <a:r>
              <a:rPr lang="en-US" sz="2800" dirty="0"/>
              <a:t>services that implement some network protocols</a:t>
            </a:r>
          </a:p>
          <a:p>
            <a:pPr>
              <a:lnSpc>
                <a:spcPct val="90000"/>
              </a:lnSpc>
            </a:pPr>
            <a:r>
              <a:rPr lang="en-US" sz="2800" dirty="0"/>
              <a:t>Applications, such as </a:t>
            </a:r>
            <a:r>
              <a:rPr lang="en-US" sz="2800" b="1" dirty="0"/>
              <a:t>web browsers</a:t>
            </a:r>
            <a:r>
              <a:rPr lang="en-US" sz="2800" dirty="0"/>
              <a:t>, implement protocols in the form of software libraries</a:t>
            </a:r>
          </a:p>
          <a:p>
            <a:pPr>
              <a:lnSpc>
                <a:spcPct val="90000"/>
              </a:lnSpc>
            </a:pPr>
            <a:r>
              <a:rPr lang="en-US" sz="2800" dirty="0"/>
              <a:t>TCP/IP and routing protocol support is implemented in </a:t>
            </a:r>
            <a:r>
              <a:rPr lang="en-US" sz="2800" b="1" dirty="0"/>
              <a:t>direct hardware</a:t>
            </a:r>
            <a:r>
              <a:rPr lang="en-US" sz="2800" dirty="0"/>
              <a:t> for enhanced performance</a:t>
            </a:r>
          </a:p>
        </p:txBody>
      </p:sp>
      <p:pic>
        <p:nvPicPr>
          <p:cNvPr id="4101" name="Picture 4" descr="download.png"/>
          <p:cNvPicPr>
            <a:picLocks noChangeAspect="1"/>
          </p:cNvPicPr>
          <p:nvPr/>
        </p:nvPicPr>
        <p:blipFill>
          <a:blip r:embed="rId3"/>
          <a:srcRect/>
          <a:stretch>
            <a:fillRect/>
          </a:stretch>
        </p:blipFill>
        <p:spPr bwMode="auto">
          <a:xfrm>
            <a:off x="6457950" y="152400"/>
            <a:ext cx="2686050" cy="914400"/>
          </a:xfrm>
          <a:prstGeom prst="rect">
            <a:avLst/>
          </a:prstGeom>
          <a:noFill/>
          <a:ln w="9525">
            <a:noFill/>
            <a:miter lim="800000"/>
            <a:headEnd/>
            <a:tailEnd/>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6DF3216-74E2-458D-95F2-E4F5B219E674}" type="slidenum">
              <a:rPr lang="en-GB" altLang="tr-TR"/>
              <a:pPr/>
              <a:t>133</a:t>
            </a:fld>
            <a:endParaRPr lang="en-GB" altLang="tr-TR"/>
          </a:p>
        </p:txBody>
      </p:sp>
      <p:sp>
        <p:nvSpPr>
          <p:cNvPr id="4099" name="Rectangle 2"/>
          <p:cNvSpPr>
            <a:spLocks noGrp="1" noChangeArrowheads="1"/>
          </p:cNvSpPr>
          <p:nvPr>
            <p:ph type="title"/>
          </p:nvPr>
        </p:nvSpPr>
        <p:spPr>
          <a:xfrm>
            <a:off x="0" y="0"/>
            <a:ext cx="6400800" cy="1143000"/>
          </a:xfrm>
        </p:spPr>
        <p:txBody>
          <a:bodyPr>
            <a:normAutofit/>
          </a:bodyPr>
          <a:lstStyle/>
          <a:p>
            <a:r>
              <a:rPr lang="en-US" dirty="0">
                <a:solidFill>
                  <a:srgbClr val="FF0000"/>
                </a:solidFill>
              </a:rPr>
              <a:t>Session 5</a:t>
            </a:r>
            <a:r>
              <a:rPr lang="en-US" dirty="0"/>
              <a:t> </a:t>
            </a:r>
          </a:p>
        </p:txBody>
      </p:sp>
      <p:pic>
        <p:nvPicPr>
          <p:cNvPr id="4101" name="Picture 4" descr="download.png"/>
          <p:cNvPicPr>
            <a:picLocks noChangeAspect="1"/>
          </p:cNvPicPr>
          <p:nvPr/>
        </p:nvPicPr>
        <p:blipFill>
          <a:blip r:embed="rId2"/>
          <a:srcRect/>
          <a:stretch>
            <a:fillRect/>
          </a:stretch>
        </p:blipFill>
        <p:spPr bwMode="auto">
          <a:xfrm>
            <a:off x="6457950" y="152400"/>
            <a:ext cx="2686050" cy="914400"/>
          </a:xfrm>
          <a:prstGeom prst="rect">
            <a:avLst/>
          </a:prstGeom>
          <a:noFill/>
          <a:ln w="9525">
            <a:noFill/>
            <a:miter lim="800000"/>
            <a:headEnd/>
            <a:tailEnd/>
          </a:ln>
        </p:spPr>
      </p:pic>
      <p:sp>
        <p:nvSpPr>
          <p:cNvPr id="7" name="Content Placeholder 6"/>
          <p:cNvSpPr>
            <a:spLocks noGrp="1"/>
          </p:cNvSpPr>
          <p:nvPr>
            <p:ph idx="1"/>
          </p:nvPr>
        </p:nvSpPr>
        <p:spPr>
          <a:xfrm>
            <a:off x="304800" y="1219200"/>
            <a:ext cx="8610600" cy="5410200"/>
          </a:xfrm>
        </p:spPr>
        <p:txBody>
          <a:bodyPr>
            <a:normAutofit/>
          </a:bodyPr>
          <a:lstStyle/>
          <a:p>
            <a:r>
              <a:rPr lang="en-US" dirty="0"/>
              <a:t>OSI  Model - Layered  architecture</a:t>
            </a:r>
          </a:p>
          <a:p>
            <a:pPr lvl="1"/>
            <a:r>
              <a:rPr lang="en-US" dirty="0"/>
              <a:t>Interfaces between layers</a:t>
            </a:r>
          </a:p>
          <a:p>
            <a:pPr lvl="1"/>
            <a:r>
              <a:rPr lang="en-US" dirty="0"/>
              <a:t>Encapsulation</a:t>
            </a:r>
          </a:p>
          <a:p>
            <a:pPr lvl="1"/>
            <a:r>
              <a:rPr lang="en-US" dirty="0"/>
              <a:t>Functions of Each Layer in the OSI  Model</a:t>
            </a:r>
          </a:p>
          <a:p>
            <a:pPr lvl="1"/>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p:spPr>
        <p:txBody>
          <a:bodyPr/>
          <a:lstStyle/>
          <a:p>
            <a:fld id="{E6482A61-41C9-404E-9211-6D7783F45446}" type="slidenum">
              <a:rPr lang="en-GB" altLang="tr-TR"/>
              <a:pPr/>
              <a:t>134</a:t>
            </a:fld>
            <a:endParaRPr lang="en-GB" altLang="tr-TR"/>
          </a:p>
        </p:txBody>
      </p:sp>
      <p:sp>
        <p:nvSpPr>
          <p:cNvPr id="6147" name="Rectangle 1026"/>
          <p:cNvSpPr>
            <a:spLocks noGrp="1" noChangeArrowheads="1"/>
          </p:cNvSpPr>
          <p:nvPr>
            <p:ph type="title"/>
          </p:nvPr>
        </p:nvSpPr>
        <p:spPr>
          <a:xfrm>
            <a:off x="0" y="0"/>
            <a:ext cx="6096000" cy="1219199"/>
          </a:xfrm>
        </p:spPr>
        <p:txBody>
          <a:bodyPr>
            <a:normAutofit fontScale="90000"/>
          </a:bodyPr>
          <a:lstStyle/>
          <a:p>
            <a:br>
              <a:rPr lang="en-US" altLang="tr-TR" dirty="0"/>
            </a:br>
            <a:br>
              <a:rPr lang="en-US" altLang="tr-TR" dirty="0"/>
            </a:br>
            <a:r>
              <a:rPr lang="en-US" altLang="tr-TR" dirty="0">
                <a:solidFill>
                  <a:srgbClr val="FF0000"/>
                </a:solidFill>
              </a:rPr>
              <a:t>General protocol </a:t>
            </a:r>
            <a:br>
              <a:rPr lang="en-US" altLang="tr-TR" dirty="0">
                <a:solidFill>
                  <a:srgbClr val="FF0000"/>
                </a:solidFill>
              </a:rPr>
            </a:br>
            <a:r>
              <a:rPr lang="en-US" altLang="tr-TR" dirty="0">
                <a:solidFill>
                  <a:srgbClr val="FF0000"/>
                </a:solidFill>
              </a:rPr>
              <a:t>architecture principles</a:t>
            </a:r>
            <a:br>
              <a:rPr lang="en-US" altLang="tr-TR" dirty="0"/>
            </a:br>
            <a:r>
              <a:rPr lang="en-US" altLang="tr-TR" dirty="0"/>
              <a:t> </a:t>
            </a:r>
            <a:br>
              <a:rPr lang="en-US" altLang="tr-TR" dirty="0"/>
            </a:br>
            <a:endParaRPr lang="en-US" altLang="tr-TR" sz="2800" dirty="0"/>
          </a:p>
        </p:txBody>
      </p:sp>
      <p:sp>
        <p:nvSpPr>
          <p:cNvPr id="6148" name="Rectangle 1027"/>
          <p:cNvSpPr>
            <a:spLocks noGrp="1" noChangeArrowheads="1"/>
          </p:cNvSpPr>
          <p:nvPr>
            <p:ph type="body" idx="1"/>
          </p:nvPr>
        </p:nvSpPr>
        <p:spPr>
          <a:xfrm>
            <a:off x="381000" y="1524000"/>
            <a:ext cx="8178800" cy="4572000"/>
          </a:xfrm>
        </p:spPr>
        <p:txBody>
          <a:bodyPr>
            <a:noAutofit/>
          </a:bodyPr>
          <a:lstStyle/>
          <a:p>
            <a:pPr>
              <a:lnSpc>
                <a:spcPct val="90000"/>
              </a:lnSpc>
            </a:pPr>
            <a:r>
              <a:rPr lang="en-US" altLang="tr-TR" sz="2800" b="1" dirty="0"/>
              <a:t>Layered structure</a:t>
            </a:r>
            <a:endParaRPr lang="tr-TR" altLang="tr-TR" sz="2800" b="1" dirty="0"/>
          </a:p>
          <a:p>
            <a:pPr lvl="1">
              <a:lnSpc>
                <a:spcPct val="90000"/>
              </a:lnSpc>
            </a:pPr>
            <a:r>
              <a:rPr lang="tr-TR" altLang="tr-TR" dirty="0"/>
              <a:t>Protocol stack</a:t>
            </a:r>
            <a:endParaRPr lang="en-US" altLang="tr-TR" dirty="0"/>
          </a:p>
          <a:p>
            <a:pPr>
              <a:lnSpc>
                <a:spcPct val="90000"/>
              </a:lnSpc>
            </a:pPr>
            <a:r>
              <a:rPr lang="en-US" altLang="tr-TR" sz="2800" dirty="0"/>
              <a:t>Each layer provides services to upper layer; expect services from lower one</a:t>
            </a:r>
          </a:p>
          <a:p>
            <a:pPr lvl="1">
              <a:lnSpc>
                <a:spcPct val="90000"/>
              </a:lnSpc>
            </a:pPr>
            <a:r>
              <a:rPr lang="en-US" altLang="tr-TR" dirty="0"/>
              <a:t>Layer interfaces should be well-defined</a:t>
            </a:r>
          </a:p>
          <a:p>
            <a:pPr>
              <a:lnSpc>
                <a:spcPct val="90000"/>
              </a:lnSpc>
            </a:pPr>
            <a:r>
              <a:rPr lang="en-US" altLang="tr-TR" sz="2800" b="1" dirty="0"/>
              <a:t>Peer entities communicate using their own protocol</a:t>
            </a:r>
          </a:p>
          <a:p>
            <a:pPr lvl="1">
              <a:lnSpc>
                <a:spcPct val="90000"/>
              </a:lnSpc>
            </a:pPr>
            <a:r>
              <a:rPr lang="en-US" altLang="tr-TR" b="1" dirty="0"/>
              <a:t>peer-to-peer protocols</a:t>
            </a:r>
          </a:p>
          <a:p>
            <a:pPr lvl="1">
              <a:lnSpc>
                <a:spcPct val="90000"/>
              </a:lnSpc>
            </a:pPr>
            <a:r>
              <a:rPr lang="en-US" altLang="tr-TR" b="1" dirty="0"/>
              <a:t>independent of </a:t>
            </a:r>
            <a:r>
              <a:rPr lang="tr-TR" altLang="tr-TR" b="1" dirty="0"/>
              <a:t>protocols at </a:t>
            </a:r>
            <a:r>
              <a:rPr lang="en-US" altLang="tr-TR" b="1" dirty="0"/>
              <a:t>other</a:t>
            </a:r>
            <a:r>
              <a:rPr lang="tr-TR" altLang="tr-TR" b="1" dirty="0"/>
              <a:t> layers</a:t>
            </a:r>
            <a:endParaRPr lang="en-US" altLang="tr-TR" b="1" dirty="0"/>
          </a:p>
          <a:p>
            <a:pPr lvl="1">
              <a:lnSpc>
                <a:spcPct val="90000"/>
              </a:lnSpc>
            </a:pPr>
            <a:r>
              <a:rPr lang="en-US" altLang="tr-TR" b="1" dirty="0"/>
              <a:t>if one protocol changes, other protocols should not get affected</a:t>
            </a:r>
          </a:p>
        </p:txBody>
      </p:sp>
      <p:pic>
        <p:nvPicPr>
          <p:cNvPr id="6149"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p>
            <a:fld id="{A6C6A53A-D99F-4F31-9B3B-635403F7819D}" type="slidenum">
              <a:rPr lang="en-GB" altLang="tr-TR"/>
              <a:pPr/>
              <a:t>135</a:t>
            </a:fld>
            <a:endParaRPr lang="en-GB" altLang="tr-TR"/>
          </a:p>
        </p:txBody>
      </p:sp>
      <p:sp>
        <p:nvSpPr>
          <p:cNvPr id="12291" name="Rectangle 2"/>
          <p:cNvSpPr>
            <a:spLocks noGrp="1" noChangeArrowheads="1"/>
          </p:cNvSpPr>
          <p:nvPr>
            <p:ph type="title"/>
          </p:nvPr>
        </p:nvSpPr>
        <p:spPr>
          <a:xfrm>
            <a:off x="381000" y="0"/>
            <a:ext cx="5943600" cy="1143000"/>
          </a:xfrm>
        </p:spPr>
        <p:txBody>
          <a:bodyPr>
            <a:normAutofit fontScale="90000"/>
          </a:bodyPr>
          <a:lstStyle/>
          <a:p>
            <a:r>
              <a:rPr lang="en-US" altLang="tr-TR" dirty="0">
                <a:solidFill>
                  <a:srgbClr val="FF0000"/>
                </a:solidFill>
              </a:rPr>
              <a:t>Protocol Architectures </a:t>
            </a:r>
            <a:br>
              <a:rPr lang="en-US" altLang="tr-TR" dirty="0">
                <a:solidFill>
                  <a:srgbClr val="FF0000"/>
                </a:solidFill>
              </a:rPr>
            </a:br>
            <a:r>
              <a:rPr lang="en-US" altLang="tr-TR" dirty="0">
                <a:solidFill>
                  <a:srgbClr val="FF0000"/>
                </a:solidFill>
              </a:rPr>
              <a:t>and Networks</a:t>
            </a:r>
          </a:p>
        </p:txBody>
      </p:sp>
      <p:pic>
        <p:nvPicPr>
          <p:cNvPr id="12292" name="Picture 4"/>
          <p:cNvPicPr>
            <a:picLocks noChangeAspect="1" noChangeArrowheads="1"/>
          </p:cNvPicPr>
          <p:nvPr/>
        </p:nvPicPr>
        <p:blipFill>
          <a:blip r:embed="rId2"/>
          <a:srcRect b="10123"/>
          <a:stretch>
            <a:fillRect/>
          </a:stretch>
        </p:blipFill>
        <p:spPr bwMode="auto">
          <a:xfrm>
            <a:off x="912813" y="1430338"/>
            <a:ext cx="7392987" cy="5427662"/>
          </a:xfrm>
          <a:prstGeom prst="rect">
            <a:avLst/>
          </a:prstGeom>
          <a:noFill/>
          <a:ln w="9525">
            <a:noFill/>
            <a:miter lim="800000"/>
            <a:headEnd/>
            <a:tailEnd/>
          </a:ln>
        </p:spPr>
      </p:pic>
      <p:sp>
        <p:nvSpPr>
          <p:cNvPr id="12293" name="Text Box 5"/>
          <p:cNvSpPr txBox="1">
            <a:spLocks noChangeArrowheads="1"/>
          </p:cNvSpPr>
          <p:nvPr/>
        </p:nvSpPr>
        <p:spPr bwMode="auto">
          <a:xfrm>
            <a:off x="4572000" y="1447800"/>
            <a:ext cx="1371600" cy="336550"/>
          </a:xfrm>
          <a:prstGeom prst="rect">
            <a:avLst/>
          </a:prstGeom>
          <a:noFill/>
          <a:ln w="9525">
            <a:noFill/>
            <a:miter lim="800000"/>
            <a:headEnd/>
            <a:tailEnd/>
          </a:ln>
        </p:spPr>
        <p:txBody>
          <a:bodyPr lIns="90000" tIns="46800" rIns="90000" bIns="46800">
            <a:spAutoFit/>
          </a:bodyPr>
          <a:lstStyle/>
          <a:p>
            <a:pPr>
              <a:spcBef>
                <a:spcPct val="50000"/>
              </a:spcBef>
            </a:pPr>
            <a:r>
              <a:rPr lang="en-US" altLang="tr-TR" sz="1600" b="1">
                <a:latin typeface="Arial" charset="0"/>
              </a:rPr>
              <a:t>or ports</a:t>
            </a:r>
          </a:p>
        </p:txBody>
      </p:sp>
      <p:pic>
        <p:nvPicPr>
          <p:cNvPr id="12294" name="Picture 5" descr="download.png"/>
          <p:cNvPicPr>
            <a:picLocks noChangeAspect="1"/>
          </p:cNvPicPr>
          <p:nvPr/>
        </p:nvPicPr>
        <p:blipFill>
          <a:blip r:embed="rId3"/>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CCE181A7-E846-4004-A643-EFB7D3AE5BE8}" type="slidenum">
              <a:rPr lang="en-GB" altLang="tr-TR"/>
              <a:pPr/>
              <a:t>136</a:t>
            </a:fld>
            <a:endParaRPr lang="en-GB" altLang="tr-TR"/>
          </a:p>
        </p:txBody>
      </p:sp>
      <p:sp>
        <p:nvSpPr>
          <p:cNvPr id="13315" name="Rectangle 2050"/>
          <p:cNvSpPr>
            <a:spLocks noGrp="1" noChangeArrowheads="1"/>
          </p:cNvSpPr>
          <p:nvPr>
            <p:ph type="title"/>
          </p:nvPr>
        </p:nvSpPr>
        <p:spPr>
          <a:xfrm>
            <a:off x="457200" y="274638"/>
            <a:ext cx="6019800" cy="1143000"/>
          </a:xfrm>
        </p:spPr>
        <p:txBody>
          <a:bodyPr>
            <a:normAutofit/>
          </a:bodyPr>
          <a:lstStyle/>
          <a:p>
            <a:r>
              <a:rPr lang="en-US" altLang="tr-TR" dirty="0">
                <a:solidFill>
                  <a:srgbClr val="FF0000"/>
                </a:solidFill>
              </a:rPr>
              <a:t>Protocol Data Unit (PDU)</a:t>
            </a:r>
          </a:p>
        </p:txBody>
      </p:sp>
      <p:sp>
        <p:nvSpPr>
          <p:cNvPr id="13316" name="Rectangle 2051"/>
          <p:cNvSpPr>
            <a:spLocks noGrp="1" noChangeArrowheads="1"/>
          </p:cNvSpPr>
          <p:nvPr>
            <p:ph type="body" idx="1"/>
          </p:nvPr>
        </p:nvSpPr>
        <p:spPr/>
        <p:txBody>
          <a:bodyPr>
            <a:normAutofit lnSpcReduction="10000"/>
          </a:bodyPr>
          <a:lstStyle/>
          <a:p>
            <a:r>
              <a:rPr lang="en-US" altLang="tr-TR" dirty="0"/>
              <a:t>User data is passed from layer to layer</a:t>
            </a:r>
          </a:p>
          <a:p>
            <a:r>
              <a:rPr lang="en-US" altLang="tr-TR" dirty="0"/>
              <a:t>Control information is added/removed to/from user data at each layer</a:t>
            </a:r>
          </a:p>
          <a:p>
            <a:pPr lvl="1"/>
            <a:r>
              <a:rPr lang="en-US" altLang="tr-TR" dirty="0"/>
              <a:t>Header</a:t>
            </a:r>
            <a:r>
              <a:rPr lang="tr-TR" altLang="tr-TR" dirty="0"/>
              <a:t> (and sometimes trailer)</a:t>
            </a:r>
            <a:endParaRPr lang="en-US" altLang="tr-TR" dirty="0"/>
          </a:p>
          <a:p>
            <a:pPr lvl="1"/>
            <a:r>
              <a:rPr lang="en-US" altLang="tr-TR" dirty="0"/>
              <a:t>each layer has a different header</a:t>
            </a:r>
            <a:r>
              <a:rPr lang="tr-TR" altLang="tr-TR" dirty="0"/>
              <a:t>/trailer</a:t>
            </a:r>
            <a:endParaRPr lang="en-US" altLang="tr-TR" dirty="0"/>
          </a:p>
          <a:p>
            <a:r>
              <a:rPr lang="en-US" altLang="tr-TR" dirty="0"/>
              <a:t>Data + header</a:t>
            </a:r>
            <a:r>
              <a:rPr lang="tr-TR" altLang="tr-TR" dirty="0"/>
              <a:t> + trailer</a:t>
            </a:r>
            <a:r>
              <a:rPr lang="en-US" altLang="tr-TR" dirty="0"/>
              <a:t> = PDU (Protocol Data Unit)</a:t>
            </a:r>
          </a:p>
          <a:p>
            <a:pPr lvl="1"/>
            <a:r>
              <a:rPr lang="tr-TR" altLang="tr-TR" dirty="0"/>
              <a:t>This is basically what we call </a:t>
            </a:r>
            <a:r>
              <a:rPr lang="tr-TR" altLang="tr-TR" i="1" u="sng" dirty="0"/>
              <a:t>packet</a:t>
            </a:r>
          </a:p>
          <a:p>
            <a:pPr lvl="1"/>
            <a:r>
              <a:rPr lang="en-US" altLang="tr-TR" dirty="0"/>
              <a:t>each layer has a different PDU</a:t>
            </a:r>
          </a:p>
        </p:txBody>
      </p:sp>
      <p:pic>
        <p:nvPicPr>
          <p:cNvPr id="13317"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9B099ED4-DC79-4399-A8F8-73169B28C6E0}" type="slidenum">
              <a:rPr lang="en-GB" altLang="tr-TR"/>
              <a:pPr/>
              <a:t>137</a:t>
            </a:fld>
            <a:endParaRPr lang="en-GB" altLang="tr-TR"/>
          </a:p>
        </p:txBody>
      </p:sp>
      <p:sp>
        <p:nvSpPr>
          <p:cNvPr id="16387" name="Rectangle 2"/>
          <p:cNvSpPr>
            <a:spLocks noGrp="1" noChangeArrowheads="1"/>
          </p:cNvSpPr>
          <p:nvPr>
            <p:ph type="title"/>
          </p:nvPr>
        </p:nvSpPr>
        <p:spPr>
          <a:xfrm>
            <a:off x="457200" y="274638"/>
            <a:ext cx="6019800" cy="1143000"/>
          </a:xfrm>
        </p:spPr>
        <p:txBody>
          <a:bodyPr>
            <a:normAutofit fontScale="90000"/>
          </a:bodyPr>
          <a:lstStyle/>
          <a:p>
            <a:r>
              <a:rPr lang="en-US" altLang="tr-TR" dirty="0">
                <a:solidFill>
                  <a:srgbClr val="FF0000"/>
                </a:solidFill>
              </a:rPr>
              <a:t>Operation of a Protocol Architecture</a:t>
            </a:r>
          </a:p>
        </p:txBody>
      </p:sp>
      <p:pic>
        <p:nvPicPr>
          <p:cNvPr id="16388" name="Picture 4"/>
          <p:cNvPicPr>
            <a:picLocks noChangeAspect="1" noChangeArrowheads="1"/>
          </p:cNvPicPr>
          <p:nvPr/>
        </p:nvPicPr>
        <p:blipFill>
          <a:blip r:embed="rId2"/>
          <a:srcRect b="13127"/>
          <a:stretch>
            <a:fillRect/>
          </a:stretch>
        </p:blipFill>
        <p:spPr bwMode="auto">
          <a:xfrm>
            <a:off x="76200" y="1662113"/>
            <a:ext cx="8985250" cy="4967287"/>
          </a:xfrm>
          <a:prstGeom prst="rect">
            <a:avLst/>
          </a:prstGeom>
          <a:noFill/>
          <a:ln w="9525">
            <a:noFill/>
            <a:miter lim="800000"/>
            <a:headEnd/>
            <a:tailEnd/>
          </a:ln>
        </p:spPr>
      </p:pic>
      <p:sp>
        <p:nvSpPr>
          <p:cNvPr id="16389" name="Rectangle 6"/>
          <p:cNvSpPr>
            <a:spLocks noChangeArrowheads="1"/>
          </p:cNvSpPr>
          <p:nvPr/>
        </p:nvSpPr>
        <p:spPr bwMode="auto">
          <a:xfrm>
            <a:off x="2286000" y="3962400"/>
            <a:ext cx="381000" cy="152400"/>
          </a:xfrm>
          <a:prstGeom prst="rect">
            <a:avLst/>
          </a:prstGeom>
          <a:solidFill>
            <a:schemeClr val="bg1"/>
          </a:solidFill>
          <a:ln w="9525">
            <a:noFill/>
            <a:miter lim="800000"/>
            <a:headEnd/>
            <a:tailEnd/>
          </a:ln>
        </p:spPr>
        <p:txBody>
          <a:bodyPr wrap="none" lIns="90000" tIns="46800" rIns="90000" bIns="46800" anchor="ctr"/>
          <a:lstStyle/>
          <a:p>
            <a:endParaRPr lang="tr-TR" altLang="tr-TR"/>
          </a:p>
        </p:txBody>
      </p:sp>
      <p:sp>
        <p:nvSpPr>
          <p:cNvPr id="16390" name="Rectangle 10"/>
          <p:cNvSpPr>
            <a:spLocks noChangeArrowheads="1"/>
          </p:cNvSpPr>
          <p:nvPr/>
        </p:nvSpPr>
        <p:spPr bwMode="auto">
          <a:xfrm>
            <a:off x="2033588" y="3581400"/>
            <a:ext cx="762000" cy="396875"/>
          </a:xfrm>
          <a:prstGeom prst="rect">
            <a:avLst/>
          </a:prstGeom>
          <a:noFill/>
          <a:ln w="9525">
            <a:noFill/>
            <a:miter lim="800000"/>
            <a:headEnd/>
            <a:tailEnd/>
          </a:ln>
        </p:spPr>
        <p:txBody>
          <a:bodyPr lIns="90000" tIns="46800" rIns="90000" bIns="46800">
            <a:spAutoFit/>
          </a:bodyPr>
          <a:lstStyle/>
          <a:p>
            <a:r>
              <a:rPr lang="en-US" altLang="tr-TR" sz="1000">
                <a:latin typeface="Arial" charset="0"/>
              </a:rPr>
              <a:t>Transport Header</a:t>
            </a:r>
          </a:p>
        </p:txBody>
      </p:sp>
      <p:sp>
        <p:nvSpPr>
          <p:cNvPr id="16391" name="Rectangle 11"/>
          <p:cNvSpPr>
            <a:spLocks noChangeArrowheads="1"/>
          </p:cNvSpPr>
          <p:nvPr/>
        </p:nvSpPr>
        <p:spPr bwMode="auto">
          <a:xfrm>
            <a:off x="1828800" y="5291138"/>
            <a:ext cx="409575" cy="166687"/>
          </a:xfrm>
          <a:prstGeom prst="rect">
            <a:avLst/>
          </a:prstGeom>
          <a:solidFill>
            <a:schemeClr val="bg1"/>
          </a:solidFill>
          <a:ln w="9525">
            <a:noFill/>
            <a:miter lim="800000"/>
            <a:headEnd/>
            <a:tailEnd/>
          </a:ln>
        </p:spPr>
        <p:txBody>
          <a:bodyPr wrap="none" lIns="90000" tIns="46800" rIns="90000" bIns="46800" anchor="ctr"/>
          <a:lstStyle/>
          <a:p>
            <a:endParaRPr lang="tr-TR" altLang="tr-TR"/>
          </a:p>
        </p:txBody>
      </p:sp>
      <p:sp>
        <p:nvSpPr>
          <p:cNvPr id="16392" name="Rectangle 12"/>
          <p:cNvSpPr>
            <a:spLocks noChangeArrowheads="1"/>
          </p:cNvSpPr>
          <p:nvPr/>
        </p:nvSpPr>
        <p:spPr bwMode="auto">
          <a:xfrm>
            <a:off x="1657350" y="4876800"/>
            <a:ext cx="762000" cy="396875"/>
          </a:xfrm>
          <a:prstGeom prst="rect">
            <a:avLst/>
          </a:prstGeom>
          <a:noFill/>
          <a:ln w="9525">
            <a:noFill/>
            <a:miter lim="800000"/>
            <a:headEnd/>
            <a:tailEnd/>
          </a:ln>
        </p:spPr>
        <p:txBody>
          <a:bodyPr lIns="90000" tIns="46800" rIns="90000" bIns="46800">
            <a:spAutoFit/>
          </a:bodyPr>
          <a:lstStyle/>
          <a:p>
            <a:r>
              <a:rPr lang="en-US" altLang="tr-TR" sz="1000">
                <a:latin typeface="Arial" charset="0"/>
              </a:rPr>
              <a:t>Network Header</a:t>
            </a:r>
          </a:p>
        </p:txBody>
      </p:sp>
      <p:sp>
        <p:nvSpPr>
          <p:cNvPr id="16393" name="Rectangle 13"/>
          <p:cNvSpPr>
            <a:spLocks noChangeArrowheads="1"/>
          </p:cNvSpPr>
          <p:nvPr/>
        </p:nvSpPr>
        <p:spPr bwMode="auto">
          <a:xfrm>
            <a:off x="5524500" y="5286375"/>
            <a:ext cx="409575" cy="166688"/>
          </a:xfrm>
          <a:prstGeom prst="rect">
            <a:avLst/>
          </a:prstGeom>
          <a:solidFill>
            <a:schemeClr val="bg1"/>
          </a:solidFill>
          <a:ln w="9525">
            <a:noFill/>
            <a:miter lim="800000"/>
            <a:headEnd/>
            <a:tailEnd/>
          </a:ln>
        </p:spPr>
        <p:txBody>
          <a:bodyPr wrap="none" lIns="90000" tIns="46800" rIns="90000" bIns="46800" anchor="ctr"/>
          <a:lstStyle/>
          <a:p>
            <a:endParaRPr lang="tr-TR" altLang="tr-TR"/>
          </a:p>
        </p:txBody>
      </p:sp>
      <p:sp>
        <p:nvSpPr>
          <p:cNvPr id="16394" name="Rectangle 14"/>
          <p:cNvSpPr>
            <a:spLocks noChangeArrowheads="1"/>
          </p:cNvSpPr>
          <p:nvPr/>
        </p:nvSpPr>
        <p:spPr bwMode="auto">
          <a:xfrm>
            <a:off x="5953125" y="3943350"/>
            <a:ext cx="423863" cy="152400"/>
          </a:xfrm>
          <a:prstGeom prst="rect">
            <a:avLst/>
          </a:prstGeom>
          <a:solidFill>
            <a:schemeClr val="bg1"/>
          </a:solidFill>
          <a:ln w="9525">
            <a:noFill/>
            <a:miter lim="800000"/>
            <a:headEnd/>
            <a:tailEnd/>
          </a:ln>
        </p:spPr>
        <p:txBody>
          <a:bodyPr wrap="none" lIns="90000" tIns="46800" rIns="90000" bIns="46800" anchor="ctr"/>
          <a:lstStyle/>
          <a:p>
            <a:endParaRPr lang="tr-TR" altLang="tr-TR"/>
          </a:p>
        </p:txBody>
      </p:sp>
      <p:sp>
        <p:nvSpPr>
          <p:cNvPr id="16395" name="Rectangle 15"/>
          <p:cNvSpPr>
            <a:spLocks noChangeArrowheads="1"/>
          </p:cNvSpPr>
          <p:nvPr/>
        </p:nvSpPr>
        <p:spPr bwMode="auto">
          <a:xfrm>
            <a:off x="5353050" y="4886325"/>
            <a:ext cx="762000" cy="396875"/>
          </a:xfrm>
          <a:prstGeom prst="rect">
            <a:avLst/>
          </a:prstGeom>
          <a:noFill/>
          <a:ln w="9525">
            <a:noFill/>
            <a:miter lim="800000"/>
            <a:headEnd/>
            <a:tailEnd/>
          </a:ln>
        </p:spPr>
        <p:txBody>
          <a:bodyPr lIns="90000" tIns="46800" rIns="90000" bIns="46800">
            <a:spAutoFit/>
          </a:bodyPr>
          <a:lstStyle/>
          <a:p>
            <a:r>
              <a:rPr lang="en-US" altLang="tr-TR" sz="1000">
                <a:latin typeface="Arial" charset="0"/>
              </a:rPr>
              <a:t>Network Header</a:t>
            </a:r>
          </a:p>
        </p:txBody>
      </p:sp>
      <p:sp>
        <p:nvSpPr>
          <p:cNvPr id="16396" name="Rectangle 16"/>
          <p:cNvSpPr>
            <a:spLocks noChangeArrowheads="1"/>
          </p:cNvSpPr>
          <p:nvPr/>
        </p:nvSpPr>
        <p:spPr bwMode="auto">
          <a:xfrm>
            <a:off x="5729288" y="3548063"/>
            <a:ext cx="762000" cy="396875"/>
          </a:xfrm>
          <a:prstGeom prst="rect">
            <a:avLst/>
          </a:prstGeom>
          <a:noFill/>
          <a:ln w="9525">
            <a:noFill/>
            <a:miter lim="800000"/>
            <a:headEnd/>
            <a:tailEnd/>
          </a:ln>
        </p:spPr>
        <p:txBody>
          <a:bodyPr lIns="90000" tIns="46800" rIns="90000" bIns="46800">
            <a:spAutoFit/>
          </a:bodyPr>
          <a:lstStyle/>
          <a:p>
            <a:r>
              <a:rPr lang="en-US" altLang="tr-TR" sz="1000">
                <a:latin typeface="Arial" charset="0"/>
              </a:rPr>
              <a:t>Transport Header</a:t>
            </a:r>
          </a:p>
        </p:txBody>
      </p:sp>
      <p:sp>
        <p:nvSpPr>
          <p:cNvPr id="16397" name="Rectangle 17"/>
          <p:cNvSpPr>
            <a:spLocks noChangeArrowheads="1"/>
          </p:cNvSpPr>
          <p:nvPr/>
        </p:nvSpPr>
        <p:spPr bwMode="auto">
          <a:xfrm>
            <a:off x="700088" y="6129338"/>
            <a:ext cx="3300412" cy="557212"/>
          </a:xfrm>
          <a:prstGeom prst="rect">
            <a:avLst/>
          </a:prstGeom>
          <a:solidFill>
            <a:schemeClr val="bg1"/>
          </a:solidFill>
          <a:ln w="9525">
            <a:noFill/>
            <a:miter lim="800000"/>
            <a:headEnd/>
            <a:tailEnd/>
          </a:ln>
        </p:spPr>
        <p:txBody>
          <a:bodyPr wrap="none" lIns="90000" tIns="46800" rIns="90000" bIns="46800" anchor="ctr"/>
          <a:lstStyle/>
          <a:p>
            <a:endParaRPr lang="tr-TR" altLang="tr-TR"/>
          </a:p>
        </p:txBody>
      </p:sp>
      <p:sp>
        <p:nvSpPr>
          <p:cNvPr id="16398" name="Rectangle 18"/>
          <p:cNvSpPr>
            <a:spLocks noChangeArrowheads="1"/>
          </p:cNvSpPr>
          <p:nvPr/>
        </p:nvSpPr>
        <p:spPr bwMode="auto">
          <a:xfrm>
            <a:off x="2185988" y="5819775"/>
            <a:ext cx="1404937" cy="260350"/>
          </a:xfrm>
          <a:prstGeom prst="rect">
            <a:avLst/>
          </a:prstGeom>
          <a:noFill/>
          <a:ln w="9525">
            <a:noFill/>
            <a:miter lim="800000"/>
            <a:headEnd/>
            <a:tailEnd/>
          </a:ln>
        </p:spPr>
        <p:txBody>
          <a:bodyPr lIns="90000" tIns="46800" rIns="90000" bIns="46800">
            <a:spAutoFit/>
          </a:bodyPr>
          <a:lstStyle/>
          <a:p>
            <a:r>
              <a:rPr lang="en-US" altLang="tr-TR" sz="1100">
                <a:latin typeface="Arial" charset="0"/>
              </a:rPr>
              <a:t>(Network PDU)</a:t>
            </a:r>
          </a:p>
        </p:txBody>
      </p:sp>
      <p:pic>
        <p:nvPicPr>
          <p:cNvPr id="16399" name="Picture 14" descr="download.png"/>
          <p:cNvPicPr>
            <a:picLocks noChangeAspect="1"/>
          </p:cNvPicPr>
          <p:nvPr/>
        </p:nvPicPr>
        <p:blipFill>
          <a:blip r:embed="rId3"/>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7AA7D432-7B75-498B-81C2-D2684E26B6D6}" type="slidenum">
              <a:rPr lang="en-GB" altLang="tr-TR"/>
              <a:pPr/>
              <a:t>138</a:t>
            </a:fld>
            <a:endParaRPr lang="en-GB" altLang="tr-TR"/>
          </a:p>
        </p:txBody>
      </p:sp>
      <p:sp>
        <p:nvSpPr>
          <p:cNvPr id="17411" name="Rectangle 2"/>
          <p:cNvSpPr>
            <a:spLocks noGrp="1" noChangeArrowheads="1"/>
          </p:cNvSpPr>
          <p:nvPr>
            <p:ph type="title"/>
          </p:nvPr>
        </p:nvSpPr>
        <p:spPr>
          <a:xfrm>
            <a:off x="457200" y="274638"/>
            <a:ext cx="6096000" cy="1143000"/>
          </a:xfrm>
        </p:spPr>
        <p:txBody>
          <a:bodyPr>
            <a:normAutofit fontScale="90000"/>
          </a:bodyPr>
          <a:lstStyle/>
          <a:p>
            <a:r>
              <a:rPr lang="en-GB" altLang="tr-TR" dirty="0">
                <a:solidFill>
                  <a:srgbClr val="FF0000"/>
                </a:solidFill>
              </a:rPr>
              <a:t>Standard Protocol Architectures</a:t>
            </a:r>
            <a:endParaRPr lang="en-US" altLang="tr-TR" dirty="0">
              <a:solidFill>
                <a:srgbClr val="FF0000"/>
              </a:solidFill>
            </a:endParaRPr>
          </a:p>
        </p:txBody>
      </p:sp>
      <p:sp>
        <p:nvSpPr>
          <p:cNvPr id="17412" name="Rectangle 3"/>
          <p:cNvSpPr>
            <a:spLocks noGrp="1" noChangeArrowheads="1"/>
          </p:cNvSpPr>
          <p:nvPr>
            <p:ph type="body" idx="1"/>
          </p:nvPr>
        </p:nvSpPr>
        <p:spPr>
          <a:xfrm>
            <a:off x="600075" y="1371600"/>
            <a:ext cx="8035925" cy="4686300"/>
          </a:xfrm>
        </p:spPr>
        <p:txBody>
          <a:bodyPr>
            <a:normAutofit lnSpcReduction="10000"/>
          </a:bodyPr>
          <a:lstStyle/>
          <a:p>
            <a:r>
              <a:rPr lang="en-US" altLang="tr-TR" dirty="0"/>
              <a:t>Common set of conventions </a:t>
            </a:r>
          </a:p>
          <a:p>
            <a:r>
              <a:rPr lang="en-US" altLang="tr-TR" dirty="0"/>
              <a:t>Nonstandard </a:t>
            </a:r>
            <a:r>
              <a:rPr lang="tr-TR" altLang="tr-TR" dirty="0"/>
              <a:t>vs. </a:t>
            </a:r>
            <a:r>
              <a:rPr lang="en-US" altLang="tr-TR" dirty="0"/>
              <a:t>standard protocols </a:t>
            </a:r>
          </a:p>
          <a:p>
            <a:pPr lvl="1"/>
            <a:r>
              <a:rPr lang="en-US" altLang="tr-TR" dirty="0"/>
              <a:t>Nonstandard</a:t>
            </a:r>
            <a:r>
              <a:rPr lang="tr-TR" altLang="tr-TR" dirty="0"/>
              <a:t>: </a:t>
            </a:r>
            <a:r>
              <a:rPr lang="en-US" altLang="tr-TR" dirty="0"/>
              <a:t>K sources and L receivers lead to K*L different protocols</a:t>
            </a:r>
          </a:p>
          <a:p>
            <a:pPr lvl="1"/>
            <a:r>
              <a:rPr lang="en-US" altLang="tr-TR" dirty="0"/>
              <a:t>If common protocol used, we design only once</a:t>
            </a:r>
            <a:endParaRPr lang="en-GB" altLang="tr-TR" dirty="0"/>
          </a:p>
          <a:p>
            <a:r>
              <a:rPr lang="en-GB" altLang="tr-TR" dirty="0"/>
              <a:t>Products from different vendors interoperate</a:t>
            </a:r>
          </a:p>
          <a:p>
            <a:pPr lvl="1"/>
            <a:r>
              <a:rPr lang="en-GB" altLang="tr-TR" dirty="0"/>
              <a:t>Customers do not stick to a specific vendor</a:t>
            </a:r>
          </a:p>
          <a:p>
            <a:pPr lvl="1"/>
            <a:r>
              <a:rPr lang="tr-TR" altLang="tr-TR" dirty="0"/>
              <a:t>I</a:t>
            </a:r>
            <a:r>
              <a:rPr lang="en-GB" altLang="tr-TR" dirty="0"/>
              <a:t>f a common standard is not implemented in a product, then that product’s market is limited; customers like standard products</a:t>
            </a:r>
          </a:p>
        </p:txBody>
      </p:sp>
      <p:pic>
        <p:nvPicPr>
          <p:cNvPr id="1741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45AD20C8-6B5A-479F-8FDC-1112DF2900B1}" type="slidenum">
              <a:rPr lang="en-GB" altLang="tr-TR"/>
              <a:pPr/>
              <a:t>139</a:t>
            </a:fld>
            <a:endParaRPr lang="en-GB" altLang="tr-TR"/>
          </a:p>
        </p:txBody>
      </p:sp>
      <p:sp>
        <p:nvSpPr>
          <p:cNvPr id="18435" name="Rectangle 2"/>
          <p:cNvSpPr>
            <a:spLocks noGrp="1" noChangeArrowheads="1"/>
          </p:cNvSpPr>
          <p:nvPr>
            <p:ph type="title"/>
          </p:nvPr>
        </p:nvSpPr>
        <p:spPr>
          <a:xfrm>
            <a:off x="457200" y="274638"/>
            <a:ext cx="6019800" cy="1143000"/>
          </a:xfrm>
        </p:spPr>
        <p:txBody>
          <a:bodyPr>
            <a:normAutofit fontScale="90000"/>
          </a:bodyPr>
          <a:lstStyle/>
          <a:p>
            <a:r>
              <a:rPr lang="en-GB" altLang="tr-TR" dirty="0">
                <a:solidFill>
                  <a:srgbClr val="FF0000"/>
                </a:solidFill>
              </a:rPr>
              <a:t>Standard Protocol Architectures</a:t>
            </a:r>
            <a:endParaRPr lang="en-US" altLang="tr-TR" dirty="0">
              <a:solidFill>
                <a:srgbClr val="FF0000"/>
              </a:solidFill>
            </a:endParaRPr>
          </a:p>
        </p:txBody>
      </p:sp>
      <p:sp>
        <p:nvSpPr>
          <p:cNvPr id="18436" name="Rectangle 3"/>
          <p:cNvSpPr>
            <a:spLocks noGrp="1" noChangeArrowheads="1"/>
          </p:cNvSpPr>
          <p:nvPr>
            <p:ph type="body" idx="1"/>
          </p:nvPr>
        </p:nvSpPr>
        <p:spPr/>
        <p:txBody>
          <a:bodyPr/>
          <a:lstStyle/>
          <a:p>
            <a:r>
              <a:rPr lang="en-GB" altLang="tr-TR" dirty="0"/>
              <a:t>Two approaches (standard)</a:t>
            </a:r>
          </a:p>
          <a:p>
            <a:pPr lvl="1"/>
            <a:r>
              <a:rPr lang="en-GB" altLang="tr-TR" dirty="0"/>
              <a:t>OSI Reference model</a:t>
            </a:r>
          </a:p>
          <a:p>
            <a:pPr lvl="2"/>
            <a:r>
              <a:rPr lang="en-GB" altLang="tr-TR" dirty="0"/>
              <a:t>never used widely</a:t>
            </a:r>
          </a:p>
          <a:p>
            <a:pPr lvl="2"/>
            <a:r>
              <a:rPr lang="en-GB" altLang="tr-TR" dirty="0"/>
              <a:t>but well known</a:t>
            </a:r>
          </a:p>
          <a:p>
            <a:pPr lvl="1"/>
            <a:r>
              <a:rPr lang="en-GB" altLang="tr-TR" dirty="0"/>
              <a:t>TCP/IP protocol suite</a:t>
            </a:r>
          </a:p>
          <a:p>
            <a:pPr lvl="2"/>
            <a:r>
              <a:rPr lang="en-GB" altLang="tr-TR" dirty="0"/>
              <a:t>Most widely used</a:t>
            </a:r>
          </a:p>
          <a:p>
            <a:r>
              <a:rPr lang="en-GB" altLang="tr-TR" dirty="0"/>
              <a:t>Another approach (proprietary) </a:t>
            </a:r>
          </a:p>
          <a:p>
            <a:pPr lvl="1"/>
            <a:r>
              <a:rPr lang="en-GB" altLang="tr-TR" dirty="0"/>
              <a:t>IBM’s Systems Network Architecture (SNA)</a:t>
            </a:r>
            <a:endParaRPr lang="en-US" altLang="tr-TR" dirty="0"/>
          </a:p>
          <a:p>
            <a:endParaRPr lang="en-US" altLang="tr-TR" dirty="0"/>
          </a:p>
        </p:txBody>
      </p:sp>
      <p:pic>
        <p:nvPicPr>
          <p:cNvPr id="18437"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152400" y="1295400"/>
            <a:ext cx="8991600" cy="5181600"/>
          </a:xfrm>
          <a:prstGeom prst="rect">
            <a:avLst/>
          </a:prstGeom>
        </p:spPr>
        <p:txBody>
          <a:bodyPr vert="horz" lIns="91440" tIns="45720" rIns="91440" bIns="45720" rtlCol="0">
            <a:normAutofit lnSpcReduction="10000"/>
          </a:bodyPr>
          <a:lstStyle/>
          <a:p>
            <a:pPr>
              <a:buFont typeface="Arial" pitchFamily="34" charset="0"/>
              <a:buChar char="•"/>
            </a:pPr>
            <a:r>
              <a:rPr lang="en-GB" sz="2800" dirty="0"/>
              <a:t> </a:t>
            </a:r>
            <a:r>
              <a:rPr lang="en-GB" sz="2800" dirty="0" err="1"/>
              <a:t>ALOHAnet</a:t>
            </a:r>
            <a:endParaRPr lang="en-GB" sz="2800" dirty="0"/>
          </a:p>
          <a:p>
            <a:pPr lvl="1"/>
            <a:r>
              <a:rPr lang="en-GB" sz="2800" dirty="0"/>
              <a:t>Enabling communication over microwaves between the Hawaiian Islands.</a:t>
            </a:r>
          </a:p>
          <a:p>
            <a:pPr>
              <a:buFont typeface="Arial" pitchFamily="34" charset="0"/>
              <a:buChar char="•"/>
            </a:pPr>
            <a:r>
              <a:rPr lang="en-GB" sz="2800" dirty="0">
                <a:solidFill>
                  <a:prstClr val="black"/>
                </a:solidFill>
              </a:rPr>
              <a:t> </a:t>
            </a:r>
            <a:r>
              <a:rPr lang="sv-SE" sz="2800" dirty="0"/>
              <a:t>NSFNET</a:t>
            </a:r>
          </a:p>
          <a:p>
            <a:pPr lvl="1"/>
            <a:r>
              <a:rPr lang="sv-SE" sz="2800" dirty="0"/>
              <a:t>Connection to supercomputing centers</a:t>
            </a:r>
          </a:p>
          <a:p>
            <a:pPr lvl="1"/>
            <a:r>
              <a:rPr lang="sv-SE" sz="2800" dirty="0"/>
              <a:t>56kbps backbone, later 1,5Mbps and serving as the linkingbackbonebetween regional networks</a:t>
            </a:r>
          </a:p>
          <a:p>
            <a:pPr>
              <a:buFont typeface="Arial" pitchFamily="34" charset="0"/>
              <a:buChar char="•"/>
            </a:pPr>
            <a:r>
              <a:rPr lang="en-GB" sz="2800" dirty="0">
                <a:solidFill>
                  <a:prstClr val="black"/>
                </a:solidFill>
              </a:rPr>
              <a:t> </a:t>
            </a:r>
            <a:r>
              <a:rPr lang="sv-SE" sz="2800" dirty="0"/>
              <a:t>CSNET</a:t>
            </a:r>
          </a:p>
          <a:p>
            <a:pPr lvl="1"/>
            <a:r>
              <a:rPr lang="sv-SE" sz="2800" dirty="0"/>
              <a:t>Linking researchers without access to the ARPAnet</a:t>
            </a:r>
            <a:endParaRPr lang="en-GB" sz="2800" dirty="0">
              <a:solidFill>
                <a:prstClr val="black"/>
              </a:solidFill>
            </a:endParaRPr>
          </a:p>
          <a:p>
            <a:pPr>
              <a:buFont typeface="Arial" pitchFamily="34" charset="0"/>
              <a:buChar char="•"/>
            </a:pPr>
            <a:r>
              <a:rPr lang="en-GB" sz="2800" dirty="0">
                <a:solidFill>
                  <a:prstClr val="black"/>
                </a:solidFill>
              </a:rPr>
              <a:t> </a:t>
            </a:r>
            <a:r>
              <a:rPr lang="sv-SE" sz="2800" dirty="0"/>
              <a:t>BITNET</a:t>
            </a:r>
          </a:p>
          <a:p>
            <a:pPr lvl="1"/>
            <a:r>
              <a:rPr lang="sv-SE" sz="2800" dirty="0"/>
              <a:t>University e-mail and file sharing</a:t>
            </a:r>
            <a:endParaRPr lang="en-GB" sz="2800" dirty="0">
              <a:solidFill>
                <a:prstClr val="black"/>
              </a:solidFill>
            </a:endParaRPr>
          </a:p>
          <a:p>
            <a:pPr>
              <a:buFont typeface="Arial" pitchFamily="34" charset="0"/>
              <a:buChar char="•"/>
            </a:pPr>
            <a:r>
              <a:rPr lang="en-GB" sz="2800" dirty="0">
                <a:solidFill>
                  <a:prstClr val="black"/>
                </a:solidFill>
              </a:rPr>
              <a:t> </a:t>
            </a:r>
            <a:r>
              <a:rPr lang="sv-SE" sz="2800" dirty="0"/>
              <a:t>TCP/IP replacing NCP as the standard hostprotocol for ARPAnet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p>
            <a:fld id="{427C962E-A6FA-4B9A-9199-866B6D7B23B9}" type="slidenum">
              <a:rPr lang="en-GB" altLang="tr-TR"/>
              <a:pPr/>
              <a:t>140</a:t>
            </a:fld>
            <a:endParaRPr lang="en-GB" altLang="tr-TR"/>
          </a:p>
        </p:txBody>
      </p:sp>
      <p:sp>
        <p:nvSpPr>
          <p:cNvPr id="19459" name="Rectangle 2"/>
          <p:cNvSpPr>
            <a:spLocks noGrp="1" noChangeArrowheads="1"/>
          </p:cNvSpPr>
          <p:nvPr>
            <p:ph type="title"/>
          </p:nvPr>
        </p:nvSpPr>
        <p:spPr>
          <a:xfrm>
            <a:off x="457200" y="274638"/>
            <a:ext cx="6172200" cy="1143000"/>
          </a:xfrm>
        </p:spPr>
        <p:txBody>
          <a:bodyPr/>
          <a:lstStyle/>
          <a:p>
            <a:r>
              <a:rPr lang="en-US" altLang="tr-TR" dirty="0">
                <a:solidFill>
                  <a:srgbClr val="FF0000"/>
                </a:solidFill>
              </a:rPr>
              <a:t>OSI Reference Model</a:t>
            </a:r>
          </a:p>
        </p:txBody>
      </p:sp>
      <p:sp>
        <p:nvSpPr>
          <p:cNvPr id="19460" name="Rectangle 3"/>
          <p:cNvSpPr>
            <a:spLocks noGrp="1" noChangeArrowheads="1"/>
          </p:cNvSpPr>
          <p:nvPr>
            <p:ph type="body" idx="1"/>
          </p:nvPr>
        </p:nvSpPr>
        <p:spPr/>
        <p:txBody>
          <a:bodyPr>
            <a:normAutofit fontScale="92500" lnSpcReduction="10000"/>
          </a:bodyPr>
          <a:lstStyle/>
          <a:p>
            <a:pPr>
              <a:lnSpc>
                <a:spcPct val="90000"/>
              </a:lnSpc>
            </a:pPr>
            <a:r>
              <a:rPr lang="en-US" altLang="tr-TR"/>
              <a:t>Open Systems Interconnection (OSI)</a:t>
            </a:r>
          </a:p>
          <a:p>
            <a:pPr>
              <a:lnSpc>
                <a:spcPct val="90000"/>
              </a:lnSpc>
            </a:pPr>
            <a:r>
              <a:rPr lang="en-US" altLang="tr-TR"/>
              <a:t>Reference model</a:t>
            </a:r>
          </a:p>
          <a:p>
            <a:pPr lvl="1">
              <a:lnSpc>
                <a:spcPct val="90000"/>
              </a:lnSpc>
            </a:pPr>
            <a:r>
              <a:rPr lang="en-US" altLang="tr-TR"/>
              <a:t>provides a general framework for standardization</a:t>
            </a:r>
          </a:p>
          <a:p>
            <a:pPr lvl="1">
              <a:lnSpc>
                <a:spcPct val="90000"/>
              </a:lnSpc>
            </a:pPr>
            <a:r>
              <a:rPr lang="en-US" altLang="tr-TR"/>
              <a:t>defines a set of layers and services provided by each layer</a:t>
            </a:r>
          </a:p>
          <a:p>
            <a:pPr lvl="1">
              <a:lnSpc>
                <a:spcPct val="90000"/>
              </a:lnSpc>
            </a:pPr>
            <a:r>
              <a:rPr lang="en-US" altLang="tr-TR"/>
              <a:t>one or more protocols can be developed for each layer</a:t>
            </a:r>
          </a:p>
          <a:p>
            <a:pPr>
              <a:lnSpc>
                <a:spcPct val="90000"/>
              </a:lnSpc>
            </a:pPr>
            <a:r>
              <a:rPr lang="en-US" altLang="tr-TR"/>
              <a:t>Developed by the International Organization for Standardization (ISO)</a:t>
            </a:r>
          </a:p>
          <a:p>
            <a:pPr lvl="1">
              <a:lnSpc>
                <a:spcPct val="90000"/>
              </a:lnSpc>
            </a:pPr>
            <a:r>
              <a:rPr lang="en-US" altLang="tr-TR"/>
              <a:t>also published by ITU-T (International Telecommunications Union)</a:t>
            </a:r>
          </a:p>
        </p:txBody>
      </p:sp>
      <p:pic>
        <p:nvPicPr>
          <p:cNvPr id="19461"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8DC5D47D-1ADB-4A56-9708-6938BF6FCCFD}" type="slidenum">
              <a:rPr lang="en-GB" altLang="tr-TR"/>
              <a:pPr/>
              <a:t>141</a:t>
            </a:fld>
            <a:endParaRPr lang="en-GB" altLang="tr-TR"/>
          </a:p>
        </p:txBody>
      </p:sp>
      <p:sp>
        <p:nvSpPr>
          <p:cNvPr id="20483" name="Rectangle 2"/>
          <p:cNvSpPr>
            <a:spLocks noGrp="1" noChangeArrowheads="1"/>
          </p:cNvSpPr>
          <p:nvPr>
            <p:ph type="title"/>
          </p:nvPr>
        </p:nvSpPr>
        <p:spPr>
          <a:xfrm>
            <a:off x="457200" y="274638"/>
            <a:ext cx="6096000" cy="1143000"/>
          </a:xfrm>
        </p:spPr>
        <p:txBody>
          <a:bodyPr/>
          <a:lstStyle/>
          <a:p>
            <a:r>
              <a:rPr lang="en-US" altLang="tr-TR" dirty="0">
                <a:solidFill>
                  <a:srgbClr val="FF0000"/>
                </a:solidFill>
              </a:rPr>
              <a:t>OSI Reference Model</a:t>
            </a:r>
          </a:p>
        </p:txBody>
      </p:sp>
      <p:sp>
        <p:nvSpPr>
          <p:cNvPr id="20484" name="Rectangle 3"/>
          <p:cNvSpPr>
            <a:spLocks noGrp="1" noChangeArrowheads="1"/>
          </p:cNvSpPr>
          <p:nvPr>
            <p:ph type="body" idx="1"/>
          </p:nvPr>
        </p:nvSpPr>
        <p:spPr/>
        <p:txBody>
          <a:bodyPr>
            <a:normAutofit fontScale="92500" lnSpcReduction="10000"/>
          </a:bodyPr>
          <a:lstStyle/>
          <a:p>
            <a:r>
              <a:rPr lang="en-US" altLang="tr-TR" dirty="0"/>
              <a:t>A layered model</a:t>
            </a:r>
          </a:p>
          <a:p>
            <a:pPr lvl="1"/>
            <a:r>
              <a:rPr lang="en-US" altLang="tr-TR" dirty="0"/>
              <a:t>Seven layers – seven has been presented as the optimal number of layer</a:t>
            </a:r>
          </a:p>
          <a:p>
            <a:r>
              <a:rPr lang="en-US" altLang="tr-TR" dirty="0"/>
              <a:t>Delivered too late (published in 1984)!</a:t>
            </a:r>
          </a:p>
          <a:p>
            <a:pPr lvl="1"/>
            <a:r>
              <a:rPr lang="en-US" altLang="tr-TR" dirty="0"/>
              <a:t>by that time TCP/IP started to </a:t>
            </a:r>
            <a:r>
              <a:rPr lang="en-US" altLang="tr-TR" dirty="0" err="1"/>
              <a:t>bec</a:t>
            </a:r>
            <a:r>
              <a:rPr lang="tr-TR" altLang="tr-TR" dirty="0"/>
              <a:t>o</a:t>
            </a:r>
            <a:r>
              <a:rPr lang="en-US" altLang="tr-TR" dirty="0"/>
              <a:t>me the de facto standard</a:t>
            </a:r>
          </a:p>
          <a:p>
            <a:r>
              <a:rPr lang="en-US" altLang="tr-TR" dirty="0"/>
              <a:t>Although no OSI-based protocol survived, the model is still valid (in the textbooks)</a:t>
            </a:r>
          </a:p>
          <a:p>
            <a:pPr lvl="1"/>
            <a:r>
              <a:rPr lang="en-US" altLang="tr-TR" dirty="0"/>
              <a:t>For Data Link Layer (that we will see later) OSI protocols are still valid</a:t>
            </a:r>
          </a:p>
        </p:txBody>
      </p:sp>
      <p:pic>
        <p:nvPicPr>
          <p:cNvPr id="20485"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EE94E814-091C-41F5-95EE-0BA3F87AD728}" type="slidenum">
              <a:rPr lang="en-GB" altLang="tr-TR"/>
              <a:pPr/>
              <a:t>142</a:t>
            </a:fld>
            <a:endParaRPr lang="en-GB" altLang="tr-TR"/>
          </a:p>
        </p:txBody>
      </p:sp>
      <p:sp>
        <p:nvSpPr>
          <p:cNvPr id="21507" name="Rectangle 2"/>
          <p:cNvSpPr>
            <a:spLocks noGrp="1" noChangeArrowheads="1"/>
          </p:cNvSpPr>
          <p:nvPr>
            <p:ph type="title"/>
          </p:nvPr>
        </p:nvSpPr>
        <p:spPr>
          <a:xfrm>
            <a:off x="457200" y="274638"/>
            <a:ext cx="6019800" cy="1143000"/>
          </a:xfrm>
        </p:spPr>
        <p:txBody>
          <a:bodyPr/>
          <a:lstStyle/>
          <a:p>
            <a:r>
              <a:rPr lang="en-US" altLang="tr-TR" dirty="0">
                <a:solidFill>
                  <a:srgbClr val="FF0000"/>
                </a:solidFill>
              </a:rPr>
              <a:t>OSI - The Layer Model</a:t>
            </a:r>
          </a:p>
        </p:txBody>
      </p:sp>
      <p:sp>
        <p:nvSpPr>
          <p:cNvPr id="21508" name="Rectangle 3"/>
          <p:cNvSpPr>
            <a:spLocks noGrp="1" noChangeArrowheads="1"/>
          </p:cNvSpPr>
          <p:nvPr>
            <p:ph type="body" idx="1"/>
          </p:nvPr>
        </p:nvSpPr>
        <p:spPr/>
        <p:txBody>
          <a:bodyPr/>
          <a:lstStyle/>
          <a:p>
            <a:r>
              <a:rPr lang="en-US" altLang="tr-TR"/>
              <a:t>Each layer performs a subset of the required communication functions</a:t>
            </a:r>
          </a:p>
          <a:p>
            <a:r>
              <a:rPr lang="en-US" altLang="tr-TR"/>
              <a:t>Each layer relies on the next lower layer to perform more primitive functions</a:t>
            </a:r>
          </a:p>
          <a:p>
            <a:r>
              <a:rPr lang="en-US" altLang="tr-TR"/>
              <a:t>Each layer provides services to the next higher layer</a:t>
            </a:r>
          </a:p>
          <a:p>
            <a:r>
              <a:rPr lang="en-US" altLang="tr-TR"/>
              <a:t>Changes in one layer should not require changes in other layers</a:t>
            </a:r>
          </a:p>
        </p:txBody>
      </p:sp>
      <p:pic>
        <p:nvPicPr>
          <p:cNvPr id="21509"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p>
            <a:fld id="{31C354AF-7119-4A9D-B41B-2964878A15BF}" type="slidenum">
              <a:rPr lang="en-GB" altLang="tr-TR"/>
              <a:pPr/>
              <a:t>143</a:t>
            </a:fld>
            <a:endParaRPr lang="en-GB" altLang="tr-TR"/>
          </a:p>
        </p:txBody>
      </p:sp>
      <p:sp>
        <p:nvSpPr>
          <p:cNvPr id="22531" name="Rectangle 2"/>
          <p:cNvSpPr>
            <a:spLocks noGrp="1" noChangeArrowheads="1"/>
          </p:cNvSpPr>
          <p:nvPr>
            <p:ph type="title"/>
          </p:nvPr>
        </p:nvSpPr>
        <p:spPr>
          <a:xfrm>
            <a:off x="457200" y="0"/>
            <a:ext cx="6096000" cy="1143000"/>
          </a:xfrm>
        </p:spPr>
        <p:txBody>
          <a:bodyPr>
            <a:normAutofit fontScale="90000"/>
          </a:bodyPr>
          <a:lstStyle/>
          <a:p>
            <a:r>
              <a:rPr lang="en-US" altLang="tr-TR" dirty="0">
                <a:solidFill>
                  <a:srgbClr val="FF0000"/>
                </a:solidFill>
              </a:rPr>
              <a:t>OSI as Framework for Standardization</a:t>
            </a:r>
          </a:p>
        </p:txBody>
      </p:sp>
      <p:pic>
        <p:nvPicPr>
          <p:cNvPr id="22532" name="Picture 4"/>
          <p:cNvPicPr>
            <a:picLocks noChangeAspect="1" noChangeArrowheads="1"/>
          </p:cNvPicPr>
          <p:nvPr/>
        </p:nvPicPr>
        <p:blipFill>
          <a:blip r:embed="rId2"/>
          <a:srcRect b="7513"/>
          <a:stretch>
            <a:fillRect/>
          </a:stretch>
        </p:blipFill>
        <p:spPr bwMode="auto">
          <a:xfrm>
            <a:off x="381000" y="1382713"/>
            <a:ext cx="8229600" cy="5454650"/>
          </a:xfrm>
          <a:prstGeom prst="rect">
            <a:avLst/>
          </a:prstGeom>
          <a:solidFill>
            <a:schemeClr val="bg1"/>
          </a:solidFill>
          <a:ln w="9525">
            <a:solidFill>
              <a:schemeClr val="bg1"/>
            </a:solidFill>
            <a:miter lim="800000"/>
            <a:headEnd/>
            <a:tailEnd/>
          </a:ln>
        </p:spPr>
      </p:pic>
      <p:sp>
        <p:nvSpPr>
          <p:cNvPr id="22533" name="Text Box 5"/>
          <p:cNvSpPr txBox="1">
            <a:spLocks noChangeArrowheads="1"/>
          </p:cNvSpPr>
          <p:nvPr/>
        </p:nvSpPr>
        <p:spPr bwMode="auto">
          <a:xfrm>
            <a:off x="242888" y="1871663"/>
            <a:ext cx="2590800" cy="1314450"/>
          </a:xfrm>
          <a:prstGeom prst="rect">
            <a:avLst/>
          </a:prstGeom>
          <a:noFill/>
          <a:ln w="9525">
            <a:noFill/>
            <a:miter lim="800000"/>
            <a:headEnd/>
            <a:tailEnd/>
          </a:ln>
        </p:spPr>
        <p:txBody>
          <a:bodyPr lIns="90000" tIns="46800" rIns="90000" bIns="46800">
            <a:spAutoFit/>
          </a:bodyPr>
          <a:lstStyle/>
          <a:p>
            <a:pPr>
              <a:spcBef>
                <a:spcPct val="50000"/>
              </a:spcBef>
            </a:pPr>
            <a:r>
              <a:rPr lang="tr-TR" altLang="tr-TR" sz="1600">
                <a:latin typeface="Arial" charset="0"/>
              </a:rPr>
              <a:t>layer functionalities are described b</a:t>
            </a:r>
            <a:r>
              <a:rPr lang="en-US" altLang="tr-TR" sz="1600">
                <a:latin typeface="Arial" charset="0"/>
              </a:rPr>
              <a:t>y</a:t>
            </a:r>
            <a:r>
              <a:rPr lang="tr-TR" altLang="tr-TR" sz="1600">
                <a:latin typeface="Arial" charset="0"/>
              </a:rPr>
              <a:t> ISO</a:t>
            </a:r>
            <a:r>
              <a:rPr lang="en-US" altLang="tr-TR" sz="1600">
                <a:latin typeface="Arial" charset="0"/>
              </a:rPr>
              <a:t>;</a:t>
            </a:r>
            <a:r>
              <a:rPr lang="tr-TR" altLang="tr-TR" sz="1600">
                <a:latin typeface="Arial" charset="0"/>
              </a:rPr>
              <a:t> different standards can be developed based on these functionalities</a:t>
            </a:r>
            <a:endParaRPr lang="en-US" altLang="tr-TR" sz="1600">
              <a:latin typeface="Arial" charset="0"/>
            </a:endParaRPr>
          </a:p>
        </p:txBody>
      </p:sp>
      <p:sp>
        <p:nvSpPr>
          <p:cNvPr id="22534" name="Rectangle 6"/>
          <p:cNvSpPr>
            <a:spLocks noChangeArrowheads="1"/>
          </p:cNvSpPr>
          <p:nvPr/>
        </p:nvSpPr>
        <p:spPr bwMode="auto">
          <a:xfrm>
            <a:off x="1290638" y="4383088"/>
            <a:ext cx="1752600" cy="363537"/>
          </a:xfrm>
          <a:prstGeom prst="rect">
            <a:avLst/>
          </a:prstGeom>
          <a:solidFill>
            <a:schemeClr val="bg1"/>
          </a:solidFill>
          <a:ln w="9525">
            <a:solidFill>
              <a:schemeClr val="bg1"/>
            </a:solidFill>
            <a:miter lim="800000"/>
            <a:headEnd/>
            <a:tailEnd/>
          </a:ln>
        </p:spPr>
        <p:txBody>
          <a:bodyPr wrap="none" lIns="90000" tIns="46800" rIns="90000" bIns="46800" anchor="ctr"/>
          <a:lstStyle/>
          <a:p>
            <a:endParaRPr lang="tr-TR" altLang="tr-TR"/>
          </a:p>
        </p:txBody>
      </p:sp>
      <p:pic>
        <p:nvPicPr>
          <p:cNvPr id="22535" name="Picture 6" descr="download.png"/>
          <p:cNvPicPr>
            <a:picLocks noChangeAspect="1"/>
          </p:cNvPicPr>
          <p:nvPr/>
        </p:nvPicPr>
        <p:blipFill>
          <a:blip r:embed="rId3"/>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6534259F-1265-4B78-8CA4-12BD8CE68462}" type="slidenum">
              <a:rPr lang="en-GB" altLang="tr-TR"/>
              <a:pPr/>
              <a:t>144</a:t>
            </a:fld>
            <a:endParaRPr lang="en-GB" altLang="tr-TR"/>
          </a:p>
        </p:txBody>
      </p:sp>
      <p:sp>
        <p:nvSpPr>
          <p:cNvPr id="23555" name="Rectangle 2"/>
          <p:cNvSpPr>
            <a:spLocks noGrp="1" noChangeArrowheads="1"/>
          </p:cNvSpPr>
          <p:nvPr>
            <p:ph type="title"/>
          </p:nvPr>
        </p:nvSpPr>
        <p:spPr>
          <a:xfrm>
            <a:off x="457200" y="0"/>
            <a:ext cx="5257800" cy="1143000"/>
          </a:xfrm>
        </p:spPr>
        <p:txBody>
          <a:bodyPr>
            <a:normAutofit fontScale="90000"/>
          </a:bodyPr>
          <a:lstStyle/>
          <a:p>
            <a:r>
              <a:rPr lang="en-US" altLang="tr-TR" dirty="0">
                <a:solidFill>
                  <a:srgbClr val="FF0000"/>
                </a:solidFill>
              </a:rPr>
              <a:t>Layer Specific Standards</a:t>
            </a:r>
          </a:p>
        </p:txBody>
      </p:sp>
      <p:pic>
        <p:nvPicPr>
          <p:cNvPr id="23556" name="Picture 4"/>
          <p:cNvPicPr>
            <a:picLocks noChangeAspect="1" noChangeArrowheads="1"/>
          </p:cNvPicPr>
          <p:nvPr/>
        </p:nvPicPr>
        <p:blipFill>
          <a:blip r:embed="rId2"/>
          <a:srcRect b="15460"/>
          <a:stretch>
            <a:fillRect/>
          </a:stretch>
        </p:blipFill>
        <p:spPr bwMode="auto">
          <a:xfrm>
            <a:off x="381000" y="1392238"/>
            <a:ext cx="8229600" cy="5370512"/>
          </a:xfrm>
          <a:prstGeom prst="rect">
            <a:avLst/>
          </a:prstGeom>
          <a:noFill/>
          <a:ln w="9525">
            <a:noFill/>
            <a:miter lim="800000"/>
            <a:headEnd/>
            <a:tailEnd/>
          </a:ln>
        </p:spPr>
      </p:pic>
      <p:pic>
        <p:nvPicPr>
          <p:cNvPr id="23557" name="Picture 4" descr="download.png"/>
          <p:cNvPicPr>
            <a:picLocks noChangeAspect="1"/>
          </p:cNvPicPr>
          <p:nvPr/>
        </p:nvPicPr>
        <p:blipFill>
          <a:blip r:embed="rId3"/>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p>
            <a:fld id="{215EBE0F-66BD-4A23-B7E1-976D3C0304BC}" type="slidenum">
              <a:rPr lang="en-GB" altLang="tr-TR"/>
              <a:pPr/>
              <a:t>145</a:t>
            </a:fld>
            <a:endParaRPr lang="en-GB" altLang="tr-TR"/>
          </a:p>
        </p:txBody>
      </p:sp>
      <p:sp>
        <p:nvSpPr>
          <p:cNvPr id="24579" name="Rectangle 2"/>
          <p:cNvSpPr>
            <a:spLocks noGrp="1" noChangeArrowheads="1"/>
          </p:cNvSpPr>
          <p:nvPr>
            <p:ph type="title"/>
          </p:nvPr>
        </p:nvSpPr>
        <p:spPr>
          <a:xfrm>
            <a:off x="457200" y="274638"/>
            <a:ext cx="6019800" cy="1143000"/>
          </a:xfrm>
        </p:spPr>
        <p:txBody>
          <a:bodyPr>
            <a:normAutofit fontScale="90000"/>
          </a:bodyPr>
          <a:lstStyle/>
          <a:p>
            <a:r>
              <a:rPr lang="en-US" altLang="tr-TR" dirty="0">
                <a:solidFill>
                  <a:srgbClr val="FF0000"/>
                </a:solidFill>
              </a:rPr>
              <a:t>Elements of Standardization</a:t>
            </a:r>
          </a:p>
        </p:txBody>
      </p:sp>
      <p:sp>
        <p:nvSpPr>
          <p:cNvPr id="24580" name="Rectangle 3"/>
          <p:cNvSpPr>
            <a:spLocks noGrp="1" noChangeArrowheads="1"/>
          </p:cNvSpPr>
          <p:nvPr>
            <p:ph type="body" idx="1"/>
          </p:nvPr>
        </p:nvSpPr>
        <p:spPr/>
        <p:txBody>
          <a:bodyPr>
            <a:normAutofit fontScale="92500" lnSpcReduction="10000"/>
          </a:bodyPr>
          <a:lstStyle/>
          <a:p>
            <a:pPr>
              <a:lnSpc>
                <a:spcPct val="90000"/>
              </a:lnSpc>
            </a:pPr>
            <a:r>
              <a:rPr lang="en-US" altLang="tr-TR"/>
              <a:t>Protocol specification</a:t>
            </a:r>
          </a:p>
          <a:p>
            <a:pPr lvl="1">
              <a:lnSpc>
                <a:spcPct val="90000"/>
              </a:lnSpc>
            </a:pPr>
            <a:r>
              <a:rPr lang="en-US" altLang="tr-TR"/>
              <a:t>Operates between the same layer on two systems</a:t>
            </a:r>
          </a:p>
          <a:p>
            <a:pPr lvl="2">
              <a:lnSpc>
                <a:spcPct val="90000"/>
              </a:lnSpc>
            </a:pPr>
            <a:r>
              <a:rPr lang="en-US" altLang="tr-TR"/>
              <a:t>May involve different </a:t>
            </a:r>
            <a:r>
              <a:rPr lang="tr-TR" altLang="tr-TR"/>
              <a:t>platforms</a:t>
            </a:r>
            <a:endParaRPr lang="en-US" altLang="tr-TR"/>
          </a:p>
          <a:p>
            <a:pPr lvl="1">
              <a:lnSpc>
                <a:spcPct val="90000"/>
              </a:lnSpc>
            </a:pPr>
            <a:r>
              <a:rPr lang="en-US" altLang="tr-TR"/>
              <a:t>Protocol specification must be precise</a:t>
            </a:r>
          </a:p>
          <a:p>
            <a:pPr lvl="2">
              <a:lnSpc>
                <a:spcPct val="90000"/>
              </a:lnSpc>
            </a:pPr>
            <a:r>
              <a:rPr lang="en-US" altLang="tr-TR"/>
              <a:t>Format of data units</a:t>
            </a:r>
          </a:p>
          <a:p>
            <a:pPr lvl="2">
              <a:lnSpc>
                <a:spcPct val="90000"/>
              </a:lnSpc>
            </a:pPr>
            <a:r>
              <a:rPr lang="en-US" altLang="tr-TR"/>
              <a:t>Semantics of all fields</a:t>
            </a:r>
          </a:p>
          <a:p>
            <a:pPr>
              <a:lnSpc>
                <a:spcPct val="90000"/>
              </a:lnSpc>
            </a:pPr>
            <a:r>
              <a:rPr lang="en-US" altLang="tr-TR"/>
              <a:t>Service definition</a:t>
            </a:r>
          </a:p>
          <a:p>
            <a:pPr lvl="1">
              <a:lnSpc>
                <a:spcPct val="90000"/>
              </a:lnSpc>
            </a:pPr>
            <a:r>
              <a:rPr lang="en-US" altLang="tr-TR"/>
              <a:t>Functional description of what is provided</a:t>
            </a:r>
            <a:r>
              <a:rPr lang="tr-TR" altLang="tr-TR"/>
              <a:t> to the next upper layer</a:t>
            </a:r>
            <a:endParaRPr lang="en-US" altLang="tr-TR"/>
          </a:p>
          <a:p>
            <a:pPr>
              <a:lnSpc>
                <a:spcPct val="90000"/>
              </a:lnSpc>
            </a:pPr>
            <a:r>
              <a:rPr lang="en-US" altLang="tr-TR"/>
              <a:t>Addressing</a:t>
            </a:r>
          </a:p>
          <a:p>
            <a:pPr lvl="1">
              <a:lnSpc>
                <a:spcPct val="90000"/>
              </a:lnSpc>
            </a:pPr>
            <a:r>
              <a:rPr lang="en-US" altLang="tr-TR"/>
              <a:t>Referenced by SAPs</a:t>
            </a:r>
          </a:p>
        </p:txBody>
      </p:sp>
      <p:pic>
        <p:nvPicPr>
          <p:cNvPr id="24581"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p:spPr>
        <p:txBody>
          <a:bodyPr/>
          <a:lstStyle/>
          <a:p>
            <a:fld id="{7F931A8A-F7B5-4ABA-A646-31B4B49E3C85}" type="slidenum">
              <a:rPr lang="en-GB" altLang="tr-TR"/>
              <a:pPr/>
              <a:t>146</a:t>
            </a:fld>
            <a:endParaRPr lang="en-GB" altLang="tr-TR"/>
          </a:p>
        </p:txBody>
      </p:sp>
      <p:sp>
        <p:nvSpPr>
          <p:cNvPr id="25603" name="Rectangle 2"/>
          <p:cNvSpPr>
            <a:spLocks noGrp="1" noChangeArrowheads="1"/>
          </p:cNvSpPr>
          <p:nvPr>
            <p:ph type="title"/>
          </p:nvPr>
        </p:nvSpPr>
        <p:spPr>
          <a:xfrm>
            <a:off x="457200" y="274638"/>
            <a:ext cx="5562600" cy="1143000"/>
          </a:xfrm>
        </p:spPr>
        <p:txBody>
          <a:bodyPr/>
          <a:lstStyle/>
          <a:p>
            <a:r>
              <a:rPr lang="en-US" altLang="tr-TR" dirty="0">
                <a:solidFill>
                  <a:srgbClr val="FF0000"/>
                </a:solidFill>
              </a:rPr>
              <a:t>The OSI Architecture</a:t>
            </a:r>
          </a:p>
        </p:txBody>
      </p:sp>
      <p:pic>
        <p:nvPicPr>
          <p:cNvPr id="25604" name="Picture 5"/>
          <p:cNvPicPr>
            <a:picLocks noChangeAspect="1" noChangeArrowheads="1"/>
          </p:cNvPicPr>
          <p:nvPr/>
        </p:nvPicPr>
        <p:blipFill>
          <a:blip r:embed="rId2"/>
          <a:srcRect b="5069"/>
          <a:stretch>
            <a:fillRect/>
          </a:stretch>
        </p:blipFill>
        <p:spPr bwMode="auto">
          <a:xfrm>
            <a:off x="685800" y="1524000"/>
            <a:ext cx="7315200" cy="5245100"/>
          </a:xfrm>
          <a:prstGeom prst="rect">
            <a:avLst/>
          </a:prstGeom>
          <a:noFill/>
          <a:ln w="9525">
            <a:noFill/>
            <a:miter lim="800000"/>
            <a:headEnd/>
            <a:tailEnd/>
          </a:ln>
        </p:spPr>
      </p:pic>
      <p:sp>
        <p:nvSpPr>
          <p:cNvPr id="25605" name="Line 6"/>
          <p:cNvSpPr>
            <a:spLocks noChangeShapeType="1"/>
          </p:cNvSpPr>
          <p:nvPr/>
        </p:nvSpPr>
        <p:spPr bwMode="auto">
          <a:xfrm>
            <a:off x="3457575" y="2243138"/>
            <a:ext cx="1743075" cy="0"/>
          </a:xfrm>
          <a:prstGeom prst="line">
            <a:avLst/>
          </a:prstGeom>
          <a:noFill/>
          <a:ln w="9525">
            <a:solidFill>
              <a:schemeClr val="tx1"/>
            </a:solidFill>
            <a:prstDash val="dash"/>
            <a:round/>
            <a:headEnd type="triangle" w="med" len="med"/>
            <a:tailEnd type="triangle" w="med" len="med"/>
          </a:ln>
        </p:spPr>
        <p:txBody>
          <a:bodyPr lIns="90000" tIns="46800" rIns="90000" bIns="46800"/>
          <a:lstStyle/>
          <a:p>
            <a:endParaRPr lang="en-US"/>
          </a:p>
        </p:txBody>
      </p:sp>
      <p:sp>
        <p:nvSpPr>
          <p:cNvPr id="25606" name="Line 7"/>
          <p:cNvSpPr>
            <a:spLocks noChangeShapeType="1"/>
          </p:cNvSpPr>
          <p:nvPr/>
        </p:nvSpPr>
        <p:spPr bwMode="auto">
          <a:xfrm>
            <a:off x="3467100" y="2881313"/>
            <a:ext cx="1743075" cy="0"/>
          </a:xfrm>
          <a:prstGeom prst="line">
            <a:avLst/>
          </a:prstGeom>
          <a:noFill/>
          <a:ln w="9525">
            <a:solidFill>
              <a:schemeClr val="tx1"/>
            </a:solidFill>
            <a:prstDash val="dash"/>
            <a:round/>
            <a:headEnd type="triangle" w="med" len="med"/>
            <a:tailEnd type="triangle" w="med" len="med"/>
          </a:ln>
        </p:spPr>
        <p:txBody>
          <a:bodyPr lIns="90000" tIns="46800" rIns="90000" bIns="46800"/>
          <a:lstStyle/>
          <a:p>
            <a:endParaRPr lang="en-US"/>
          </a:p>
        </p:txBody>
      </p:sp>
      <p:sp>
        <p:nvSpPr>
          <p:cNvPr id="25607" name="Line 8"/>
          <p:cNvSpPr>
            <a:spLocks noChangeShapeType="1"/>
          </p:cNvSpPr>
          <p:nvPr/>
        </p:nvSpPr>
        <p:spPr bwMode="auto">
          <a:xfrm>
            <a:off x="3433763" y="3448050"/>
            <a:ext cx="1743075" cy="0"/>
          </a:xfrm>
          <a:prstGeom prst="line">
            <a:avLst/>
          </a:prstGeom>
          <a:noFill/>
          <a:ln w="9525">
            <a:solidFill>
              <a:schemeClr val="tx1"/>
            </a:solidFill>
            <a:prstDash val="dash"/>
            <a:round/>
            <a:headEnd type="triangle" w="med" len="med"/>
            <a:tailEnd type="triangle" w="med" len="med"/>
          </a:ln>
        </p:spPr>
        <p:txBody>
          <a:bodyPr lIns="90000" tIns="46800" rIns="90000" bIns="46800"/>
          <a:lstStyle/>
          <a:p>
            <a:endParaRPr lang="en-US"/>
          </a:p>
        </p:txBody>
      </p:sp>
      <p:sp>
        <p:nvSpPr>
          <p:cNvPr id="25608" name="Line 9"/>
          <p:cNvSpPr>
            <a:spLocks noChangeShapeType="1"/>
          </p:cNvSpPr>
          <p:nvPr/>
        </p:nvSpPr>
        <p:spPr bwMode="auto">
          <a:xfrm>
            <a:off x="3429000" y="3971925"/>
            <a:ext cx="1743075" cy="0"/>
          </a:xfrm>
          <a:prstGeom prst="line">
            <a:avLst/>
          </a:prstGeom>
          <a:noFill/>
          <a:ln w="9525">
            <a:solidFill>
              <a:schemeClr val="tx1"/>
            </a:solidFill>
            <a:prstDash val="dash"/>
            <a:round/>
            <a:headEnd type="triangle" w="med" len="med"/>
            <a:tailEnd type="triangle" w="med" len="med"/>
          </a:ln>
        </p:spPr>
        <p:txBody>
          <a:bodyPr lIns="90000" tIns="46800" rIns="90000" bIns="46800"/>
          <a:lstStyle/>
          <a:p>
            <a:endParaRPr lang="en-US"/>
          </a:p>
        </p:txBody>
      </p:sp>
      <p:sp>
        <p:nvSpPr>
          <p:cNvPr id="25609" name="Line 10"/>
          <p:cNvSpPr>
            <a:spLocks noChangeShapeType="1"/>
          </p:cNvSpPr>
          <p:nvPr/>
        </p:nvSpPr>
        <p:spPr bwMode="auto">
          <a:xfrm>
            <a:off x="3438525" y="4624388"/>
            <a:ext cx="1743075" cy="0"/>
          </a:xfrm>
          <a:prstGeom prst="line">
            <a:avLst/>
          </a:prstGeom>
          <a:noFill/>
          <a:ln w="9525">
            <a:solidFill>
              <a:schemeClr val="tx1"/>
            </a:solidFill>
            <a:prstDash val="dash"/>
            <a:round/>
            <a:headEnd type="triangle" w="med" len="med"/>
            <a:tailEnd type="triangle" w="med" len="med"/>
          </a:ln>
        </p:spPr>
        <p:txBody>
          <a:bodyPr lIns="90000" tIns="46800" rIns="90000" bIns="46800"/>
          <a:lstStyle/>
          <a:p>
            <a:endParaRPr lang="en-US"/>
          </a:p>
        </p:txBody>
      </p:sp>
      <p:sp>
        <p:nvSpPr>
          <p:cNvPr id="25610" name="Line 11"/>
          <p:cNvSpPr>
            <a:spLocks noChangeShapeType="1"/>
          </p:cNvSpPr>
          <p:nvPr/>
        </p:nvSpPr>
        <p:spPr bwMode="auto">
          <a:xfrm>
            <a:off x="3462338" y="5162550"/>
            <a:ext cx="1743075" cy="0"/>
          </a:xfrm>
          <a:prstGeom prst="line">
            <a:avLst/>
          </a:prstGeom>
          <a:noFill/>
          <a:ln w="9525">
            <a:solidFill>
              <a:schemeClr val="tx1"/>
            </a:solidFill>
            <a:prstDash val="dash"/>
            <a:round/>
            <a:headEnd type="triangle" w="med" len="med"/>
            <a:tailEnd type="triangle" w="med" len="med"/>
          </a:ln>
        </p:spPr>
        <p:txBody>
          <a:bodyPr lIns="90000" tIns="46800" rIns="90000" bIns="46800"/>
          <a:lstStyle/>
          <a:p>
            <a:endParaRPr lang="en-US"/>
          </a:p>
        </p:txBody>
      </p:sp>
      <p:pic>
        <p:nvPicPr>
          <p:cNvPr id="25611" name="Picture 10" descr="download.png"/>
          <p:cNvPicPr>
            <a:picLocks noChangeAspect="1"/>
          </p:cNvPicPr>
          <p:nvPr/>
        </p:nvPicPr>
        <p:blipFill>
          <a:blip r:embed="rId3"/>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p:spPr>
        <p:txBody>
          <a:bodyPr/>
          <a:lstStyle/>
          <a:p>
            <a:fld id="{9D03737B-255A-476C-8805-22C35C48EE16}" type="slidenum">
              <a:rPr lang="en-GB" altLang="tr-TR"/>
              <a:pPr/>
              <a:t>147</a:t>
            </a:fld>
            <a:endParaRPr lang="en-GB" altLang="tr-TR"/>
          </a:p>
        </p:txBody>
      </p:sp>
      <p:sp>
        <p:nvSpPr>
          <p:cNvPr id="28675" name="Rectangle 2"/>
          <p:cNvSpPr>
            <a:spLocks noGrp="1" noChangeArrowheads="1"/>
          </p:cNvSpPr>
          <p:nvPr>
            <p:ph type="title"/>
          </p:nvPr>
        </p:nvSpPr>
        <p:spPr>
          <a:xfrm>
            <a:off x="0" y="0"/>
            <a:ext cx="6400800" cy="1143000"/>
          </a:xfrm>
        </p:spPr>
        <p:txBody>
          <a:bodyPr>
            <a:normAutofit fontScale="90000"/>
          </a:bodyPr>
          <a:lstStyle/>
          <a:p>
            <a:r>
              <a:rPr lang="en-US" altLang="tr-TR" dirty="0">
                <a:solidFill>
                  <a:srgbClr val="FF0000"/>
                </a:solidFill>
              </a:rPr>
              <a:t>Layer to Layer Communication</a:t>
            </a:r>
          </a:p>
        </p:txBody>
      </p:sp>
      <p:pic>
        <p:nvPicPr>
          <p:cNvPr id="28677"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grpSp>
        <p:nvGrpSpPr>
          <p:cNvPr id="6" name="Group 5"/>
          <p:cNvGrpSpPr/>
          <p:nvPr/>
        </p:nvGrpSpPr>
        <p:grpSpPr>
          <a:xfrm>
            <a:off x="242888" y="1530350"/>
            <a:ext cx="8520112" cy="4946650"/>
            <a:chOff x="242888" y="1530350"/>
            <a:chExt cx="8520112" cy="4794250"/>
          </a:xfrm>
        </p:grpSpPr>
        <p:pic>
          <p:nvPicPr>
            <p:cNvPr id="7" name="Picture 13"/>
            <p:cNvPicPr>
              <a:picLocks noChangeAspect="1" noChangeArrowheads="1"/>
            </p:cNvPicPr>
            <p:nvPr/>
          </p:nvPicPr>
          <p:blipFill>
            <a:blip r:embed="rId3"/>
            <a:srcRect/>
            <a:stretch>
              <a:fillRect/>
            </a:stretch>
          </p:blipFill>
          <p:spPr bwMode="auto">
            <a:xfrm>
              <a:off x="944563" y="1530350"/>
              <a:ext cx="7056437" cy="831850"/>
            </a:xfrm>
            <a:prstGeom prst="rect">
              <a:avLst/>
            </a:prstGeom>
            <a:noFill/>
            <a:ln w="9525">
              <a:noFill/>
              <a:miter lim="800000"/>
              <a:headEnd/>
              <a:tailEnd/>
            </a:ln>
            <a:effectLst/>
          </p:spPr>
        </p:pic>
        <p:pic>
          <p:nvPicPr>
            <p:cNvPr id="8" name="Picture 15"/>
            <p:cNvPicPr>
              <a:picLocks noChangeAspect="1" noChangeArrowheads="1"/>
            </p:cNvPicPr>
            <p:nvPr/>
          </p:nvPicPr>
          <p:blipFill>
            <a:blip r:embed="rId4"/>
            <a:srcRect/>
            <a:stretch>
              <a:fillRect/>
            </a:stretch>
          </p:blipFill>
          <p:spPr bwMode="auto">
            <a:xfrm>
              <a:off x="242888" y="2489200"/>
              <a:ext cx="8520112" cy="3835400"/>
            </a:xfrm>
            <a:prstGeom prst="rect">
              <a:avLst/>
            </a:prstGeom>
            <a:noFill/>
            <a:ln w="9525">
              <a:noFill/>
              <a:miter lim="800000"/>
              <a:headEnd/>
              <a:tailEnd/>
            </a:ln>
            <a:effectLst/>
          </p:spPr>
        </p:pic>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p>
            <a:fld id="{85E546CD-0767-4DE8-8B49-6A6132DE8082}" type="slidenum">
              <a:rPr lang="en-GB" altLang="tr-TR"/>
              <a:pPr/>
              <a:t>148</a:t>
            </a:fld>
            <a:endParaRPr lang="en-GB" altLang="tr-TR"/>
          </a:p>
        </p:txBody>
      </p:sp>
      <p:sp>
        <p:nvSpPr>
          <p:cNvPr id="26627" name="Rectangle 2"/>
          <p:cNvSpPr>
            <a:spLocks noGrp="1" noChangeArrowheads="1"/>
          </p:cNvSpPr>
          <p:nvPr>
            <p:ph type="title"/>
          </p:nvPr>
        </p:nvSpPr>
        <p:spPr>
          <a:xfrm>
            <a:off x="381000" y="0"/>
            <a:ext cx="5638800" cy="990600"/>
          </a:xfrm>
        </p:spPr>
        <p:txBody>
          <a:bodyPr>
            <a:normAutofit/>
          </a:bodyPr>
          <a:lstStyle/>
          <a:p>
            <a:r>
              <a:rPr lang="en-US" altLang="tr-TR" dirty="0">
                <a:solidFill>
                  <a:srgbClr val="FF0000"/>
                </a:solidFill>
              </a:rPr>
              <a:t>Physical Layer</a:t>
            </a:r>
          </a:p>
        </p:txBody>
      </p:sp>
      <p:sp>
        <p:nvSpPr>
          <p:cNvPr id="26628" name="Rectangle 3"/>
          <p:cNvSpPr>
            <a:spLocks noGrp="1" noChangeArrowheads="1"/>
          </p:cNvSpPr>
          <p:nvPr>
            <p:ph type="body" idx="1"/>
          </p:nvPr>
        </p:nvSpPr>
        <p:spPr>
          <a:xfrm>
            <a:off x="381000" y="1219200"/>
            <a:ext cx="8178800" cy="5486399"/>
          </a:xfrm>
        </p:spPr>
        <p:txBody>
          <a:bodyPr>
            <a:normAutofit fontScale="77500" lnSpcReduction="20000"/>
          </a:bodyPr>
          <a:lstStyle/>
          <a:p>
            <a:pPr>
              <a:lnSpc>
                <a:spcPct val="85000"/>
              </a:lnSpc>
            </a:pPr>
            <a:r>
              <a:rPr lang="en-US" dirty="0">
                <a:cs typeface="Arial" pitchFamily="34" charset="0"/>
              </a:rPr>
              <a:t>There is no interpretation at this level, a stream of 1’s and 0’s are put into a form convenient for transmission. </a:t>
            </a:r>
          </a:p>
          <a:p>
            <a:pPr lvl="1">
              <a:lnSpc>
                <a:spcPct val="85000"/>
              </a:lnSpc>
            </a:pPr>
            <a:r>
              <a:rPr lang="en-US" sz="3200" dirty="0">
                <a:cs typeface="Arial" pitchFamily="34" charset="0"/>
              </a:rPr>
              <a:t>Waves (with little regard for their information content) are sent and received. </a:t>
            </a:r>
          </a:p>
          <a:p>
            <a:pPr>
              <a:lnSpc>
                <a:spcPct val="85000"/>
              </a:lnSpc>
            </a:pPr>
            <a:r>
              <a:rPr lang="en-US" dirty="0">
                <a:cs typeface="Arial" pitchFamily="34" charset="0"/>
              </a:rPr>
              <a:t>This level is the most hardware oriented. It includes specifications about </a:t>
            </a:r>
          </a:p>
          <a:p>
            <a:pPr lvl="1">
              <a:lnSpc>
                <a:spcPct val="85000"/>
              </a:lnSpc>
            </a:pPr>
            <a:r>
              <a:rPr lang="en-US" sz="3200" dirty="0">
                <a:cs typeface="Arial" pitchFamily="34" charset="0"/>
              </a:rPr>
              <a:t>NIC card speeds </a:t>
            </a:r>
          </a:p>
          <a:p>
            <a:pPr lvl="1">
              <a:lnSpc>
                <a:spcPct val="85000"/>
              </a:lnSpc>
            </a:pPr>
            <a:r>
              <a:rPr lang="en-US" sz="3200" dirty="0">
                <a:cs typeface="Arial" pitchFamily="34" charset="0"/>
              </a:rPr>
              <a:t>Types and lengths of cable </a:t>
            </a:r>
          </a:p>
          <a:p>
            <a:pPr lvl="1">
              <a:lnSpc>
                <a:spcPct val="85000"/>
              </a:lnSpc>
            </a:pPr>
            <a:r>
              <a:rPr lang="en-US" sz="3200" dirty="0">
                <a:cs typeface="Arial" pitchFamily="34" charset="0"/>
              </a:rPr>
              <a:t>Voltage characteristics (range, level or edge) </a:t>
            </a:r>
          </a:p>
          <a:p>
            <a:pPr lvl="1">
              <a:lnSpc>
                <a:spcPct val="85000"/>
              </a:lnSpc>
            </a:pPr>
            <a:r>
              <a:rPr lang="en-US" sz="3200" dirty="0">
                <a:cs typeface="Arial" pitchFamily="34" charset="0"/>
              </a:rPr>
              <a:t>Etc.  </a:t>
            </a:r>
          </a:p>
          <a:p>
            <a:pPr>
              <a:lnSpc>
                <a:spcPct val="90000"/>
              </a:lnSpc>
            </a:pPr>
            <a:r>
              <a:rPr lang="en-US" dirty="0">
                <a:cs typeface="Arial" pitchFamily="34" charset="0"/>
              </a:rPr>
              <a:t>The physical layer involves protocols for actual transmission </a:t>
            </a:r>
          </a:p>
          <a:p>
            <a:pPr lvl="1">
              <a:lnSpc>
                <a:spcPct val="90000"/>
              </a:lnSpc>
            </a:pPr>
            <a:r>
              <a:rPr lang="en-US" dirty="0">
                <a:cs typeface="Arial" pitchFamily="34" charset="0"/>
              </a:rPr>
              <a:t>Ethernet</a:t>
            </a:r>
          </a:p>
          <a:p>
            <a:pPr lvl="1">
              <a:lnSpc>
                <a:spcPct val="90000"/>
              </a:lnSpc>
            </a:pPr>
            <a:r>
              <a:rPr lang="en-US" dirty="0">
                <a:cs typeface="Arial" pitchFamily="34" charset="0"/>
              </a:rPr>
              <a:t>FDDI</a:t>
            </a:r>
          </a:p>
          <a:p>
            <a:pPr lvl="1">
              <a:lnSpc>
                <a:spcPct val="90000"/>
              </a:lnSpc>
            </a:pPr>
            <a:r>
              <a:rPr lang="en-US" dirty="0">
                <a:cs typeface="Arial" pitchFamily="34" charset="0"/>
              </a:rPr>
              <a:t>RS232</a:t>
            </a:r>
          </a:p>
          <a:p>
            <a:pPr lvl="1">
              <a:lnSpc>
                <a:spcPct val="90000"/>
              </a:lnSpc>
            </a:pPr>
            <a:r>
              <a:rPr lang="en-US" dirty="0">
                <a:cs typeface="Arial" pitchFamily="34" charset="0"/>
              </a:rPr>
              <a:t>ATM </a:t>
            </a:r>
          </a:p>
          <a:p>
            <a:pPr>
              <a:lnSpc>
                <a:spcPct val="90000"/>
              </a:lnSpc>
            </a:pPr>
            <a:r>
              <a:rPr lang="en-US" dirty="0">
                <a:cs typeface="Arial" pitchFamily="34" charset="0"/>
              </a:rPr>
              <a:t>These protocols also involve the interface with the next higher layer</a:t>
            </a:r>
            <a:endParaRPr lang="en-US" altLang="tr-TR" dirty="0"/>
          </a:p>
        </p:txBody>
      </p:sp>
      <p:pic>
        <p:nvPicPr>
          <p:cNvPr id="26629"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p>
            <a:fld id="{906B10F1-CD27-4D0F-81EF-FDA94DF1187D}" type="slidenum">
              <a:rPr lang="en-GB" altLang="tr-TR"/>
              <a:pPr/>
              <a:t>149</a:t>
            </a:fld>
            <a:endParaRPr lang="en-GB" altLang="tr-TR"/>
          </a:p>
        </p:txBody>
      </p:sp>
      <p:sp>
        <p:nvSpPr>
          <p:cNvPr id="27651" name="Rectangle 2"/>
          <p:cNvSpPr>
            <a:spLocks noGrp="1" noChangeArrowheads="1"/>
          </p:cNvSpPr>
          <p:nvPr>
            <p:ph type="title"/>
          </p:nvPr>
        </p:nvSpPr>
        <p:spPr>
          <a:xfrm>
            <a:off x="381000" y="0"/>
            <a:ext cx="5715000" cy="792162"/>
          </a:xfrm>
        </p:spPr>
        <p:txBody>
          <a:bodyPr/>
          <a:lstStyle/>
          <a:p>
            <a:r>
              <a:rPr lang="en-US" altLang="tr-TR" dirty="0">
                <a:solidFill>
                  <a:srgbClr val="FF0000"/>
                </a:solidFill>
              </a:rPr>
              <a:t>Data Link Layer (DLL)</a:t>
            </a:r>
          </a:p>
        </p:txBody>
      </p:sp>
      <p:sp>
        <p:nvSpPr>
          <p:cNvPr id="27652" name="Rectangle 3"/>
          <p:cNvSpPr>
            <a:spLocks noGrp="1" noChangeArrowheads="1"/>
          </p:cNvSpPr>
          <p:nvPr>
            <p:ph type="body" idx="1"/>
          </p:nvPr>
        </p:nvSpPr>
        <p:spPr>
          <a:xfrm>
            <a:off x="304800" y="1143000"/>
            <a:ext cx="8607425" cy="4686300"/>
          </a:xfrm>
        </p:spPr>
        <p:txBody>
          <a:bodyPr>
            <a:normAutofit/>
          </a:bodyPr>
          <a:lstStyle/>
          <a:p>
            <a:pPr>
              <a:lnSpc>
                <a:spcPct val="90000"/>
              </a:lnSpc>
            </a:pPr>
            <a:r>
              <a:rPr lang="en-US" sz="2600" dirty="0">
                <a:cs typeface="Arial" pitchFamily="34" charset="0"/>
              </a:rPr>
              <a:t>At this layer one begins to consider bytes instead of just bits, one examines some of the information content of the signal (at least the address and some of the error detection sequencing)</a:t>
            </a:r>
            <a:r>
              <a:rPr lang="en-US" sz="2600" dirty="0"/>
              <a:t> </a:t>
            </a:r>
          </a:p>
          <a:p>
            <a:pPr>
              <a:lnSpc>
                <a:spcPct val="90000"/>
              </a:lnSpc>
            </a:pPr>
            <a:r>
              <a:rPr lang="en-US" sz="2600" dirty="0"/>
              <a:t>Recall that bridges operate at this level</a:t>
            </a:r>
          </a:p>
          <a:p>
            <a:pPr lvl="1">
              <a:lnSpc>
                <a:spcPct val="90000"/>
              </a:lnSpc>
            </a:pPr>
            <a:r>
              <a:rPr lang="en-US" sz="2200" dirty="0"/>
              <a:t>They know where a packet is headed. </a:t>
            </a:r>
          </a:p>
          <a:p>
            <a:pPr lvl="1">
              <a:lnSpc>
                <a:spcPct val="90000"/>
              </a:lnSpc>
            </a:pPr>
            <a:r>
              <a:rPr lang="en-US" sz="2200" dirty="0"/>
              <a:t>They know whether or not it has been involved in a collision. </a:t>
            </a:r>
          </a:p>
          <a:p>
            <a:pPr lvl="1">
              <a:lnSpc>
                <a:spcPct val="90000"/>
              </a:lnSpc>
            </a:pPr>
            <a:r>
              <a:rPr lang="en-US" sz="2200" dirty="0">
                <a:cs typeface="Arial" pitchFamily="34" charset="0"/>
              </a:rPr>
              <a:t>Bit stuffing occurs at this level.</a:t>
            </a:r>
          </a:p>
          <a:p>
            <a:pPr>
              <a:lnSpc>
                <a:spcPct val="95000"/>
              </a:lnSpc>
            </a:pPr>
            <a:r>
              <a:rPr lang="en-US" dirty="0">
                <a:cs typeface="Arial" pitchFamily="34" charset="0"/>
              </a:rPr>
              <a:t>Data packets are encoded and decoded into bits. </a:t>
            </a:r>
          </a:p>
          <a:p>
            <a:pPr>
              <a:lnSpc>
                <a:spcPct val="95000"/>
              </a:lnSpc>
            </a:pPr>
            <a:r>
              <a:rPr lang="en-US" dirty="0">
                <a:cs typeface="Arial" pitchFamily="34" charset="0"/>
              </a:rPr>
              <a:t>It directs packets and handles errors from the physical layer</a:t>
            </a:r>
            <a:endParaRPr lang="en-US" altLang="tr-TR" dirty="0"/>
          </a:p>
        </p:txBody>
      </p:sp>
      <p:pic>
        <p:nvPicPr>
          <p:cNvPr id="2765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6" name="Rectangle 3"/>
          <p:cNvSpPr txBox="1">
            <a:spLocks noChangeArrowheads="1"/>
          </p:cNvSpPr>
          <p:nvPr/>
        </p:nvSpPr>
        <p:spPr>
          <a:xfrm>
            <a:off x="152400" y="1295400"/>
            <a:ext cx="8991600" cy="5181600"/>
          </a:xfrm>
          <a:prstGeom prst="rect">
            <a:avLst/>
          </a:prstGeom>
        </p:spPr>
        <p:txBody>
          <a:bodyPr vert="horz" lIns="91440" tIns="45720" rIns="91440" bIns="45720" rtlCol="0">
            <a:normAutofit/>
          </a:bodyPr>
          <a:lstStyle/>
          <a:p>
            <a:pPr>
              <a:buFont typeface="Arial" pitchFamily="34" charset="0"/>
              <a:buChar char="•"/>
            </a:pPr>
            <a:r>
              <a:rPr lang="en-GB" sz="2800" dirty="0"/>
              <a:t>  </a:t>
            </a:r>
            <a:r>
              <a:rPr lang="en-GB" sz="2800" b="1" dirty="0"/>
              <a:t>Brief </a:t>
            </a:r>
            <a:r>
              <a:rPr lang="en-US" sz="2800" b="1" dirty="0"/>
              <a:t>History of the Internet</a:t>
            </a:r>
          </a:p>
          <a:p>
            <a:pPr>
              <a:lnSpc>
                <a:spcPct val="90000"/>
              </a:lnSpc>
            </a:pPr>
            <a:r>
              <a:rPr lang="en-US" sz="2800" dirty="0">
                <a:latin typeface="Century Gothic" pitchFamily="34" charset="0"/>
              </a:rPr>
              <a:t>1961: </a:t>
            </a:r>
            <a:r>
              <a:rPr lang="en-US" sz="2800" dirty="0" err="1">
                <a:latin typeface="Century Gothic" pitchFamily="34" charset="0"/>
              </a:rPr>
              <a:t>Kleinrock</a:t>
            </a:r>
            <a:r>
              <a:rPr lang="en-US" sz="2800" dirty="0">
                <a:latin typeface="Century Gothic" pitchFamily="34" charset="0"/>
              </a:rPr>
              <a:t> @ MIT: packet-switched network</a:t>
            </a:r>
          </a:p>
          <a:p>
            <a:pPr>
              <a:lnSpc>
                <a:spcPct val="90000"/>
              </a:lnSpc>
            </a:pPr>
            <a:r>
              <a:rPr lang="en-US" sz="2800" dirty="0">
                <a:latin typeface="Century Gothic" pitchFamily="34" charset="0"/>
              </a:rPr>
              <a:t>1962: </a:t>
            </a:r>
            <a:r>
              <a:rPr lang="en-US" sz="2800" dirty="0" err="1">
                <a:latin typeface="Century Gothic" pitchFamily="34" charset="0"/>
              </a:rPr>
              <a:t>Licklider</a:t>
            </a:r>
            <a:r>
              <a:rPr lang="ja-JP" altLang="en-US" sz="2800" dirty="0">
                <a:latin typeface="Century Gothic" pitchFamily="34" charset="0"/>
              </a:rPr>
              <a:t>’</a:t>
            </a:r>
            <a:r>
              <a:rPr lang="en-US" altLang="ja-JP" sz="2800" dirty="0">
                <a:latin typeface="Century Gothic" pitchFamily="34" charset="0"/>
              </a:rPr>
              <a:t>s vision of Galactic Network</a:t>
            </a:r>
          </a:p>
          <a:p>
            <a:pPr>
              <a:lnSpc>
                <a:spcPct val="90000"/>
              </a:lnSpc>
            </a:pPr>
            <a:r>
              <a:rPr lang="en-US" sz="2800" dirty="0">
                <a:latin typeface="Century Gothic" pitchFamily="34" charset="0"/>
              </a:rPr>
              <a:t>1965: Roberts connects computers over phone line</a:t>
            </a:r>
          </a:p>
          <a:p>
            <a:pPr>
              <a:lnSpc>
                <a:spcPct val="90000"/>
              </a:lnSpc>
            </a:pPr>
            <a:r>
              <a:rPr lang="en-US" sz="2800" dirty="0">
                <a:latin typeface="Century Gothic" pitchFamily="34" charset="0"/>
              </a:rPr>
              <a:t>1967: Roberts publishes vision of ARPANET</a:t>
            </a:r>
          </a:p>
          <a:p>
            <a:pPr>
              <a:lnSpc>
                <a:spcPct val="90000"/>
              </a:lnSpc>
            </a:pPr>
            <a:r>
              <a:rPr lang="en-US" sz="2800" dirty="0">
                <a:latin typeface="Century Gothic" pitchFamily="34" charset="0"/>
              </a:rPr>
              <a:t>1969: BBN installs first  Interface Msg Processor at 	 UCLA</a:t>
            </a:r>
          </a:p>
          <a:p>
            <a:pPr>
              <a:lnSpc>
                <a:spcPct val="90000"/>
              </a:lnSpc>
            </a:pPr>
            <a:r>
              <a:rPr lang="en-US" sz="2800" dirty="0">
                <a:latin typeface="Century Gothic" pitchFamily="34" charset="0"/>
              </a:rPr>
              <a:t>1970: Network Control Program (NCP)</a:t>
            </a:r>
          </a:p>
          <a:p>
            <a:pPr>
              <a:lnSpc>
                <a:spcPct val="90000"/>
              </a:lnSpc>
            </a:pPr>
            <a:r>
              <a:rPr lang="en-US" sz="2800" dirty="0">
                <a:latin typeface="Century Gothic" pitchFamily="34" charset="0"/>
              </a:rPr>
              <a:t>1972: Public demonstration of ARPANET</a:t>
            </a:r>
          </a:p>
          <a:p>
            <a:pPr>
              <a:lnSpc>
                <a:spcPct val="90000"/>
              </a:lnSpc>
            </a:pPr>
            <a:r>
              <a:rPr lang="en-US" sz="2800" dirty="0">
                <a:latin typeface="Century Gothic" pitchFamily="34" charset="0"/>
              </a:rPr>
              <a:t>1972: Kahn @ DARPA advocates Open 	 	  	 Architecture</a:t>
            </a:r>
          </a:p>
          <a:p>
            <a:pPr>
              <a:lnSpc>
                <a:spcPct val="90000"/>
              </a:lnSpc>
            </a:pPr>
            <a:r>
              <a:rPr lang="en-US" sz="2800" dirty="0">
                <a:latin typeface="Century Gothic" pitchFamily="34" charset="0"/>
              </a:rPr>
              <a:t>1972: </a:t>
            </a:r>
            <a:r>
              <a:rPr lang="en-US" sz="2800" dirty="0" err="1">
                <a:latin typeface="Century Gothic" pitchFamily="34" charset="0"/>
              </a:rPr>
              <a:t>Vint</a:t>
            </a:r>
            <a:r>
              <a:rPr lang="en-US" sz="2800" dirty="0">
                <a:latin typeface="Century Gothic" pitchFamily="34" charset="0"/>
              </a:rPr>
              <a:t> Cerf @ Stanford writes TCP</a:t>
            </a:r>
          </a:p>
          <a:p>
            <a:pPr>
              <a:buFont typeface="Arial" pitchFamily="34" charset="0"/>
              <a:buChar char="•"/>
            </a:pPr>
            <a:endParaRPr lang="en-GB" sz="2800" dirty="0">
              <a:solidFill>
                <a:prstClr val="black"/>
              </a:solidFill>
            </a:endParaRPr>
          </a:p>
          <a:p>
            <a:pPr>
              <a:buFont typeface="Arial" pitchFamily="34" charset="0"/>
              <a:buChar cha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a:p>
            <a:pPr>
              <a:buFont typeface="Arial" pitchFamily="34" charset="0"/>
              <a:buChar cha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p>
            <a:fld id="{906B10F1-CD27-4D0F-81EF-FDA94DF1187D}" type="slidenum">
              <a:rPr lang="en-GB" altLang="tr-TR"/>
              <a:pPr/>
              <a:t>150</a:t>
            </a:fld>
            <a:endParaRPr lang="en-GB" altLang="tr-TR"/>
          </a:p>
        </p:txBody>
      </p:sp>
      <p:sp>
        <p:nvSpPr>
          <p:cNvPr id="27651" name="Rectangle 2"/>
          <p:cNvSpPr>
            <a:spLocks noGrp="1" noChangeArrowheads="1"/>
          </p:cNvSpPr>
          <p:nvPr>
            <p:ph type="title"/>
          </p:nvPr>
        </p:nvSpPr>
        <p:spPr>
          <a:xfrm>
            <a:off x="381000" y="0"/>
            <a:ext cx="5715000" cy="792162"/>
          </a:xfrm>
        </p:spPr>
        <p:txBody>
          <a:bodyPr/>
          <a:lstStyle/>
          <a:p>
            <a:r>
              <a:rPr lang="en-US" altLang="tr-TR" dirty="0">
                <a:solidFill>
                  <a:srgbClr val="FF0000"/>
                </a:solidFill>
              </a:rPr>
              <a:t>Data Link Layer (DLL)</a:t>
            </a:r>
          </a:p>
        </p:txBody>
      </p:sp>
      <p:sp>
        <p:nvSpPr>
          <p:cNvPr id="27652" name="Rectangle 3"/>
          <p:cNvSpPr>
            <a:spLocks noGrp="1" noChangeArrowheads="1"/>
          </p:cNvSpPr>
          <p:nvPr>
            <p:ph type="body" idx="1"/>
          </p:nvPr>
        </p:nvSpPr>
        <p:spPr>
          <a:xfrm>
            <a:off x="304800" y="1143000"/>
            <a:ext cx="8607425" cy="5562600"/>
          </a:xfrm>
        </p:spPr>
        <p:txBody>
          <a:bodyPr>
            <a:normAutofit lnSpcReduction="10000"/>
          </a:bodyPr>
          <a:lstStyle/>
          <a:p>
            <a:pPr>
              <a:lnSpc>
                <a:spcPct val="95000"/>
              </a:lnSpc>
            </a:pPr>
            <a:r>
              <a:rPr lang="en-US" dirty="0">
                <a:cs typeface="Arial" pitchFamily="34" charset="0"/>
              </a:rPr>
              <a:t>It handles synchronization (timing).</a:t>
            </a:r>
          </a:p>
          <a:p>
            <a:pPr lvl="1">
              <a:lnSpc>
                <a:spcPct val="95000"/>
              </a:lnSpc>
            </a:pPr>
            <a:r>
              <a:rPr lang="en-US" dirty="0">
                <a:cs typeface="Arial" pitchFamily="34" charset="0"/>
              </a:rPr>
              <a:t>It must know where one bit ends and the next one begins. </a:t>
            </a:r>
          </a:p>
          <a:p>
            <a:pPr lvl="1">
              <a:lnSpc>
                <a:spcPct val="95000"/>
              </a:lnSpc>
            </a:pPr>
            <a:r>
              <a:rPr lang="en-US" dirty="0">
                <a:cs typeface="Arial" pitchFamily="34" charset="0"/>
              </a:rPr>
              <a:t>It must know where one byte ends and the next one begins</a:t>
            </a:r>
          </a:p>
          <a:p>
            <a:r>
              <a:rPr lang="en-US" dirty="0"/>
              <a:t>The data link layer is divided into two sub-layers: </a:t>
            </a:r>
          </a:p>
          <a:p>
            <a:pPr lvl="1"/>
            <a:r>
              <a:rPr lang="en-US" dirty="0"/>
              <a:t>The </a:t>
            </a:r>
            <a:r>
              <a:rPr lang="en-US" b="1" dirty="0"/>
              <a:t>MAC</a:t>
            </a:r>
            <a:r>
              <a:rPr lang="en-US" dirty="0"/>
              <a:t> (</a:t>
            </a:r>
            <a:r>
              <a:rPr lang="en-US" u="sng" dirty="0"/>
              <a:t>Media Access Control</a:t>
            </a:r>
            <a:r>
              <a:rPr lang="en-US" dirty="0"/>
              <a:t>) sub-layer: takes the signal from or puts the signal onto the transmission line (</a:t>
            </a:r>
            <a:r>
              <a:rPr lang="en-US" dirty="0">
                <a:latin typeface="Times New Roman"/>
              </a:rPr>
              <a:t>“</a:t>
            </a:r>
            <a:r>
              <a:rPr lang="en-US" dirty="0"/>
              <a:t>touches</a:t>
            </a:r>
            <a:r>
              <a:rPr lang="en-US" dirty="0">
                <a:latin typeface="Times New Roman"/>
              </a:rPr>
              <a:t>”</a:t>
            </a:r>
            <a:r>
              <a:rPr lang="en-US" dirty="0"/>
              <a:t> physical layer). </a:t>
            </a:r>
          </a:p>
          <a:p>
            <a:pPr lvl="1"/>
            <a:r>
              <a:rPr lang="en-US" dirty="0"/>
              <a:t>The LLC (</a:t>
            </a:r>
            <a:r>
              <a:rPr lang="en-US" u="sng" dirty="0"/>
              <a:t>Logical Link Control</a:t>
            </a:r>
            <a:r>
              <a:rPr lang="en-US" dirty="0"/>
              <a:t>) sub-layer: starts to interpret the signal as data, includes timing (synchronization) and error checking.</a:t>
            </a:r>
          </a:p>
          <a:p>
            <a:pPr>
              <a:lnSpc>
                <a:spcPct val="95000"/>
              </a:lnSpc>
            </a:pPr>
            <a:endParaRPr lang="en-US" altLang="tr-TR" dirty="0"/>
          </a:p>
        </p:txBody>
      </p:sp>
      <p:pic>
        <p:nvPicPr>
          <p:cNvPr id="2765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p:spPr>
        <p:txBody>
          <a:bodyPr/>
          <a:lstStyle/>
          <a:p>
            <a:fld id="{AC4B034C-902E-40E3-B52F-BAE300D51F80}" type="slidenum">
              <a:rPr lang="en-GB" altLang="tr-TR"/>
              <a:pPr/>
              <a:t>151</a:t>
            </a:fld>
            <a:endParaRPr lang="en-GB" altLang="tr-TR"/>
          </a:p>
        </p:txBody>
      </p:sp>
      <p:sp>
        <p:nvSpPr>
          <p:cNvPr id="29699" name="Rectangle 2"/>
          <p:cNvSpPr>
            <a:spLocks noGrp="1" noChangeArrowheads="1"/>
          </p:cNvSpPr>
          <p:nvPr>
            <p:ph type="title"/>
          </p:nvPr>
        </p:nvSpPr>
        <p:spPr>
          <a:xfrm>
            <a:off x="304800" y="0"/>
            <a:ext cx="5867400" cy="944562"/>
          </a:xfrm>
        </p:spPr>
        <p:txBody>
          <a:bodyPr/>
          <a:lstStyle/>
          <a:p>
            <a:r>
              <a:rPr lang="en-US" altLang="tr-TR" dirty="0">
                <a:solidFill>
                  <a:srgbClr val="FF0000"/>
                </a:solidFill>
              </a:rPr>
              <a:t>Network Layer</a:t>
            </a:r>
            <a:endParaRPr lang="en-US" altLang="tr-TR" dirty="0"/>
          </a:p>
        </p:txBody>
      </p:sp>
      <p:sp>
        <p:nvSpPr>
          <p:cNvPr id="29700" name="Rectangle 3"/>
          <p:cNvSpPr>
            <a:spLocks noGrp="1" noChangeArrowheads="1"/>
          </p:cNvSpPr>
          <p:nvPr>
            <p:ph type="body" idx="1"/>
          </p:nvPr>
        </p:nvSpPr>
        <p:spPr>
          <a:xfrm>
            <a:off x="304800" y="990600"/>
            <a:ext cx="8250238" cy="5638800"/>
          </a:xfrm>
        </p:spPr>
        <p:txBody>
          <a:bodyPr>
            <a:normAutofit/>
          </a:bodyPr>
          <a:lstStyle/>
          <a:p>
            <a:pPr>
              <a:lnSpc>
                <a:spcPct val="80000"/>
              </a:lnSpc>
            </a:pPr>
            <a:r>
              <a:rPr lang="en-US" dirty="0">
                <a:cs typeface="Arial" pitchFamily="34" charset="0"/>
              </a:rPr>
              <a:t>The router acted at this layer. </a:t>
            </a:r>
          </a:p>
          <a:p>
            <a:pPr>
              <a:lnSpc>
                <a:spcPct val="80000"/>
              </a:lnSpc>
            </a:pPr>
            <a:r>
              <a:rPr lang="en-US" dirty="0">
                <a:cs typeface="Arial" pitchFamily="34" charset="0"/>
              </a:rPr>
              <a:t>One of the main functions of the layer is routing. Store and forward are network layer functions. </a:t>
            </a:r>
          </a:p>
          <a:p>
            <a:pPr>
              <a:lnSpc>
                <a:spcPct val="80000"/>
              </a:lnSpc>
            </a:pPr>
            <a:r>
              <a:rPr lang="en-US" dirty="0">
                <a:cs typeface="Arial" pitchFamily="34" charset="0"/>
              </a:rPr>
              <a:t>In a connection-oriented scheme, the virtual circuit is established at the network layer. </a:t>
            </a:r>
          </a:p>
          <a:p>
            <a:pPr>
              <a:lnSpc>
                <a:spcPct val="80000"/>
              </a:lnSpc>
            </a:pPr>
            <a:r>
              <a:rPr lang="en-US" dirty="0">
                <a:cs typeface="Arial" pitchFamily="34" charset="0"/>
              </a:rPr>
              <a:t>Building the routing tables, troubleshooting the routing tables when there is a lot of traffic or if a connection goes down. </a:t>
            </a:r>
          </a:p>
          <a:p>
            <a:pPr>
              <a:lnSpc>
                <a:spcPct val="80000"/>
              </a:lnSpc>
            </a:pPr>
            <a:r>
              <a:rPr lang="en-US" dirty="0">
                <a:cs typeface="Arial" pitchFamily="34" charset="0"/>
              </a:rPr>
              <a:t>The network layer also gathers related packets (packet </a:t>
            </a:r>
            <a:r>
              <a:rPr lang="en-US" dirty="0"/>
              <a:t>sequencing). </a:t>
            </a:r>
          </a:p>
        </p:txBody>
      </p:sp>
      <p:pic>
        <p:nvPicPr>
          <p:cNvPr id="29701"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B3B70C76-C55E-4805-9804-37C8A2537D14}" type="slidenum">
              <a:rPr lang="en-GB" altLang="tr-TR"/>
              <a:pPr/>
              <a:t>152</a:t>
            </a:fld>
            <a:endParaRPr lang="en-GB" altLang="tr-TR"/>
          </a:p>
        </p:txBody>
      </p:sp>
      <p:sp>
        <p:nvSpPr>
          <p:cNvPr id="30723" name="Rectangle 2"/>
          <p:cNvSpPr>
            <a:spLocks noGrp="1" noChangeArrowheads="1"/>
          </p:cNvSpPr>
          <p:nvPr>
            <p:ph type="title"/>
          </p:nvPr>
        </p:nvSpPr>
        <p:spPr>
          <a:xfrm>
            <a:off x="381000" y="0"/>
            <a:ext cx="5638800" cy="762000"/>
          </a:xfrm>
        </p:spPr>
        <p:txBody>
          <a:bodyPr/>
          <a:lstStyle/>
          <a:p>
            <a:r>
              <a:rPr lang="en-US" altLang="tr-TR" dirty="0">
                <a:solidFill>
                  <a:srgbClr val="FF0000"/>
                </a:solidFill>
              </a:rPr>
              <a:t>Transport Layer</a:t>
            </a:r>
          </a:p>
        </p:txBody>
      </p:sp>
      <p:sp>
        <p:nvSpPr>
          <p:cNvPr id="30724" name="Rectangle 3"/>
          <p:cNvSpPr>
            <a:spLocks noGrp="1" noChangeArrowheads="1"/>
          </p:cNvSpPr>
          <p:nvPr>
            <p:ph type="body" idx="1"/>
          </p:nvPr>
        </p:nvSpPr>
        <p:spPr>
          <a:xfrm>
            <a:off x="152400" y="990600"/>
            <a:ext cx="8763000" cy="5638800"/>
          </a:xfrm>
        </p:spPr>
        <p:txBody>
          <a:bodyPr>
            <a:normAutofit/>
          </a:bodyPr>
          <a:lstStyle/>
          <a:p>
            <a:pPr>
              <a:lnSpc>
                <a:spcPct val="95000"/>
              </a:lnSpc>
            </a:pPr>
            <a:r>
              <a:rPr lang="en-US" sz="2600" dirty="0">
                <a:cs typeface="Arial" pitchFamily="34" charset="0"/>
              </a:rPr>
              <a:t>As stated before, Layer 4 is the dividing line between inter-computer transactions and intra-computer transactions.  </a:t>
            </a:r>
          </a:p>
          <a:p>
            <a:pPr>
              <a:lnSpc>
                <a:spcPct val="95000"/>
              </a:lnSpc>
            </a:pPr>
            <a:r>
              <a:rPr lang="en-US" sz="2600" dirty="0">
                <a:cs typeface="Arial" pitchFamily="34" charset="0"/>
              </a:rPr>
              <a:t>Layer 4 manages </a:t>
            </a:r>
            <a:r>
              <a:rPr lang="en-US" sz="2600" u="sng" dirty="0">
                <a:cs typeface="Arial" pitchFamily="34" charset="0"/>
              </a:rPr>
              <a:t>end-to-end verification</a:t>
            </a:r>
            <a:r>
              <a:rPr lang="en-US" sz="2600" dirty="0">
                <a:cs typeface="Arial" pitchFamily="34" charset="0"/>
              </a:rPr>
              <a:t>.  </a:t>
            </a:r>
          </a:p>
          <a:p>
            <a:pPr lvl="1">
              <a:lnSpc>
                <a:spcPct val="95000"/>
              </a:lnSpc>
            </a:pPr>
            <a:r>
              <a:rPr lang="en-US" sz="2200" dirty="0">
                <a:cs typeface="Arial" pitchFamily="34" charset="0"/>
              </a:rPr>
              <a:t>The lower layers make a </a:t>
            </a:r>
            <a:r>
              <a:rPr lang="en-US" sz="2200" dirty="0">
                <a:latin typeface="Times New Roman"/>
                <a:cs typeface="Arial" pitchFamily="34" charset="0"/>
              </a:rPr>
              <a:t>“</a:t>
            </a:r>
            <a:r>
              <a:rPr lang="en-US" sz="2200" dirty="0">
                <a:cs typeface="Arial" pitchFamily="34" charset="0"/>
              </a:rPr>
              <a:t>best effort</a:t>
            </a:r>
            <a:r>
              <a:rPr lang="en-US" sz="2200" dirty="0">
                <a:latin typeface="Times New Roman"/>
                <a:cs typeface="Arial" pitchFamily="34" charset="0"/>
              </a:rPr>
              <a:t>”</a:t>
            </a:r>
            <a:r>
              <a:rPr lang="en-US" sz="2200" dirty="0">
                <a:cs typeface="Arial" pitchFamily="34" charset="0"/>
              </a:rPr>
              <a:t> but if data is lost so be it. Layer 4 must ensure that the information was received intact.   </a:t>
            </a:r>
          </a:p>
          <a:p>
            <a:pPr>
              <a:lnSpc>
                <a:spcPct val="95000"/>
              </a:lnSpc>
            </a:pPr>
            <a:r>
              <a:rPr lang="en-US" sz="2600" dirty="0">
                <a:latin typeface="+mj-lt"/>
                <a:cs typeface="Arial" pitchFamily="34" charset="0"/>
              </a:rPr>
              <a:t>It does a higher-order error-checking. </a:t>
            </a:r>
          </a:p>
          <a:p>
            <a:pPr>
              <a:lnSpc>
                <a:spcPct val="95000"/>
              </a:lnSpc>
            </a:pPr>
            <a:r>
              <a:rPr lang="en-US" sz="2600" dirty="0">
                <a:latin typeface="+mj-lt"/>
                <a:cs typeface="Arial" pitchFamily="34" charset="0"/>
              </a:rPr>
              <a:t>The transfer should be “transparent.”  The higher layers do not know the data came from another computer.   </a:t>
            </a:r>
            <a:endParaRPr lang="en-US" sz="2600" dirty="0">
              <a:latin typeface="+mj-lt"/>
            </a:endParaRPr>
          </a:p>
          <a:p>
            <a:r>
              <a:rPr lang="en-US" sz="2600" dirty="0">
                <a:latin typeface="+mj-lt"/>
              </a:rPr>
              <a:t>At a node Layer 3 collects associated packets if one was dropped it may throw them all away. </a:t>
            </a:r>
          </a:p>
          <a:p>
            <a:r>
              <a:rPr lang="en-US" sz="2600" dirty="0">
                <a:latin typeface="+mj-lt"/>
              </a:rPr>
              <a:t>It is the responsibility of the source’s Layer 4 to look for some acknowledgement that all packets arrived.  If no acknowledgment is received, it should retransmit</a:t>
            </a:r>
            <a:endParaRPr lang="en-US" altLang="tr-TR" sz="2600" dirty="0">
              <a:latin typeface="+mj-lt"/>
            </a:endParaRPr>
          </a:p>
        </p:txBody>
      </p:sp>
      <p:pic>
        <p:nvPicPr>
          <p:cNvPr id="30725"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B3B70C76-C55E-4805-9804-37C8A2537D14}" type="slidenum">
              <a:rPr lang="en-GB" altLang="tr-TR"/>
              <a:pPr/>
              <a:t>153</a:t>
            </a:fld>
            <a:endParaRPr lang="en-GB" altLang="tr-TR"/>
          </a:p>
        </p:txBody>
      </p:sp>
      <p:sp>
        <p:nvSpPr>
          <p:cNvPr id="30723" name="Rectangle 2"/>
          <p:cNvSpPr>
            <a:spLocks noGrp="1" noChangeArrowheads="1"/>
          </p:cNvSpPr>
          <p:nvPr>
            <p:ph type="title"/>
          </p:nvPr>
        </p:nvSpPr>
        <p:spPr>
          <a:xfrm>
            <a:off x="381000" y="0"/>
            <a:ext cx="5638800" cy="762000"/>
          </a:xfrm>
        </p:spPr>
        <p:txBody>
          <a:bodyPr/>
          <a:lstStyle/>
          <a:p>
            <a:r>
              <a:rPr lang="en-US" altLang="tr-TR" dirty="0">
                <a:solidFill>
                  <a:srgbClr val="FF0000"/>
                </a:solidFill>
              </a:rPr>
              <a:t>Session Layer</a:t>
            </a:r>
          </a:p>
        </p:txBody>
      </p:sp>
      <p:sp>
        <p:nvSpPr>
          <p:cNvPr id="30724" name="Rectangle 3"/>
          <p:cNvSpPr>
            <a:spLocks noGrp="1" noChangeArrowheads="1"/>
          </p:cNvSpPr>
          <p:nvPr>
            <p:ph type="body" idx="1"/>
          </p:nvPr>
        </p:nvSpPr>
        <p:spPr>
          <a:xfrm>
            <a:off x="0" y="1371600"/>
            <a:ext cx="8763000" cy="3962400"/>
          </a:xfrm>
        </p:spPr>
        <p:txBody>
          <a:bodyPr>
            <a:normAutofit/>
          </a:bodyPr>
          <a:lstStyle/>
          <a:p>
            <a:r>
              <a:rPr lang="en-US" dirty="0">
                <a:latin typeface="+mj-lt"/>
                <a:cs typeface="Arial" pitchFamily="34" charset="0"/>
              </a:rPr>
              <a:t>Recall when discussing connection-oriented schemes, we mentioned the idea of a “session.”</a:t>
            </a:r>
          </a:p>
          <a:p>
            <a:r>
              <a:rPr lang="en-US" dirty="0">
                <a:latin typeface="+mj-lt"/>
                <a:cs typeface="Arial" pitchFamily="34" charset="0"/>
              </a:rPr>
              <a:t>It is an agreement between a source and destination to communicate. </a:t>
            </a:r>
          </a:p>
          <a:p>
            <a:r>
              <a:rPr lang="en-US" dirty="0">
                <a:latin typeface="+mj-lt"/>
                <a:cs typeface="Arial" pitchFamily="34" charset="0"/>
              </a:rPr>
              <a:t>This layer establishes, manages and terminates sessions between applications (they could be on the same computer or on different computers).  </a:t>
            </a:r>
            <a:endParaRPr lang="en-US" dirty="0">
              <a:latin typeface="+mj-lt"/>
            </a:endParaRPr>
          </a:p>
          <a:p>
            <a:pPr>
              <a:lnSpc>
                <a:spcPct val="95000"/>
              </a:lnSpc>
            </a:pPr>
            <a:endParaRPr lang="en-US" altLang="tr-TR" sz="2600" dirty="0">
              <a:latin typeface="+mj-lt"/>
            </a:endParaRPr>
          </a:p>
        </p:txBody>
      </p:sp>
      <p:pic>
        <p:nvPicPr>
          <p:cNvPr id="30725"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B3B70C76-C55E-4805-9804-37C8A2537D14}" type="slidenum">
              <a:rPr lang="en-GB" altLang="tr-TR"/>
              <a:pPr/>
              <a:t>154</a:t>
            </a:fld>
            <a:endParaRPr lang="en-GB" altLang="tr-TR"/>
          </a:p>
        </p:txBody>
      </p:sp>
      <p:sp>
        <p:nvSpPr>
          <p:cNvPr id="30723" name="Rectangle 2"/>
          <p:cNvSpPr>
            <a:spLocks noGrp="1" noChangeArrowheads="1"/>
          </p:cNvSpPr>
          <p:nvPr>
            <p:ph type="title"/>
          </p:nvPr>
        </p:nvSpPr>
        <p:spPr>
          <a:xfrm>
            <a:off x="381000" y="0"/>
            <a:ext cx="5638800" cy="762000"/>
          </a:xfrm>
        </p:spPr>
        <p:txBody>
          <a:bodyPr/>
          <a:lstStyle/>
          <a:p>
            <a:r>
              <a:rPr lang="en-US" altLang="tr-TR" dirty="0">
                <a:solidFill>
                  <a:srgbClr val="FF0000"/>
                </a:solidFill>
              </a:rPr>
              <a:t>Presentation Layer</a:t>
            </a:r>
          </a:p>
        </p:txBody>
      </p:sp>
      <p:sp>
        <p:nvSpPr>
          <p:cNvPr id="30724" name="Rectangle 3"/>
          <p:cNvSpPr>
            <a:spLocks noGrp="1" noChangeArrowheads="1"/>
          </p:cNvSpPr>
          <p:nvPr>
            <p:ph type="body" idx="1"/>
          </p:nvPr>
        </p:nvSpPr>
        <p:spPr>
          <a:xfrm>
            <a:off x="228600" y="1371600"/>
            <a:ext cx="8763000" cy="5029200"/>
          </a:xfrm>
        </p:spPr>
        <p:txBody>
          <a:bodyPr>
            <a:normAutofit lnSpcReduction="10000"/>
          </a:bodyPr>
          <a:lstStyle/>
          <a:p>
            <a:pPr>
              <a:lnSpc>
                <a:spcPct val="95000"/>
              </a:lnSpc>
            </a:pPr>
            <a:r>
              <a:rPr lang="en-US" dirty="0">
                <a:cs typeface="Arial" pitchFamily="34" charset="0"/>
              </a:rPr>
              <a:t>This layer provides independence from differences in data representation (e.g., encryption) by translating from application to network format, and vice versa. </a:t>
            </a:r>
          </a:p>
          <a:p>
            <a:pPr>
              <a:lnSpc>
                <a:spcPct val="95000"/>
              </a:lnSpc>
            </a:pPr>
            <a:r>
              <a:rPr lang="en-US" dirty="0">
                <a:cs typeface="Arial" pitchFamily="34" charset="0"/>
              </a:rPr>
              <a:t>The presentation layer works to transform data into the form that the application layer can accept. </a:t>
            </a:r>
          </a:p>
          <a:p>
            <a:pPr>
              <a:lnSpc>
                <a:spcPct val="95000"/>
              </a:lnSpc>
            </a:pPr>
            <a:r>
              <a:rPr lang="en-US" dirty="0">
                <a:cs typeface="Arial" pitchFamily="34" charset="0"/>
              </a:rPr>
              <a:t>This layer formats and encrypts data to be sent across a network, providing freedom from compatibility problems. It is sometimes called the </a:t>
            </a:r>
            <a:r>
              <a:rPr lang="en-US" dirty="0">
                <a:latin typeface="Times New Roman"/>
                <a:cs typeface="Arial" pitchFamily="34" charset="0"/>
              </a:rPr>
              <a:t>“</a:t>
            </a:r>
            <a:r>
              <a:rPr lang="en-US" dirty="0">
                <a:cs typeface="Arial" pitchFamily="34" charset="0"/>
              </a:rPr>
              <a:t>syntax layer.</a:t>
            </a:r>
            <a:r>
              <a:rPr lang="en-US" dirty="0">
                <a:latin typeface="Times New Roman"/>
                <a:cs typeface="Arial" pitchFamily="34" charset="0"/>
              </a:rPr>
              <a:t>”</a:t>
            </a:r>
            <a:endParaRPr lang="en-US" dirty="0">
              <a:cs typeface="Arial" pitchFamily="34" charset="0"/>
            </a:endParaRPr>
          </a:p>
          <a:p>
            <a:endParaRPr lang="en-US" dirty="0">
              <a:latin typeface="+mj-lt"/>
            </a:endParaRPr>
          </a:p>
          <a:p>
            <a:pPr>
              <a:lnSpc>
                <a:spcPct val="95000"/>
              </a:lnSpc>
            </a:pPr>
            <a:endParaRPr lang="en-US" altLang="tr-TR" sz="2600" dirty="0">
              <a:latin typeface="+mj-lt"/>
            </a:endParaRPr>
          </a:p>
        </p:txBody>
      </p:sp>
      <p:pic>
        <p:nvPicPr>
          <p:cNvPr id="30725"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B3B70C76-C55E-4805-9804-37C8A2537D14}" type="slidenum">
              <a:rPr lang="en-GB" altLang="tr-TR"/>
              <a:pPr/>
              <a:t>155</a:t>
            </a:fld>
            <a:endParaRPr lang="en-GB" altLang="tr-TR"/>
          </a:p>
        </p:txBody>
      </p:sp>
      <p:sp>
        <p:nvSpPr>
          <p:cNvPr id="30723" name="Rectangle 2"/>
          <p:cNvSpPr>
            <a:spLocks noGrp="1" noChangeArrowheads="1"/>
          </p:cNvSpPr>
          <p:nvPr>
            <p:ph type="title"/>
          </p:nvPr>
        </p:nvSpPr>
        <p:spPr>
          <a:xfrm>
            <a:off x="381000" y="0"/>
            <a:ext cx="5638800" cy="762000"/>
          </a:xfrm>
        </p:spPr>
        <p:txBody>
          <a:bodyPr/>
          <a:lstStyle/>
          <a:p>
            <a:r>
              <a:rPr lang="en-US" altLang="tr-TR" dirty="0">
                <a:solidFill>
                  <a:srgbClr val="FF0000"/>
                </a:solidFill>
              </a:rPr>
              <a:t>Application Layer</a:t>
            </a:r>
          </a:p>
        </p:txBody>
      </p:sp>
      <p:sp>
        <p:nvSpPr>
          <p:cNvPr id="30724" name="Rectangle 3"/>
          <p:cNvSpPr>
            <a:spLocks noGrp="1" noChangeArrowheads="1"/>
          </p:cNvSpPr>
          <p:nvPr>
            <p:ph type="body" idx="1"/>
          </p:nvPr>
        </p:nvSpPr>
        <p:spPr>
          <a:xfrm>
            <a:off x="152400" y="990600"/>
            <a:ext cx="8763000" cy="5638800"/>
          </a:xfrm>
        </p:spPr>
        <p:txBody>
          <a:bodyPr>
            <a:normAutofit fontScale="92500" lnSpcReduction="20000"/>
          </a:bodyPr>
          <a:lstStyle/>
          <a:p>
            <a:r>
              <a:rPr lang="en-US" dirty="0">
                <a:cs typeface="Arial" pitchFamily="34" charset="0"/>
              </a:rPr>
              <a:t>This layer supports application and end-user processes. </a:t>
            </a:r>
          </a:p>
          <a:p>
            <a:r>
              <a:rPr lang="en-US" dirty="0">
                <a:cs typeface="Arial" pitchFamily="34" charset="0"/>
              </a:rPr>
              <a:t>Communication partners are identified, quality of service is identified, user authentication and privacy are considered, and any constraints on data syntax are identified</a:t>
            </a:r>
          </a:p>
          <a:p>
            <a:r>
              <a:rPr lang="en-US" dirty="0">
                <a:cs typeface="Arial" pitchFamily="34" charset="0"/>
              </a:rPr>
              <a:t>Everything at this layer is application-specific. This layer provides application services for file transfers, e-mail, and other network software services. Telnet and FTP are applications that exist entirely in the application level.</a:t>
            </a:r>
          </a:p>
          <a:p>
            <a:r>
              <a:rPr lang="en-US" dirty="0">
                <a:cs typeface="Arial" pitchFamily="34" charset="0"/>
              </a:rPr>
              <a:t>These are </a:t>
            </a:r>
            <a:r>
              <a:rPr lang="en-US" b="1" u="sng" dirty="0">
                <a:cs typeface="Arial" pitchFamily="34" charset="0"/>
              </a:rPr>
              <a:t>not applications</a:t>
            </a:r>
            <a:r>
              <a:rPr lang="en-US" dirty="0">
                <a:cs typeface="Arial" pitchFamily="34" charset="0"/>
              </a:rPr>
              <a:t> (like Word and Excel) but </a:t>
            </a:r>
            <a:r>
              <a:rPr lang="en-US" b="1" u="sng" dirty="0">
                <a:cs typeface="Arial" pitchFamily="34" charset="0"/>
              </a:rPr>
              <a:t>services for</a:t>
            </a:r>
            <a:r>
              <a:rPr lang="en-US" dirty="0">
                <a:cs typeface="Arial" pitchFamily="34" charset="0"/>
              </a:rPr>
              <a:t> such </a:t>
            </a:r>
            <a:r>
              <a:rPr lang="en-US" b="1" u="sng" dirty="0">
                <a:cs typeface="Arial" pitchFamily="34" charset="0"/>
              </a:rPr>
              <a:t>applications</a:t>
            </a:r>
            <a:endParaRPr lang="en-US" altLang="tr-TR" sz="2600" dirty="0">
              <a:latin typeface="+mj-lt"/>
            </a:endParaRPr>
          </a:p>
        </p:txBody>
      </p:sp>
      <p:pic>
        <p:nvPicPr>
          <p:cNvPr id="30725"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B3B70C76-C55E-4805-9804-37C8A2537D14}" type="slidenum">
              <a:rPr lang="en-GB" altLang="tr-TR"/>
              <a:pPr/>
              <a:t>156</a:t>
            </a:fld>
            <a:endParaRPr lang="en-GB" altLang="tr-TR"/>
          </a:p>
        </p:txBody>
      </p:sp>
      <p:sp>
        <p:nvSpPr>
          <p:cNvPr id="30723" name="Rectangle 2"/>
          <p:cNvSpPr>
            <a:spLocks noGrp="1" noChangeArrowheads="1"/>
          </p:cNvSpPr>
          <p:nvPr>
            <p:ph type="title"/>
          </p:nvPr>
        </p:nvSpPr>
        <p:spPr>
          <a:xfrm>
            <a:off x="609600" y="457200"/>
            <a:ext cx="5638800" cy="762000"/>
          </a:xfrm>
        </p:spPr>
        <p:txBody>
          <a:bodyPr/>
          <a:lstStyle/>
          <a:p>
            <a:r>
              <a:rPr lang="en-US" dirty="0">
                <a:solidFill>
                  <a:srgbClr val="FF0000"/>
                </a:solidFill>
              </a:rPr>
              <a:t>Mnemonic</a:t>
            </a:r>
            <a:endParaRPr lang="en-US" altLang="tr-TR" dirty="0">
              <a:solidFill>
                <a:srgbClr val="FF0000"/>
              </a:solidFill>
            </a:endParaRPr>
          </a:p>
        </p:txBody>
      </p:sp>
      <p:sp>
        <p:nvSpPr>
          <p:cNvPr id="30724" name="Rectangle 3"/>
          <p:cNvSpPr>
            <a:spLocks noGrp="1" noChangeArrowheads="1"/>
          </p:cNvSpPr>
          <p:nvPr>
            <p:ph type="body" idx="1"/>
          </p:nvPr>
        </p:nvSpPr>
        <p:spPr>
          <a:xfrm>
            <a:off x="381000" y="1371600"/>
            <a:ext cx="8763000" cy="5181600"/>
          </a:xfrm>
        </p:spPr>
        <p:txBody>
          <a:bodyPr>
            <a:normAutofit/>
          </a:bodyPr>
          <a:lstStyle/>
          <a:p>
            <a:pPr>
              <a:lnSpc>
                <a:spcPct val="90000"/>
              </a:lnSpc>
            </a:pPr>
            <a:r>
              <a:rPr lang="en-US" dirty="0">
                <a:cs typeface="Arial" pitchFamily="34" charset="0"/>
              </a:rPr>
              <a:t> </a:t>
            </a:r>
            <a:r>
              <a:rPr lang="en-US" dirty="0"/>
              <a:t>Please Do Not Throw Sausage Pizza Away</a:t>
            </a:r>
          </a:p>
          <a:p>
            <a:pPr lvl="1">
              <a:lnSpc>
                <a:spcPct val="90000"/>
              </a:lnSpc>
            </a:pPr>
            <a:r>
              <a:rPr lang="en-US" sz="3200" b="1" u="sng" dirty="0"/>
              <a:t>P</a:t>
            </a:r>
            <a:r>
              <a:rPr lang="en-US" sz="3200" dirty="0"/>
              <a:t>lease		</a:t>
            </a:r>
            <a:r>
              <a:rPr lang="en-US" sz="3200" dirty="0">
                <a:sym typeface="Symbol" pitchFamily="18" charset="2"/>
              </a:rPr>
              <a:t>   Physical</a:t>
            </a:r>
          </a:p>
          <a:p>
            <a:pPr lvl="1">
              <a:lnSpc>
                <a:spcPct val="90000"/>
              </a:lnSpc>
            </a:pPr>
            <a:r>
              <a:rPr lang="en-US" sz="3200" b="1" u="sng" dirty="0">
                <a:sym typeface="Symbol" pitchFamily="18" charset="2"/>
              </a:rPr>
              <a:t>D</a:t>
            </a:r>
            <a:r>
              <a:rPr lang="en-US" sz="3200" dirty="0">
                <a:sym typeface="Symbol" pitchFamily="18" charset="2"/>
              </a:rPr>
              <a:t>o          	   Data Link</a:t>
            </a:r>
          </a:p>
          <a:p>
            <a:pPr lvl="1">
              <a:lnSpc>
                <a:spcPct val="90000"/>
              </a:lnSpc>
            </a:pPr>
            <a:r>
              <a:rPr lang="en-US" sz="3200" b="1" u="sng" dirty="0">
                <a:sym typeface="Symbol" pitchFamily="18" charset="2"/>
              </a:rPr>
              <a:t>N</a:t>
            </a:r>
            <a:r>
              <a:rPr lang="en-US" sz="3200" dirty="0">
                <a:sym typeface="Symbol" pitchFamily="18" charset="2"/>
              </a:rPr>
              <a:t>ot         	   Network</a:t>
            </a:r>
          </a:p>
          <a:p>
            <a:pPr lvl="1">
              <a:lnSpc>
                <a:spcPct val="90000"/>
              </a:lnSpc>
            </a:pPr>
            <a:r>
              <a:rPr lang="en-US" sz="3200" b="1" u="sng" dirty="0">
                <a:sym typeface="Symbol" pitchFamily="18" charset="2"/>
              </a:rPr>
              <a:t>T</a:t>
            </a:r>
            <a:r>
              <a:rPr lang="en-US" sz="3200" dirty="0">
                <a:sym typeface="Symbol" pitchFamily="18" charset="2"/>
              </a:rPr>
              <a:t>hrow     	   Transport</a:t>
            </a:r>
          </a:p>
          <a:p>
            <a:pPr lvl="1">
              <a:lnSpc>
                <a:spcPct val="90000"/>
              </a:lnSpc>
            </a:pPr>
            <a:r>
              <a:rPr lang="en-US" sz="3200" b="1" u="sng" dirty="0">
                <a:sym typeface="Symbol" pitchFamily="18" charset="2"/>
              </a:rPr>
              <a:t>S</a:t>
            </a:r>
            <a:r>
              <a:rPr lang="en-US" sz="3200" dirty="0">
                <a:sym typeface="Symbol" pitchFamily="18" charset="2"/>
              </a:rPr>
              <a:t>ausage  	   Session</a:t>
            </a:r>
          </a:p>
          <a:p>
            <a:pPr lvl="1">
              <a:lnSpc>
                <a:spcPct val="90000"/>
              </a:lnSpc>
            </a:pPr>
            <a:r>
              <a:rPr lang="en-US" sz="3200" b="1" u="sng" dirty="0">
                <a:sym typeface="Symbol" pitchFamily="18" charset="2"/>
              </a:rPr>
              <a:t>P</a:t>
            </a:r>
            <a:r>
              <a:rPr lang="en-US" sz="3200" dirty="0">
                <a:sym typeface="Symbol" pitchFamily="18" charset="2"/>
              </a:rPr>
              <a:t>izza      	   Presentation</a:t>
            </a:r>
          </a:p>
          <a:p>
            <a:pPr lvl="1">
              <a:lnSpc>
                <a:spcPct val="90000"/>
              </a:lnSpc>
            </a:pPr>
            <a:r>
              <a:rPr lang="en-US" sz="3200" b="1" u="sng" dirty="0">
                <a:sym typeface="Symbol" pitchFamily="18" charset="2"/>
              </a:rPr>
              <a:t>A</a:t>
            </a:r>
            <a:r>
              <a:rPr lang="en-US" sz="3200" dirty="0">
                <a:sym typeface="Symbol" pitchFamily="18" charset="2"/>
              </a:rPr>
              <a:t>way      	   Application</a:t>
            </a:r>
          </a:p>
          <a:p>
            <a:endParaRPr lang="en-US" altLang="tr-TR" sz="2600" dirty="0">
              <a:latin typeface="+mj-lt"/>
            </a:endParaRPr>
          </a:p>
        </p:txBody>
      </p:sp>
      <p:pic>
        <p:nvPicPr>
          <p:cNvPr id="30725"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B3B70C76-C55E-4805-9804-37C8A2537D14}" type="slidenum">
              <a:rPr lang="en-GB" altLang="tr-TR"/>
              <a:pPr/>
              <a:t>157</a:t>
            </a:fld>
            <a:endParaRPr lang="en-GB" altLang="tr-TR"/>
          </a:p>
        </p:txBody>
      </p:sp>
      <p:sp>
        <p:nvSpPr>
          <p:cNvPr id="30723" name="Rectangle 2"/>
          <p:cNvSpPr>
            <a:spLocks noGrp="1" noChangeArrowheads="1"/>
          </p:cNvSpPr>
          <p:nvPr>
            <p:ph type="title"/>
          </p:nvPr>
        </p:nvSpPr>
        <p:spPr>
          <a:xfrm>
            <a:off x="457200" y="274638"/>
            <a:ext cx="6096000" cy="1143000"/>
          </a:xfrm>
        </p:spPr>
        <p:txBody>
          <a:bodyPr/>
          <a:lstStyle/>
          <a:p>
            <a:r>
              <a:rPr lang="en-US" altLang="tr-TR" dirty="0">
                <a:solidFill>
                  <a:srgbClr val="FF0000"/>
                </a:solidFill>
              </a:rPr>
              <a:t>Session 6</a:t>
            </a:r>
          </a:p>
        </p:txBody>
      </p:sp>
      <p:sp>
        <p:nvSpPr>
          <p:cNvPr id="30724" name="Rectangle 3"/>
          <p:cNvSpPr>
            <a:spLocks noGrp="1" noChangeArrowheads="1"/>
          </p:cNvSpPr>
          <p:nvPr>
            <p:ph type="body" idx="1"/>
          </p:nvPr>
        </p:nvSpPr>
        <p:spPr/>
        <p:txBody>
          <a:bodyPr/>
          <a:lstStyle/>
          <a:p>
            <a:r>
              <a:rPr lang="en-US" dirty="0"/>
              <a:t>TCP/IP  Protocol suite </a:t>
            </a:r>
          </a:p>
          <a:p>
            <a:r>
              <a:rPr lang="en-US" dirty="0"/>
              <a:t>Comparison between OSI and TCP</a:t>
            </a:r>
          </a:p>
          <a:p>
            <a:r>
              <a:rPr lang="en-US" dirty="0"/>
              <a:t>Introduction to link layer protocols.- Noiseless  Channel and Noisy Channel</a:t>
            </a:r>
          </a:p>
          <a:p>
            <a:r>
              <a:rPr lang="en-US" dirty="0"/>
              <a:t>Addressing</a:t>
            </a:r>
          </a:p>
          <a:p>
            <a:endParaRPr lang="en-US" altLang="tr-TR" dirty="0"/>
          </a:p>
        </p:txBody>
      </p:sp>
      <p:pic>
        <p:nvPicPr>
          <p:cNvPr id="30725"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fld id="{54437029-67D1-4BA0-87D8-39E5073CEBF1}" type="slidenum">
              <a:rPr lang="en-GB" altLang="tr-TR"/>
              <a:pPr/>
              <a:t>158</a:t>
            </a:fld>
            <a:endParaRPr lang="en-GB" altLang="tr-TR"/>
          </a:p>
        </p:txBody>
      </p:sp>
      <p:sp>
        <p:nvSpPr>
          <p:cNvPr id="31747" name="Rectangle 1026"/>
          <p:cNvSpPr>
            <a:spLocks noGrp="1" noChangeArrowheads="1"/>
          </p:cNvSpPr>
          <p:nvPr>
            <p:ph type="title"/>
          </p:nvPr>
        </p:nvSpPr>
        <p:spPr>
          <a:xfrm>
            <a:off x="457200" y="274638"/>
            <a:ext cx="5943600" cy="1143000"/>
          </a:xfrm>
        </p:spPr>
        <p:txBody>
          <a:bodyPr/>
          <a:lstStyle/>
          <a:p>
            <a:r>
              <a:rPr lang="en-US" altLang="tr-TR" dirty="0">
                <a:solidFill>
                  <a:srgbClr val="FF0000"/>
                </a:solidFill>
              </a:rPr>
              <a:t>TCP/IP Protocol Suite</a:t>
            </a:r>
          </a:p>
        </p:txBody>
      </p:sp>
      <p:sp>
        <p:nvSpPr>
          <p:cNvPr id="31748" name="Rectangle 1027"/>
          <p:cNvSpPr>
            <a:spLocks noGrp="1" noChangeArrowheads="1"/>
          </p:cNvSpPr>
          <p:nvPr>
            <p:ph type="body" idx="1"/>
          </p:nvPr>
        </p:nvSpPr>
        <p:spPr/>
        <p:txBody>
          <a:bodyPr>
            <a:normAutofit fontScale="92500" lnSpcReduction="10000"/>
          </a:bodyPr>
          <a:lstStyle/>
          <a:p>
            <a:r>
              <a:rPr lang="en-US" altLang="tr-TR"/>
              <a:t>Most widely used interoperable network protocol architecture</a:t>
            </a:r>
          </a:p>
          <a:p>
            <a:r>
              <a:rPr lang="en-US" altLang="tr-TR"/>
              <a:t>Specified and extensively used before OSI</a:t>
            </a:r>
          </a:p>
          <a:p>
            <a:pPr lvl="1"/>
            <a:r>
              <a:rPr lang="en-US" altLang="tr-TR"/>
              <a:t>OSI was slow to take place in the market</a:t>
            </a:r>
          </a:p>
          <a:p>
            <a:r>
              <a:rPr lang="en-US" altLang="tr-TR"/>
              <a:t>Funded by the US Defense Advanced Research Project Agency (DARPA) for its packet switched network (ARPANET)</a:t>
            </a:r>
          </a:p>
          <a:p>
            <a:pPr lvl="1"/>
            <a:r>
              <a:rPr lang="en-US" altLang="tr-TR"/>
              <a:t>DoD (Department of Defense) automatically created an e</a:t>
            </a:r>
            <a:r>
              <a:rPr lang="tr-TR" altLang="tr-TR"/>
              <a:t>n</a:t>
            </a:r>
            <a:r>
              <a:rPr lang="en-US" altLang="tr-TR"/>
              <a:t>ormous market for TCP/IP</a:t>
            </a:r>
          </a:p>
          <a:p>
            <a:r>
              <a:rPr lang="en-US" altLang="tr-TR"/>
              <a:t>Used by the Internet</a:t>
            </a:r>
            <a:r>
              <a:rPr lang="tr-TR" altLang="tr-TR"/>
              <a:t> and WWW</a:t>
            </a:r>
            <a:endParaRPr lang="en-US" altLang="tr-TR"/>
          </a:p>
        </p:txBody>
      </p:sp>
      <p:pic>
        <p:nvPicPr>
          <p:cNvPr id="31749"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fld id="{54437029-67D1-4BA0-87D8-39E5073CEBF1}" type="slidenum">
              <a:rPr lang="en-GB" altLang="tr-TR"/>
              <a:pPr/>
              <a:t>159</a:t>
            </a:fld>
            <a:endParaRPr lang="en-GB" altLang="tr-TR"/>
          </a:p>
        </p:txBody>
      </p:sp>
      <p:sp>
        <p:nvSpPr>
          <p:cNvPr id="31747" name="Rectangle 1026"/>
          <p:cNvSpPr>
            <a:spLocks noGrp="1" noChangeArrowheads="1"/>
          </p:cNvSpPr>
          <p:nvPr>
            <p:ph type="title"/>
          </p:nvPr>
        </p:nvSpPr>
        <p:spPr>
          <a:xfrm>
            <a:off x="381000" y="152400"/>
            <a:ext cx="5943600" cy="868362"/>
          </a:xfrm>
        </p:spPr>
        <p:txBody>
          <a:bodyPr/>
          <a:lstStyle/>
          <a:p>
            <a:r>
              <a:rPr lang="en-US" altLang="tr-TR" dirty="0">
                <a:solidFill>
                  <a:srgbClr val="FF0000"/>
                </a:solidFill>
              </a:rPr>
              <a:t>TCP/IP Protocol Suite</a:t>
            </a:r>
          </a:p>
        </p:txBody>
      </p:sp>
      <p:sp>
        <p:nvSpPr>
          <p:cNvPr id="31748" name="Rectangle 1027"/>
          <p:cNvSpPr>
            <a:spLocks noGrp="1" noChangeArrowheads="1"/>
          </p:cNvSpPr>
          <p:nvPr>
            <p:ph type="body" idx="1"/>
          </p:nvPr>
        </p:nvSpPr>
        <p:spPr>
          <a:xfrm>
            <a:off x="457200" y="1371600"/>
            <a:ext cx="8229600" cy="5105400"/>
          </a:xfrm>
        </p:spPr>
        <p:txBody>
          <a:bodyPr>
            <a:normAutofit lnSpcReduction="10000"/>
          </a:bodyPr>
          <a:lstStyle/>
          <a:p>
            <a:r>
              <a:rPr lang="en-US" dirty="0">
                <a:latin typeface="Arial Unicode MS" pitchFamily="34" charset="-128"/>
              </a:rPr>
              <a:t>The TCP/IP protocol suite was developed prior to the OSI model. Therefore, the layers in the TCP/IP protocol suite do not match exactly with those in the OSI model.</a:t>
            </a:r>
          </a:p>
          <a:p>
            <a:r>
              <a:rPr lang="en-US" dirty="0">
                <a:latin typeface="Arial Unicode MS" pitchFamily="34" charset="-128"/>
              </a:rPr>
              <a:t>The original TCP/IP protocol suite was defined as four software layers built upon the hardware. </a:t>
            </a:r>
          </a:p>
          <a:p>
            <a:r>
              <a:rPr lang="en-US" dirty="0">
                <a:latin typeface="Arial Unicode MS" pitchFamily="34" charset="-128"/>
              </a:rPr>
              <a:t>Today, however, TCP/IP is thought of as a five-layer model with the layers named similarly to the ones in the OSI model</a:t>
            </a:r>
            <a:endParaRPr lang="en-US" altLang="tr-TR" dirty="0"/>
          </a:p>
        </p:txBody>
      </p:sp>
      <p:pic>
        <p:nvPicPr>
          <p:cNvPr id="31749"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152400" y="1295400"/>
            <a:ext cx="8991600" cy="5181600"/>
          </a:xfrm>
          <a:prstGeom prst="rect">
            <a:avLst/>
          </a:prstGeom>
        </p:spPr>
        <p:txBody>
          <a:bodyPr vert="horz" lIns="91440" tIns="45720" rIns="91440" bIns="45720" rtlCol="0">
            <a:normAutofit/>
          </a:bodyPr>
          <a:lstStyle/>
          <a:p>
            <a:pPr>
              <a:buFont typeface="Arial" pitchFamily="34" charset="0"/>
              <a:buChar char="•"/>
            </a:pPr>
            <a:r>
              <a:rPr lang="en-US" sz="2800" dirty="0"/>
              <a:t> </a:t>
            </a:r>
            <a:r>
              <a:rPr lang="en-US" sz="3200" dirty="0"/>
              <a:t>1958: </a:t>
            </a:r>
            <a:r>
              <a:rPr lang="en-US" sz="3200" b="1" dirty="0"/>
              <a:t>First use of a modem</a:t>
            </a:r>
          </a:p>
          <a:p>
            <a:pPr lvl="1"/>
            <a:r>
              <a:rPr lang="en-US" sz="3200" dirty="0"/>
              <a:t>Machine to machine communication</a:t>
            </a:r>
          </a:p>
          <a:p>
            <a:pPr lvl="1"/>
            <a:r>
              <a:rPr lang="en-US" sz="3200" dirty="0"/>
              <a:t>Analog vs. digital signals</a:t>
            </a:r>
          </a:p>
          <a:p>
            <a:pPr>
              <a:buFont typeface="Arial" pitchFamily="34" charset="0"/>
              <a:buChar char="•"/>
            </a:pPr>
            <a:r>
              <a:rPr lang="en-US" sz="3200" dirty="0"/>
              <a:t> </a:t>
            </a:r>
            <a:r>
              <a:rPr lang="en-US" sz="3200" b="1" dirty="0"/>
              <a:t>Many different computer networks</a:t>
            </a:r>
          </a:p>
          <a:p>
            <a:pPr lvl="1">
              <a:buFont typeface="Arial" pitchFamily="34" charset="0"/>
              <a:buChar char="•"/>
            </a:pPr>
            <a:r>
              <a:rPr lang="en-US" sz="3200" dirty="0"/>
              <a:t> Local vs. global</a:t>
            </a:r>
          </a:p>
          <a:p>
            <a:pPr lvl="2"/>
            <a:r>
              <a:rPr lang="en-US" sz="3200" dirty="0"/>
              <a:t>LAN, WAN</a:t>
            </a:r>
          </a:p>
          <a:p>
            <a:pPr lvl="1">
              <a:buFont typeface="Arial" pitchFamily="34" charset="0"/>
              <a:buChar char="•"/>
            </a:pPr>
            <a:r>
              <a:rPr lang="en-US" sz="3200" dirty="0"/>
              <a:t> Public Vs Private</a:t>
            </a:r>
          </a:p>
          <a:p>
            <a:pPr lvl="2"/>
            <a:r>
              <a:rPr lang="en-US" sz="3200" dirty="0"/>
              <a:t>Internet2, </a:t>
            </a:r>
            <a:r>
              <a:rPr lang="en-US" sz="3200" dirty="0" err="1"/>
              <a:t>SRMNet</a:t>
            </a:r>
            <a:endParaRPr lang="en-US" sz="3200" dirty="0"/>
          </a:p>
          <a:p>
            <a:pPr lvl="1">
              <a:buFont typeface="Arial" pitchFamily="34" charset="0"/>
              <a:buChar char="•"/>
            </a:pPr>
            <a:r>
              <a:rPr lang="en-US" sz="3200" dirty="0"/>
              <a:t> General purpose vs. special purpose</a:t>
            </a:r>
          </a:p>
          <a:p>
            <a:pPr lvl="2"/>
            <a:r>
              <a:rPr lang="en-US" sz="3200" dirty="0"/>
              <a:t>E.g. credit cards, banks, defense</a:t>
            </a:r>
          </a:p>
          <a:p>
            <a:pPr>
              <a:buFont typeface="Arial" pitchFamily="34" charset="0"/>
              <a:buChar char="•"/>
            </a:pPr>
            <a:endParaRPr lang="en-GB" sz="2800" dirty="0">
              <a:solidFill>
                <a:prstClr val="black"/>
              </a:solidFill>
            </a:endParaRPr>
          </a:p>
          <a:p>
            <a:pPr>
              <a:buFont typeface="Arial" pitchFamily="34" charset="0"/>
              <a:buChar cha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a:p>
            <a:pPr>
              <a:buFont typeface="Arial" pitchFamily="34" charset="0"/>
              <a:buChar cha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p:spPr>
        <p:txBody>
          <a:bodyPr/>
          <a:lstStyle/>
          <a:p>
            <a:fld id="{211C5E54-DD4F-4680-86DA-D1B4C171420B}" type="slidenum">
              <a:rPr lang="en-GB" altLang="tr-TR"/>
              <a:pPr/>
              <a:t>160</a:t>
            </a:fld>
            <a:endParaRPr lang="en-GB" altLang="tr-TR"/>
          </a:p>
        </p:txBody>
      </p:sp>
      <p:sp>
        <p:nvSpPr>
          <p:cNvPr id="32771" name="Rectangle 2"/>
          <p:cNvSpPr>
            <a:spLocks noGrp="1" noChangeArrowheads="1"/>
          </p:cNvSpPr>
          <p:nvPr>
            <p:ph type="title"/>
          </p:nvPr>
        </p:nvSpPr>
        <p:spPr>
          <a:xfrm>
            <a:off x="457200" y="274638"/>
            <a:ext cx="5791200" cy="1143000"/>
          </a:xfrm>
        </p:spPr>
        <p:txBody>
          <a:bodyPr/>
          <a:lstStyle/>
          <a:p>
            <a:r>
              <a:rPr lang="en-US" altLang="tr-TR" dirty="0">
                <a:solidFill>
                  <a:srgbClr val="FF0000"/>
                </a:solidFill>
              </a:rPr>
              <a:t>TCP/IP Protocol Suite</a:t>
            </a:r>
          </a:p>
        </p:txBody>
      </p:sp>
      <p:sp>
        <p:nvSpPr>
          <p:cNvPr id="32772" name="Rectangle 3"/>
          <p:cNvSpPr>
            <a:spLocks noGrp="1" noChangeArrowheads="1"/>
          </p:cNvSpPr>
          <p:nvPr>
            <p:ph type="body" idx="1"/>
          </p:nvPr>
        </p:nvSpPr>
        <p:spPr>
          <a:xfrm>
            <a:off x="385763" y="1371600"/>
            <a:ext cx="8350250" cy="5105400"/>
          </a:xfrm>
        </p:spPr>
        <p:txBody>
          <a:bodyPr>
            <a:noAutofit/>
          </a:bodyPr>
          <a:lstStyle/>
          <a:p>
            <a:pPr>
              <a:lnSpc>
                <a:spcPct val="90000"/>
              </a:lnSpc>
            </a:pPr>
            <a:r>
              <a:rPr lang="en-US" altLang="tr-TR" sz="2400" dirty="0"/>
              <a:t>The  Layers used in the TCP/IP protocol</a:t>
            </a:r>
          </a:p>
          <a:p>
            <a:pPr lvl="1">
              <a:lnSpc>
                <a:spcPct val="90000"/>
              </a:lnSpc>
            </a:pPr>
            <a:r>
              <a:rPr lang="en-US" altLang="tr-TR" sz="2400" dirty="0"/>
              <a:t>Application layer</a:t>
            </a:r>
          </a:p>
          <a:p>
            <a:pPr lvl="1">
              <a:lnSpc>
                <a:spcPct val="90000"/>
              </a:lnSpc>
            </a:pPr>
            <a:r>
              <a:rPr lang="en-US" altLang="tr-TR" sz="2400" dirty="0"/>
              <a:t>Transport (host to host / end to end) layer</a:t>
            </a:r>
          </a:p>
          <a:p>
            <a:pPr lvl="1">
              <a:lnSpc>
                <a:spcPct val="90000"/>
              </a:lnSpc>
            </a:pPr>
            <a:r>
              <a:rPr lang="en-US" altLang="tr-TR" sz="2400" dirty="0"/>
              <a:t>Internet layer</a:t>
            </a:r>
          </a:p>
          <a:p>
            <a:pPr lvl="1">
              <a:lnSpc>
                <a:spcPct val="90000"/>
              </a:lnSpc>
            </a:pPr>
            <a:r>
              <a:rPr lang="en-US" altLang="tr-TR" sz="2400" dirty="0"/>
              <a:t>Network access layer</a:t>
            </a:r>
          </a:p>
          <a:p>
            <a:pPr lvl="1">
              <a:lnSpc>
                <a:spcPct val="90000"/>
              </a:lnSpc>
            </a:pPr>
            <a:r>
              <a:rPr lang="en-US" altLang="tr-TR" sz="2400" dirty="0"/>
              <a:t>Physical layer</a:t>
            </a:r>
          </a:p>
          <a:p>
            <a:pPr lvl="1">
              <a:lnSpc>
                <a:spcPct val="90000"/>
              </a:lnSpc>
            </a:pPr>
            <a:endParaRPr lang="en-US" altLang="tr-TR" sz="2400" dirty="0"/>
          </a:p>
          <a:p>
            <a:pPr>
              <a:lnSpc>
                <a:spcPct val="90000"/>
              </a:lnSpc>
            </a:pPr>
            <a:r>
              <a:rPr lang="en-US" altLang="tr-TR" sz="2400" dirty="0"/>
              <a:t>Actually TCP/IP reference model has been built on its protocols</a:t>
            </a:r>
          </a:p>
          <a:p>
            <a:pPr lvl="1">
              <a:lnSpc>
                <a:spcPct val="90000"/>
              </a:lnSpc>
            </a:pPr>
            <a:r>
              <a:rPr lang="en-US" altLang="tr-TR" sz="2400" dirty="0"/>
              <a:t>That is why that reference model is only for TCP/IP protocol suite</a:t>
            </a:r>
          </a:p>
          <a:p>
            <a:pPr lvl="1">
              <a:lnSpc>
                <a:spcPct val="90000"/>
              </a:lnSpc>
            </a:pPr>
            <a:r>
              <a:rPr lang="en-US" altLang="tr-TR" sz="2400" dirty="0"/>
              <a:t>and this is why it is not so important to assign roles to each layer in TCP/IP; understanding TCP, IP and the application protocols would be enough</a:t>
            </a:r>
          </a:p>
        </p:txBody>
      </p:sp>
      <p:pic>
        <p:nvPicPr>
          <p:cNvPr id="3277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p>
            <a:fld id="{E264ADF0-107E-4F4D-B395-963C3C8C464B}" type="slidenum">
              <a:rPr lang="en-GB" altLang="tr-TR"/>
              <a:pPr/>
              <a:t>161</a:t>
            </a:fld>
            <a:endParaRPr lang="en-GB" altLang="tr-TR"/>
          </a:p>
        </p:txBody>
      </p:sp>
      <p:sp>
        <p:nvSpPr>
          <p:cNvPr id="33795" name="Rectangle 2"/>
          <p:cNvSpPr>
            <a:spLocks noGrp="1" noChangeArrowheads="1"/>
          </p:cNvSpPr>
          <p:nvPr>
            <p:ph type="title"/>
          </p:nvPr>
        </p:nvSpPr>
        <p:spPr>
          <a:xfrm>
            <a:off x="457200" y="0"/>
            <a:ext cx="5105400" cy="1143000"/>
          </a:xfrm>
        </p:spPr>
        <p:txBody>
          <a:bodyPr/>
          <a:lstStyle/>
          <a:p>
            <a:r>
              <a:rPr lang="en-US" altLang="tr-TR" dirty="0">
                <a:solidFill>
                  <a:srgbClr val="FF0000"/>
                </a:solidFill>
              </a:rPr>
              <a:t>OSI vs. TCP/IP</a:t>
            </a:r>
          </a:p>
        </p:txBody>
      </p:sp>
      <p:pic>
        <p:nvPicPr>
          <p:cNvPr id="33796" name="Picture 4"/>
          <p:cNvPicPr>
            <a:picLocks noChangeAspect="1" noChangeArrowheads="1"/>
          </p:cNvPicPr>
          <p:nvPr/>
        </p:nvPicPr>
        <p:blipFill>
          <a:blip r:embed="rId2"/>
          <a:srcRect b="11551"/>
          <a:stretch>
            <a:fillRect/>
          </a:stretch>
        </p:blipFill>
        <p:spPr bwMode="auto">
          <a:xfrm>
            <a:off x="674688" y="1309688"/>
            <a:ext cx="7250112" cy="5430837"/>
          </a:xfrm>
          <a:prstGeom prst="rect">
            <a:avLst/>
          </a:prstGeom>
          <a:noFill/>
          <a:ln w="9525">
            <a:noFill/>
            <a:miter lim="800000"/>
            <a:headEnd/>
            <a:tailEnd/>
          </a:ln>
        </p:spPr>
      </p:pic>
      <p:sp>
        <p:nvSpPr>
          <p:cNvPr id="33797" name="Text Box 5"/>
          <p:cNvSpPr txBox="1">
            <a:spLocks noChangeArrowheads="1"/>
          </p:cNvSpPr>
          <p:nvPr/>
        </p:nvSpPr>
        <p:spPr bwMode="auto">
          <a:xfrm>
            <a:off x="5797550" y="3817938"/>
            <a:ext cx="1885950" cy="457200"/>
          </a:xfrm>
          <a:prstGeom prst="rect">
            <a:avLst/>
          </a:prstGeom>
          <a:noFill/>
          <a:ln w="9525">
            <a:noFill/>
            <a:miter lim="800000"/>
            <a:headEnd/>
            <a:tailEnd/>
          </a:ln>
        </p:spPr>
        <p:txBody>
          <a:bodyPr lIns="90000" tIns="46800" rIns="90000" bIns="46800">
            <a:spAutoFit/>
          </a:bodyPr>
          <a:lstStyle/>
          <a:p>
            <a:pPr>
              <a:spcBef>
                <a:spcPct val="50000"/>
              </a:spcBef>
            </a:pPr>
            <a:r>
              <a:rPr lang="en-US" altLang="tr-TR">
                <a:latin typeface="Arial" charset="0"/>
              </a:rPr>
              <a:t>TCP, UDP</a:t>
            </a:r>
          </a:p>
        </p:txBody>
      </p:sp>
      <p:sp>
        <p:nvSpPr>
          <p:cNvPr id="33798" name="Text Box 6"/>
          <p:cNvSpPr txBox="1">
            <a:spLocks noChangeArrowheads="1"/>
          </p:cNvSpPr>
          <p:nvPr/>
        </p:nvSpPr>
        <p:spPr bwMode="auto">
          <a:xfrm>
            <a:off x="5788025" y="4514850"/>
            <a:ext cx="1885950" cy="457200"/>
          </a:xfrm>
          <a:prstGeom prst="rect">
            <a:avLst/>
          </a:prstGeom>
          <a:noFill/>
          <a:ln w="9525">
            <a:noFill/>
            <a:miter lim="800000"/>
            <a:headEnd/>
            <a:tailEnd/>
          </a:ln>
        </p:spPr>
        <p:txBody>
          <a:bodyPr lIns="90000" tIns="46800" rIns="90000" bIns="46800">
            <a:spAutoFit/>
          </a:bodyPr>
          <a:lstStyle/>
          <a:p>
            <a:pPr>
              <a:spcBef>
                <a:spcPct val="50000"/>
              </a:spcBef>
            </a:pPr>
            <a:r>
              <a:rPr lang="en-US" altLang="tr-TR">
                <a:latin typeface="Arial" charset="0"/>
              </a:rPr>
              <a:t>IP</a:t>
            </a:r>
          </a:p>
        </p:txBody>
      </p:sp>
      <p:sp>
        <p:nvSpPr>
          <p:cNvPr id="33799" name="Text Box 7"/>
          <p:cNvSpPr txBox="1">
            <a:spLocks noChangeArrowheads="1"/>
          </p:cNvSpPr>
          <p:nvPr/>
        </p:nvSpPr>
        <p:spPr bwMode="auto">
          <a:xfrm>
            <a:off x="5738813" y="2381250"/>
            <a:ext cx="1885950" cy="822325"/>
          </a:xfrm>
          <a:prstGeom prst="rect">
            <a:avLst/>
          </a:prstGeom>
          <a:noFill/>
          <a:ln w="9525">
            <a:noFill/>
            <a:miter lim="800000"/>
            <a:headEnd/>
            <a:tailEnd/>
          </a:ln>
        </p:spPr>
        <p:txBody>
          <a:bodyPr lIns="90000" tIns="46800" rIns="90000" bIns="46800">
            <a:spAutoFit/>
          </a:bodyPr>
          <a:lstStyle/>
          <a:p>
            <a:pPr>
              <a:spcBef>
                <a:spcPct val="50000"/>
              </a:spcBef>
            </a:pPr>
            <a:r>
              <a:rPr lang="en-US" altLang="tr-TR">
                <a:latin typeface="Arial" charset="0"/>
              </a:rPr>
              <a:t>HTTP, SMTP, …</a:t>
            </a:r>
          </a:p>
        </p:txBody>
      </p:sp>
      <p:pic>
        <p:nvPicPr>
          <p:cNvPr id="33800" name="Picture 7" descr="download.png"/>
          <p:cNvPicPr>
            <a:picLocks noChangeAspect="1"/>
          </p:cNvPicPr>
          <p:nvPr/>
        </p:nvPicPr>
        <p:blipFill>
          <a:blip r:embed="rId3"/>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p>
            <a:fld id="{E264ADF0-107E-4F4D-B395-963C3C8C464B}" type="slidenum">
              <a:rPr lang="en-GB" altLang="tr-TR"/>
              <a:pPr/>
              <a:t>162</a:t>
            </a:fld>
            <a:endParaRPr lang="en-GB" altLang="tr-TR"/>
          </a:p>
        </p:txBody>
      </p:sp>
      <p:sp>
        <p:nvSpPr>
          <p:cNvPr id="33795" name="Rectangle 2"/>
          <p:cNvSpPr>
            <a:spLocks noGrp="1" noChangeArrowheads="1"/>
          </p:cNvSpPr>
          <p:nvPr>
            <p:ph type="title"/>
          </p:nvPr>
        </p:nvSpPr>
        <p:spPr>
          <a:xfrm>
            <a:off x="457200" y="0"/>
            <a:ext cx="5105400" cy="1143000"/>
          </a:xfrm>
        </p:spPr>
        <p:txBody>
          <a:bodyPr/>
          <a:lstStyle/>
          <a:p>
            <a:r>
              <a:rPr lang="en-US" altLang="tr-TR" dirty="0">
                <a:solidFill>
                  <a:srgbClr val="FF0000"/>
                </a:solidFill>
              </a:rPr>
              <a:t>OSI vs. TCP/IP</a:t>
            </a:r>
          </a:p>
        </p:txBody>
      </p:sp>
      <p:pic>
        <p:nvPicPr>
          <p:cNvPr id="33800" name="Picture 7"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grpSp>
        <p:nvGrpSpPr>
          <p:cNvPr id="9" name="Group 8"/>
          <p:cNvGrpSpPr/>
          <p:nvPr/>
        </p:nvGrpSpPr>
        <p:grpSpPr>
          <a:xfrm>
            <a:off x="381000" y="1447800"/>
            <a:ext cx="8305800" cy="4953000"/>
            <a:chOff x="381000" y="1809750"/>
            <a:chExt cx="8686800" cy="3776663"/>
          </a:xfrm>
        </p:grpSpPr>
        <p:pic>
          <p:nvPicPr>
            <p:cNvPr id="10" name="Picture 14"/>
            <p:cNvPicPr>
              <a:picLocks noChangeAspect="1" noChangeArrowheads="1"/>
            </p:cNvPicPr>
            <p:nvPr/>
          </p:nvPicPr>
          <p:blipFill>
            <a:blip r:embed="rId3"/>
            <a:srcRect/>
            <a:stretch>
              <a:fillRect/>
            </a:stretch>
          </p:blipFill>
          <p:spPr bwMode="auto">
            <a:xfrm>
              <a:off x="381000" y="1809750"/>
              <a:ext cx="2897188" cy="3752850"/>
            </a:xfrm>
            <a:prstGeom prst="rect">
              <a:avLst/>
            </a:prstGeom>
            <a:noFill/>
            <a:ln w="9525">
              <a:noFill/>
              <a:miter lim="800000"/>
              <a:headEnd/>
              <a:tailEnd/>
            </a:ln>
            <a:effectLst/>
          </p:spPr>
        </p:pic>
        <p:pic>
          <p:nvPicPr>
            <p:cNvPr id="11" name="Picture 15"/>
            <p:cNvPicPr>
              <a:picLocks noChangeAspect="1" noChangeArrowheads="1"/>
            </p:cNvPicPr>
            <p:nvPr/>
          </p:nvPicPr>
          <p:blipFill>
            <a:blip r:embed="rId4"/>
            <a:srcRect/>
            <a:stretch>
              <a:fillRect/>
            </a:stretch>
          </p:blipFill>
          <p:spPr bwMode="auto">
            <a:xfrm>
              <a:off x="5310188" y="1828800"/>
              <a:ext cx="3757612" cy="3757613"/>
            </a:xfrm>
            <a:prstGeom prst="rect">
              <a:avLst/>
            </a:prstGeom>
            <a:noFill/>
            <a:ln w="9525">
              <a:noFill/>
              <a:miter lim="800000"/>
              <a:headEnd/>
              <a:tailEnd/>
            </a:ln>
            <a:effectLst/>
          </p:spPr>
        </p:pic>
        <p:pic>
          <p:nvPicPr>
            <p:cNvPr id="12" name="Picture 16"/>
            <p:cNvPicPr>
              <a:picLocks noChangeAspect="1" noChangeArrowheads="1"/>
            </p:cNvPicPr>
            <p:nvPr/>
          </p:nvPicPr>
          <p:blipFill>
            <a:blip r:embed="rId5"/>
            <a:srcRect/>
            <a:stretch>
              <a:fillRect/>
            </a:stretch>
          </p:blipFill>
          <p:spPr bwMode="auto">
            <a:xfrm>
              <a:off x="3581400" y="1981200"/>
              <a:ext cx="1425575" cy="2946400"/>
            </a:xfrm>
            <a:prstGeom prst="rect">
              <a:avLst/>
            </a:prstGeom>
            <a:noFill/>
            <a:ln w="9525">
              <a:noFill/>
              <a:miter lim="800000"/>
              <a:headEnd/>
              <a:tailEnd/>
            </a:ln>
            <a:effectLst/>
          </p:spPr>
        </p:pic>
      </p:gr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p>
            <a:fld id="{E264ADF0-107E-4F4D-B395-963C3C8C464B}" type="slidenum">
              <a:rPr lang="en-GB" altLang="tr-TR"/>
              <a:pPr/>
              <a:t>163</a:t>
            </a:fld>
            <a:endParaRPr lang="en-GB" altLang="tr-TR"/>
          </a:p>
        </p:txBody>
      </p:sp>
      <p:sp>
        <p:nvSpPr>
          <p:cNvPr id="33795" name="Rectangle 2"/>
          <p:cNvSpPr>
            <a:spLocks noGrp="1" noChangeArrowheads="1"/>
          </p:cNvSpPr>
          <p:nvPr>
            <p:ph type="title"/>
          </p:nvPr>
        </p:nvSpPr>
        <p:spPr>
          <a:xfrm>
            <a:off x="457200" y="0"/>
            <a:ext cx="5105400" cy="1143000"/>
          </a:xfrm>
        </p:spPr>
        <p:txBody>
          <a:bodyPr/>
          <a:lstStyle/>
          <a:p>
            <a:r>
              <a:rPr lang="en-US" altLang="tr-TR" dirty="0">
                <a:solidFill>
                  <a:srgbClr val="FF0000"/>
                </a:solidFill>
              </a:rPr>
              <a:t>OSI vs. TCP/IP</a:t>
            </a:r>
          </a:p>
        </p:txBody>
      </p:sp>
      <p:pic>
        <p:nvPicPr>
          <p:cNvPr id="33800" name="Picture 7"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pic>
        <p:nvPicPr>
          <p:cNvPr id="9" name="Picture 12"/>
          <p:cNvPicPr>
            <a:picLocks noChangeAspect="1" noChangeArrowheads="1"/>
          </p:cNvPicPr>
          <p:nvPr/>
        </p:nvPicPr>
        <p:blipFill>
          <a:blip r:embed="rId3"/>
          <a:srcRect/>
          <a:stretch>
            <a:fillRect/>
          </a:stretch>
        </p:blipFill>
        <p:spPr bwMode="auto">
          <a:xfrm>
            <a:off x="309562" y="1142999"/>
            <a:ext cx="1858963" cy="5371879"/>
          </a:xfrm>
          <a:prstGeom prst="rect">
            <a:avLst/>
          </a:prstGeom>
          <a:noFill/>
          <a:ln w="9525">
            <a:noFill/>
            <a:miter lim="800000"/>
            <a:headEnd/>
            <a:tailEnd/>
          </a:ln>
          <a:effectLst/>
        </p:spPr>
      </p:pic>
      <p:pic>
        <p:nvPicPr>
          <p:cNvPr id="13" name="Picture 13"/>
          <p:cNvPicPr>
            <a:picLocks noChangeAspect="1" noChangeArrowheads="1"/>
          </p:cNvPicPr>
          <p:nvPr/>
        </p:nvPicPr>
        <p:blipFill>
          <a:blip r:embed="rId4"/>
          <a:srcRect/>
          <a:stretch>
            <a:fillRect/>
          </a:stretch>
        </p:blipFill>
        <p:spPr bwMode="auto">
          <a:xfrm>
            <a:off x="3124200" y="1143000"/>
            <a:ext cx="5491162" cy="5334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p>
            <a:fld id="{922BD685-5BA3-4564-AFAF-7CF1E16EDE41}" type="slidenum">
              <a:rPr lang="en-GB" altLang="tr-TR"/>
              <a:pPr/>
              <a:t>164</a:t>
            </a:fld>
            <a:endParaRPr lang="en-GB" altLang="tr-TR"/>
          </a:p>
        </p:txBody>
      </p:sp>
      <p:sp>
        <p:nvSpPr>
          <p:cNvPr id="34819" name="Rectangle 2"/>
          <p:cNvSpPr>
            <a:spLocks noGrp="1" noChangeArrowheads="1"/>
          </p:cNvSpPr>
          <p:nvPr>
            <p:ph type="title"/>
          </p:nvPr>
        </p:nvSpPr>
        <p:spPr>
          <a:xfrm>
            <a:off x="457200" y="274638"/>
            <a:ext cx="5791200" cy="1143000"/>
          </a:xfrm>
        </p:spPr>
        <p:txBody>
          <a:bodyPr>
            <a:normAutofit fontScale="90000"/>
          </a:bodyPr>
          <a:lstStyle/>
          <a:p>
            <a:r>
              <a:rPr lang="en-US" altLang="tr-TR" dirty="0">
                <a:solidFill>
                  <a:srgbClr val="FF0000"/>
                </a:solidFill>
              </a:rPr>
              <a:t>Network Access and </a:t>
            </a:r>
            <a:br>
              <a:rPr lang="en-US" altLang="tr-TR" dirty="0">
                <a:solidFill>
                  <a:srgbClr val="FF0000"/>
                </a:solidFill>
              </a:rPr>
            </a:br>
            <a:r>
              <a:rPr lang="en-US" altLang="tr-TR" dirty="0">
                <a:solidFill>
                  <a:srgbClr val="FF0000"/>
                </a:solidFill>
              </a:rPr>
              <a:t>Physical Layers</a:t>
            </a:r>
          </a:p>
        </p:txBody>
      </p:sp>
      <p:sp>
        <p:nvSpPr>
          <p:cNvPr id="34820" name="Rectangle 3"/>
          <p:cNvSpPr>
            <a:spLocks noGrp="1" noChangeArrowheads="1"/>
          </p:cNvSpPr>
          <p:nvPr>
            <p:ph type="body" idx="1"/>
          </p:nvPr>
        </p:nvSpPr>
        <p:spPr/>
        <p:txBody>
          <a:bodyPr/>
          <a:lstStyle/>
          <a:p>
            <a:r>
              <a:rPr lang="en-US" altLang="tr-TR"/>
              <a:t>TCP/IP reference model does not discuss these layers too much</a:t>
            </a:r>
          </a:p>
          <a:p>
            <a:pPr lvl="1"/>
            <a:r>
              <a:rPr lang="en-US" altLang="tr-TR"/>
              <a:t>the node should connect to the network with a protocol such that it can send IP packets</a:t>
            </a:r>
          </a:p>
          <a:p>
            <a:pPr lvl="1"/>
            <a:r>
              <a:rPr lang="en-US" altLang="tr-TR"/>
              <a:t>this protocol is not defined by TCP/IP</a:t>
            </a:r>
          </a:p>
          <a:p>
            <a:pPr lvl="1"/>
            <a:r>
              <a:rPr lang="en-US" altLang="tr-TR"/>
              <a:t>mostly in hardware</a:t>
            </a:r>
          </a:p>
          <a:p>
            <a:pPr lvl="1"/>
            <a:r>
              <a:rPr lang="en-US" altLang="tr-TR"/>
              <a:t>a well known example is Ethernet</a:t>
            </a:r>
          </a:p>
          <a:p>
            <a:pPr lvl="1">
              <a:buFontTx/>
              <a:buNone/>
            </a:pPr>
            <a:endParaRPr lang="en-US" altLang="tr-TR"/>
          </a:p>
        </p:txBody>
      </p:sp>
      <p:pic>
        <p:nvPicPr>
          <p:cNvPr id="34821"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p>
            <a:fld id="{342C2DCD-C193-4D94-9343-94FCB2D47136}" type="slidenum">
              <a:rPr lang="en-GB" altLang="tr-TR"/>
              <a:pPr/>
              <a:t>165</a:t>
            </a:fld>
            <a:endParaRPr lang="en-GB" altLang="tr-TR"/>
          </a:p>
        </p:txBody>
      </p:sp>
      <p:sp>
        <p:nvSpPr>
          <p:cNvPr id="35843" name="Rectangle 1026"/>
          <p:cNvSpPr>
            <a:spLocks noGrp="1" noChangeArrowheads="1"/>
          </p:cNvSpPr>
          <p:nvPr>
            <p:ph type="title"/>
          </p:nvPr>
        </p:nvSpPr>
        <p:spPr>
          <a:xfrm>
            <a:off x="457200" y="274638"/>
            <a:ext cx="6019800" cy="1143000"/>
          </a:xfrm>
        </p:spPr>
        <p:txBody>
          <a:bodyPr/>
          <a:lstStyle/>
          <a:p>
            <a:r>
              <a:rPr lang="en-US" altLang="tr-TR" dirty="0">
                <a:solidFill>
                  <a:srgbClr val="FF0000"/>
                </a:solidFill>
              </a:rPr>
              <a:t>Internet Layer</a:t>
            </a:r>
          </a:p>
        </p:txBody>
      </p:sp>
      <p:sp>
        <p:nvSpPr>
          <p:cNvPr id="35844" name="Rectangle 1027"/>
          <p:cNvSpPr>
            <a:spLocks noGrp="1" noChangeArrowheads="1"/>
          </p:cNvSpPr>
          <p:nvPr>
            <p:ph type="body" idx="1"/>
          </p:nvPr>
        </p:nvSpPr>
        <p:spPr>
          <a:xfrm>
            <a:off x="457200" y="1371600"/>
            <a:ext cx="8221663" cy="4843463"/>
          </a:xfrm>
        </p:spPr>
        <p:txBody>
          <a:bodyPr>
            <a:normAutofit fontScale="92500" lnSpcReduction="10000"/>
          </a:bodyPr>
          <a:lstStyle/>
          <a:p>
            <a:pPr>
              <a:lnSpc>
                <a:spcPct val="90000"/>
              </a:lnSpc>
            </a:pPr>
            <a:r>
              <a:rPr lang="en-US" altLang="tr-TR"/>
              <a:t>Connectionless</a:t>
            </a:r>
            <a:r>
              <a:rPr lang="tr-TR" altLang="tr-TR"/>
              <a:t>,</a:t>
            </a:r>
            <a:r>
              <a:rPr lang="en-US" altLang="tr-TR"/>
              <a:t> point to point internetworking protocol (uses the datagram approach)</a:t>
            </a:r>
          </a:p>
          <a:p>
            <a:pPr lvl="1">
              <a:lnSpc>
                <a:spcPct val="90000"/>
              </a:lnSpc>
            </a:pPr>
            <a:r>
              <a:rPr lang="en-US" altLang="tr-TR"/>
              <a:t>takes care of routing across multiple networks </a:t>
            </a:r>
          </a:p>
          <a:p>
            <a:pPr lvl="1">
              <a:lnSpc>
                <a:spcPct val="90000"/>
              </a:lnSpc>
            </a:pPr>
            <a:r>
              <a:rPr lang="en-US" altLang="tr-TR"/>
              <a:t>each packet travels in the network independently of each other</a:t>
            </a:r>
          </a:p>
          <a:p>
            <a:pPr lvl="2">
              <a:lnSpc>
                <a:spcPct val="90000"/>
              </a:lnSpc>
            </a:pPr>
            <a:r>
              <a:rPr lang="en-US" altLang="tr-TR"/>
              <a:t>they may not arrive (if there is a problem in the network)</a:t>
            </a:r>
          </a:p>
          <a:p>
            <a:pPr lvl="2">
              <a:lnSpc>
                <a:spcPct val="90000"/>
              </a:lnSpc>
            </a:pPr>
            <a:r>
              <a:rPr lang="en-US" altLang="tr-TR"/>
              <a:t>they may arrive out of order</a:t>
            </a:r>
          </a:p>
          <a:p>
            <a:pPr lvl="1">
              <a:lnSpc>
                <a:spcPct val="90000"/>
              </a:lnSpc>
            </a:pPr>
            <a:r>
              <a:rPr lang="en-US" altLang="tr-TR"/>
              <a:t>a design decision enforced by DoD to make the system more flexible and responsive to loss of some subnet devices</a:t>
            </a:r>
          </a:p>
          <a:p>
            <a:pPr>
              <a:lnSpc>
                <a:spcPct val="90000"/>
              </a:lnSpc>
            </a:pPr>
            <a:r>
              <a:rPr lang="en-US" altLang="tr-TR"/>
              <a:t>Implemented in end systems and routers as the Internet Protocol (IP)</a:t>
            </a:r>
          </a:p>
          <a:p>
            <a:pPr>
              <a:lnSpc>
                <a:spcPct val="90000"/>
              </a:lnSpc>
            </a:pPr>
            <a:endParaRPr lang="en-US" altLang="tr-TR"/>
          </a:p>
        </p:txBody>
      </p:sp>
      <p:pic>
        <p:nvPicPr>
          <p:cNvPr id="35845"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p:spPr>
        <p:txBody>
          <a:bodyPr/>
          <a:lstStyle/>
          <a:p>
            <a:fld id="{B5FD0F1B-64F2-4549-93B4-9EB3F47364A0}" type="slidenum">
              <a:rPr lang="en-GB" altLang="tr-TR"/>
              <a:pPr/>
              <a:t>166</a:t>
            </a:fld>
            <a:endParaRPr lang="en-GB" altLang="tr-TR"/>
          </a:p>
        </p:txBody>
      </p:sp>
      <p:sp>
        <p:nvSpPr>
          <p:cNvPr id="36867" name="Rectangle 1026"/>
          <p:cNvSpPr>
            <a:spLocks noGrp="1" noChangeArrowheads="1"/>
          </p:cNvSpPr>
          <p:nvPr>
            <p:ph type="title"/>
          </p:nvPr>
        </p:nvSpPr>
        <p:spPr>
          <a:xfrm>
            <a:off x="457200" y="274638"/>
            <a:ext cx="5791200" cy="1143000"/>
          </a:xfrm>
        </p:spPr>
        <p:txBody>
          <a:bodyPr/>
          <a:lstStyle/>
          <a:p>
            <a:r>
              <a:rPr lang="en-US" altLang="tr-TR" dirty="0">
                <a:solidFill>
                  <a:srgbClr val="FF0000"/>
                </a:solidFill>
              </a:rPr>
              <a:t>Transport Layer</a:t>
            </a:r>
          </a:p>
        </p:txBody>
      </p:sp>
      <p:sp>
        <p:nvSpPr>
          <p:cNvPr id="36868" name="Rectangle 1027"/>
          <p:cNvSpPr>
            <a:spLocks noGrp="1" noChangeArrowheads="1"/>
          </p:cNvSpPr>
          <p:nvPr>
            <p:ph type="body" idx="1"/>
          </p:nvPr>
        </p:nvSpPr>
        <p:spPr/>
        <p:txBody>
          <a:bodyPr>
            <a:normAutofit fontScale="92500" lnSpcReduction="20000"/>
          </a:bodyPr>
          <a:lstStyle/>
          <a:p>
            <a:r>
              <a:rPr lang="en-US" altLang="tr-TR" dirty="0"/>
              <a:t>End-to-end data transfer</a:t>
            </a:r>
          </a:p>
          <a:p>
            <a:r>
              <a:rPr lang="en-US" altLang="tr-TR" dirty="0"/>
              <a:t>Transmission Control Protocol (TCP)</a:t>
            </a:r>
          </a:p>
          <a:p>
            <a:pPr lvl="1"/>
            <a:r>
              <a:rPr lang="en-US" altLang="tr-TR" dirty="0"/>
              <a:t>connection oriented</a:t>
            </a:r>
          </a:p>
          <a:p>
            <a:pPr lvl="1"/>
            <a:r>
              <a:rPr lang="en-US" altLang="tr-TR" dirty="0"/>
              <a:t>reliable delivery of data </a:t>
            </a:r>
          </a:p>
          <a:p>
            <a:pPr lvl="1"/>
            <a:r>
              <a:rPr lang="en-US" altLang="tr-TR" dirty="0"/>
              <a:t>ordering of delivery</a:t>
            </a:r>
          </a:p>
          <a:p>
            <a:r>
              <a:rPr lang="en-US" altLang="tr-TR" dirty="0"/>
              <a:t>User Datagram Protocol (UDP)</a:t>
            </a:r>
          </a:p>
          <a:p>
            <a:pPr lvl="1"/>
            <a:r>
              <a:rPr lang="en-US" altLang="tr-TR" dirty="0"/>
              <a:t>connectionless service</a:t>
            </a:r>
          </a:p>
          <a:p>
            <a:pPr lvl="1"/>
            <a:r>
              <a:rPr lang="en-US" altLang="tr-TR" dirty="0"/>
              <a:t>delivery is not guaranteed</a:t>
            </a:r>
          </a:p>
          <a:p>
            <a:r>
              <a:rPr lang="en-US" altLang="tr-TR" dirty="0"/>
              <a:t>Can you give example applications that use TCP and UDP?</a:t>
            </a:r>
          </a:p>
        </p:txBody>
      </p:sp>
      <p:pic>
        <p:nvPicPr>
          <p:cNvPr id="36869"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167</a:t>
            </a:fld>
            <a:endParaRPr lang="en-GB" altLang="tr-TR"/>
          </a:p>
        </p:txBody>
      </p:sp>
      <p:sp>
        <p:nvSpPr>
          <p:cNvPr id="37891" name="Rectangle 2"/>
          <p:cNvSpPr>
            <a:spLocks noGrp="1" noChangeArrowheads="1"/>
          </p:cNvSpPr>
          <p:nvPr>
            <p:ph type="title"/>
          </p:nvPr>
        </p:nvSpPr>
        <p:spPr>
          <a:xfrm>
            <a:off x="457200" y="274638"/>
            <a:ext cx="5791200" cy="1143000"/>
          </a:xfrm>
        </p:spPr>
        <p:txBody>
          <a:bodyPr/>
          <a:lstStyle/>
          <a:p>
            <a:r>
              <a:rPr lang="en-US" altLang="tr-TR" dirty="0">
                <a:solidFill>
                  <a:srgbClr val="FF0000"/>
                </a:solidFill>
              </a:rPr>
              <a:t>Application Layer</a:t>
            </a:r>
          </a:p>
        </p:txBody>
      </p:sp>
      <p:sp>
        <p:nvSpPr>
          <p:cNvPr id="37892" name="Rectangle 3"/>
          <p:cNvSpPr>
            <a:spLocks noGrp="1" noChangeArrowheads="1"/>
          </p:cNvSpPr>
          <p:nvPr>
            <p:ph type="body" idx="1"/>
          </p:nvPr>
        </p:nvSpPr>
        <p:spPr/>
        <p:txBody>
          <a:bodyPr/>
          <a:lstStyle/>
          <a:p>
            <a:r>
              <a:rPr lang="en-US" altLang="tr-TR"/>
              <a:t>Support for user applications</a:t>
            </a:r>
          </a:p>
          <a:p>
            <a:r>
              <a:rPr lang="en-US" altLang="tr-TR"/>
              <a:t>A separate module for each different application</a:t>
            </a:r>
          </a:p>
          <a:p>
            <a:pPr lvl="1"/>
            <a:r>
              <a:rPr lang="en-US" altLang="tr-TR"/>
              <a:t>e.g. HTTP, SMTP, telnet</a:t>
            </a:r>
          </a:p>
          <a:p>
            <a:endParaRPr lang="en-US" altLang="tr-T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168</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fontScale="90000"/>
          </a:bodyPr>
          <a:lstStyle/>
          <a:p>
            <a:r>
              <a:rPr lang="en-US" dirty="0">
                <a:solidFill>
                  <a:srgbClr val="FF0000"/>
                </a:solidFill>
              </a:rPr>
              <a:t>Introduction to link layer protocols</a:t>
            </a:r>
            <a:endParaRPr lang="en-US" altLang="tr-TR" dirty="0">
              <a:solidFill>
                <a:srgbClr val="FF0000"/>
              </a:solidFill>
            </a:endParaRPr>
          </a:p>
        </p:txBody>
      </p:sp>
      <p:sp>
        <p:nvSpPr>
          <p:cNvPr id="37892" name="Rectangle 3"/>
          <p:cNvSpPr>
            <a:spLocks noGrp="1" noChangeArrowheads="1"/>
          </p:cNvSpPr>
          <p:nvPr>
            <p:ph type="body" idx="1"/>
          </p:nvPr>
        </p:nvSpPr>
        <p:spPr/>
        <p:txBody>
          <a:bodyPr>
            <a:normAutofit/>
          </a:bodyPr>
          <a:lstStyle/>
          <a:p>
            <a:pPr>
              <a:buNone/>
            </a:pPr>
            <a:r>
              <a:rPr lang="en-US" dirty="0"/>
              <a:t>	Traditionally four protocols have been defined for the data-link layer to deal with flow and error control: </a:t>
            </a:r>
          </a:p>
          <a:p>
            <a:pPr lvl="1"/>
            <a:r>
              <a:rPr lang="en-US" dirty="0"/>
              <a:t>Simple, </a:t>
            </a:r>
          </a:p>
          <a:p>
            <a:pPr lvl="1"/>
            <a:r>
              <a:rPr lang="en-US" dirty="0"/>
              <a:t>Stop-and-Wait, </a:t>
            </a:r>
          </a:p>
          <a:p>
            <a:pPr lvl="1"/>
            <a:r>
              <a:rPr lang="en-US" dirty="0"/>
              <a:t>Go-Back-N, and  (Will be discussed in Unit 4)</a:t>
            </a:r>
          </a:p>
          <a:p>
            <a:pPr lvl="1"/>
            <a:r>
              <a:rPr lang="en-US" dirty="0"/>
              <a:t>Selective-Repeat (Will be discussed in Unit 4)</a:t>
            </a:r>
            <a:endParaRPr lang="en-US" altLang="tr-TR" dirty="0"/>
          </a:p>
          <a:p>
            <a:endParaRPr lang="en-US" altLang="tr-TR"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169</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a:bodyPr>
          <a:lstStyle/>
          <a:p>
            <a:r>
              <a:rPr lang="en-US" dirty="0">
                <a:solidFill>
                  <a:srgbClr val="FF0000"/>
                </a:solidFill>
              </a:rPr>
              <a:t>Simple Protocol</a:t>
            </a:r>
            <a:endParaRPr lang="en-US" altLang="tr-TR" dirty="0">
              <a:solidFill>
                <a:srgbClr val="FF0000"/>
              </a:solidFill>
            </a:endParaRPr>
          </a:p>
        </p:txBody>
      </p:sp>
      <p:sp>
        <p:nvSpPr>
          <p:cNvPr id="37892" name="Rectangle 3"/>
          <p:cNvSpPr>
            <a:spLocks noGrp="1" noChangeArrowheads="1"/>
          </p:cNvSpPr>
          <p:nvPr>
            <p:ph type="body" idx="1"/>
          </p:nvPr>
        </p:nvSpPr>
        <p:spPr/>
        <p:txBody>
          <a:bodyPr>
            <a:normAutofit/>
          </a:bodyPr>
          <a:lstStyle/>
          <a:p>
            <a:r>
              <a:rPr lang="en-US" altLang="tr-TR" dirty="0"/>
              <a:t>The </a:t>
            </a:r>
            <a:r>
              <a:rPr lang="en-US" dirty="0"/>
              <a:t>simple protocol neither do flow control nor do error control. </a:t>
            </a:r>
          </a:p>
          <a:p>
            <a:r>
              <a:rPr lang="en-US" dirty="0"/>
              <a:t>We assume that the receiver can immediately handle any frame it receives. </a:t>
            </a:r>
          </a:p>
          <a:p>
            <a:r>
              <a:rPr lang="en-US" dirty="0"/>
              <a:t>In other words, the receiver can never be overwhelmed with incoming frames. </a:t>
            </a:r>
          </a:p>
          <a:p>
            <a:r>
              <a:rPr lang="en-US" dirty="0"/>
              <a:t>Below figure shows the layout for this protocol.</a:t>
            </a:r>
            <a:endParaRPr lang="en-US" altLang="tr-TR"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6" name="Rectangle 3"/>
          <p:cNvSpPr txBox="1">
            <a:spLocks noChangeArrowheads="1"/>
          </p:cNvSpPr>
          <p:nvPr/>
        </p:nvSpPr>
        <p:spPr>
          <a:xfrm>
            <a:off x="152400" y="1295400"/>
            <a:ext cx="8991600" cy="5181600"/>
          </a:xfrm>
          <a:prstGeom prst="rect">
            <a:avLst/>
          </a:prstGeom>
        </p:spPr>
        <p:txBody>
          <a:bodyPr vert="horz" lIns="91440" tIns="45720" rIns="91440" bIns="45720" rtlCol="0">
            <a:normAutofit/>
          </a:bodyPr>
          <a:lstStyle/>
          <a:p>
            <a:pPr>
              <a:lnSpc>
                <a:spcPct val="80000"/>
              </a:lnSpc>
              <a:buFont typeface="Arial" pitchFamily="34" charset="0"/>
              <a:buChar char="•"/>
            </a:pPr>
            <a:r>
              <a:rPr lang="en-US" sz="2800" dirty="0">
                <a:latin typeface="+mj-lt"/>
              </a:rPr>
              <a:t> </a:t>
            </a:r>
            <a:r>
              <a:rPr lang="en-US" sz="3200" dirty="0">
                <a:solidFill>
                  <a:srgbClr val="0000FF"/>
                </a:solidFill>
                <a:latin typeface="+mj-lt"/>
              </a:rPr>
              <a:t>Early 1990s:</a:t>
            </a:r>
            <a:r>
              <a:rPr lang="en-US" sz="3200" dirty="0">
                <a:latin typeface="+mj-lt"/>
              </a:rPr>
              <a:t> </a:t>
            </a:r>
            <a:r>
              <a:rPr lang="en-US" sz="2800" dirty="0">
                <a:latin typeface="+mj-lt"/>
              </a:rPr>
              <a:t>WWW</a:t>
            </a:r>
          </a:p>
          <a:p>
            <a:pPr lvl="1">
              <a:lnSpc>
                <a:spcPct val="80000"/>
              </a:lnSpc>
              <a:buFont typeface="Arial" pitchFamily="34" charset="0"/>
              <a:buChar char="•"/>
            </a:pPr>
            <a:r>
              <a:rPr lang="en-US" sz="2800" dirty="0">
                <a:latin typeface="+mj-lt"/>
              </a:rPr>
              <a:t> Hypertext  </a:t>
            </a:r>
          </a:p>
          <a:p>
            <a:pPr lvl="1">
              <a:lnSpc>
                <a:spcPct val="80000"/>
              </a:lnSpc>
              <a:buFont typeface="Arial" pitchFamily="34" charset="0"/>
              <a:buChar char="•"/>
            </a:pPr>
            <a:r>
              <a:rPr lang="en-US" sz="2800" dirty="0">
                <a:latin typeface="+mj-lt"/>
              </a:rPr>
              <a:t> HTTP: Tim Berners-Lee develops WWW an Internet based hypermedia initiative, and </a:t>
            </a:r>
            <a:r>
              <a:rPr lang="en-US" sz="2800" dirty="0">
                <a:solidFill>
                  <a:srgbClr val="FF0000"/>
                </a:solidFill>
                <a:latin typeface="+mj-lt"/>
              </a:rPr>
              <a:t>specifies URLs, HTTP and HTML which became basis for today’s WWW</a:t>
            </a:r>
          </a:p>
          <a:p>
            <a:pPr lvl="1">
              <a:lnSpc>
                <a:spcPct val="80000"/>
              </a:lnSpc>
              <a:buFont typeface="Arial" pitchFamily="34" charset="0"/>
              <a:buChar char="•"/>
            </a:pPr>
            <a:r>
              <a:rPr lang="en-US" sz="2800" dirty="0">
                <a:latin typeface="+mj-lt"/>
              </a:rPr>
              <a:t> 1994: Mosaic (Univ. of Illinois), later </a:t>
            </a:r>
            <a:r>
              <a:rPr lang="en-US" sz="2800" dirty="0">
                <a:solidFill>
                  <a:srgbClr val="FF0000"/>
                </a:solidFill>
                <a:latin typeface="+mj-lt"/>
              </a:rPr>
              <a:t>Netscape the major browsers </a:t>
            </a:r>
            <a:r>
              <a:rPr lang="en-US" sz="2800" dirty="0">
                <a:latin typeface="+mj-lt"/>
              </a:rPr>
              <a:t>until late 1990’s</a:t>
            </a:r>
          </a:p>
          <a:p>
            <a:pPr lvl="1">
              <a:lnSpc>
                <a:spcPct val="80000"/>
              </a:lnSpc>
              <a:buFont typeface="Arial" pitchFamily="34" charset="0"/>
              <a:buChar char="•"/>
            </a:pPr>
            <a:r>
              <a:rPr lang="en-US" sz="2800" dirty="0">
                <a:latin typeface="+mj-lt"/>
              </a:rPr>
              <a:t> Commercialization of the </a:t>
            </a:r>
            <a:r>
              <a:rPr lang="en-US" sz="2800" dirty="0">
                <a:solidFill>
                  <a:srgbClr val="FF0000"/>
                </a:solidFill>
                <a:latin typeface="+mj-lt"/>
              </a:rPr>
              <a:t>WWW</a:t>
            </a:r>
            <a:r>
              <a:rPr lang="en-US" sz="2800" dirty="0">
                <a:latin typeface="+mj-lt"/>
              </a:rPr>
              <a:t>, with introduction of </a:t>
            </a:r>
            <a:r>
              <a:rPr lang="en-US" sz="2800" dirty="0">
                <a:solidFill>
                  <a:srgbClr val="FF0000"/>
                </a:solidFill>
                <a:latin typeface="+mj-lt"/>
              </a:rPr>
              <a:t>HTTPS</a:t>
            </a:r>
            <a:r>
              <a:rPr lang="en-US" sz="2800" dirty="0">
                <a:latin typeface="+mj-lt"/>
              </a:rPr>
              <a:t> e-commerce is realized </a:t>
            </a:r>
          </a:p>
          <a:p>
            <a:pPr lvl="1">
              <a:lnSpc>
                <a:spcPct val="80000"/>
              </a:lnSpc>
            </a:pPr>
            <a:endParaRPr lang="en-US" sz="2800" dirty="0">
              <a:latin typeface="+mj-lt"/>
            </a:endParaRPr>
          </a:p>
          <a:p>
            <a:pPr>
              <a:lnSpc>
                <a:spcPct val="80000"/>
              </a:lnSpc>
              <a:buFont typeface="Arial" pitchFamily="34" charset="0"/>
              <a:buChar char="•"/>
            </a:pPr>
            <a:r>
              <a:rPr lang="en-US" sz="3200" dirty="0">
                <a:solidFill>
                  <a:srgbClr val="0000FF"/>
                </a:solidFill>
                <a:latin typeface="+mj-lt"/>
              </a:rPr>
              <a:t> Late 1990’s:</a:t>
            </a:r>
          </a:p>
          <a:p>
            <a:pPr>
              <a:lnSpc>
                <a:spcPct val="80000"/>
              </a:lnSpc>
              <a:buFont typeface="Arial" pitchFamily="34" charset="0"/>
              <a:buChar char="•"/>
            </a:pPr>
            <a:r>
              <a:rPr lang="en-US" sz="2800" dirty="0">
                <a:latin typeface="+mj-lt"/>
              </a:rPr>
              <a:t> 50 million computers on Internet</a:t>
            </a:r>
          </a:p>
          <a:p>
            <a:pPr>
              <a:lnSpc>
                <a:spcPct val="80000"/>
              </a:lnSpc>
              <a:buFont typeface="Arial" pitchFamily="34" charset="0"/>
              <a:buChar char="•"/>
            </a:pPr>
            <a:r>
              <a:rPr lang="en-US" sz="2800" dirty="0">
                <a:latin typeface="+mj-lt"/>
              </a:rPr>
              <a:t> 100 million+ users</a:t>
            </a:r>
          </a:p>
          <a:p>
            <a:pPr>
              <a:lnSpc>
                <a:spcPct val="80000"/>
              </a:lnSpc>
              <a:buFont typeface="Arial" pitchFamily="34" charset="0"/>
              <a:buChar char="•"/>
            </a:pPr>
            <a:r>
              <a:rPr lang="en-US" sz="3200" dirty="0">
                <a:latin typeface="Times New Roman" pitchFamily="18" charset="0"/>
              </a:rPr>
              <a:t> backbone links running at 1 </a:t>
            </a:r>
            <a:r>
              <a:rPr lang="en-US" sz="3200" dirty="0" err="1">
                <a:latin typeface="Times New Roman" pitchFamily="18" charset="0"/>
              </a:rPr>
              <a:t>Gbps</a:t>
            </a:r>
            <a:endParaRPr lang="en-US" sz="3200" dirty="0">
              <a:latin typeface="Times New Roman" pitchFamily="18" charset="0"/>
            </a:endParaRPr>
          </a:p>
          <a:p>
            <a:pPr>
              <a:buFont typeface="Arial" pitchFamily="34" charset="0"/>
              <a:buChar char="•"/>
            </a:pPr>
            <a:endParaRPr lang="en-GB" sz="2800" dirty="0">
              <a:solidFill>
                <a:prstClr val="black"/>
              </a:solidFill>
            </a:endParaRPr>
          </a:p>
          <a:p>
            <a:pPr>
              <a:buFont typeface="Arial" pitchFamily="34" charset="0"/>
              <a:buChar cha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a:p>
            <a:pPr>
              <a:buFont typeface="Arial" pitchFamily="34" charset="0"/>
              <a:buChar cha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170</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a:bodyPr>
          <a:lstStyle/>
          <a:p>
            <a:r>
              <a:rPr lang="en-US" dirty="0">
                <a:solidFill>
                  <a:srgbClr val="FF0000"/>
                </a:solidFill>
              </a:rPr>
              <a:t>Simple Protocol</a:t>
            </a:r>
            <a:endParaRPr lang="en-US" altLang="tr-TR" dirty="0">
              <a:solidFill>
                <a:srgbClr val="FF0000"/>
              </a:solidFill>
            </a:endParaRPr>
          </a:p>
        </p:txBody>
      </p:sp>
      <p:sp>
        <p:nvSpPr>
          <p:cNvPr id="37892" name="Rectangle 3"/>
          <p:cNvSpPr>
            <a:spLocks noGrp="1" noChangeArrowheads="1"/>
          </p:cNvSpPr>
          <p:nvPr>
            <p:ph type="body" idx="1"/>
          </p:nvPr>
        </p:nvSpPr>
        <p:spPr/>
        <p:txBody>
          <a:bodyPr>
            <a:normAutofit/>
          </a:bodyPr>
          <a:lstStyle/>
          <a:p>
            <a:pPr>
              <a:buNone/>
            </a:pPr>
            <a:endParaRPr lang="en-US" altLang="tr-TR"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pic>
        <p:nvPicPr>
          <p:cNvPr id="86018" name="Picture 2"/>
          <p:cNvPicPr>
            <a:picLocks noChangeAspect="1" noChangeArrowheads="1"/>
          </p:cNvPicPr>
          <p:nvPr/>
        </p:nvPicPr>
        <p:blipFill>
          <a:blip r:embed="rId3"/>
          <a:srcRect/>
          <a:stretch>
            <a:fillRect/>
          </a:stretch>
        </p:blipFill>
        <p:spPr bwMode="auto">
          <a:xfrm>
            <a:off x="609600" y="1600200"/>
            <a:ext cx="7534275" cy="4495800"/>
          </a:xfrm>
          <a:prstGeom prst="rect">
            <a:avLst/>
          </a:prstGeom>
          <a:noFill/>
          <a:ln w="9525">
            <a:noFill/>
            <a:miter lim="800000"/>
            <a:headEnd/>
            <a:tailEnd/>
          </a:ln>
          <a:effec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171</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a:bodyPr>
          <a:lstStyle/>
          <a:p>
            <a:r>
              <a:rPr lang="en-US" dirty="0">
                <a:solidFill>
                  <a:srgbClr val="FF0000"/>
                </a:solidFill>
              </a:rPr>
              <a:t>Simple Protocol</a:t>
            </a:r>
            <a:endParaRPr lang="en-US" altLang="tr-TR" dirty="0">
              <a:solidFill>
                <a:srgbClr val="FF0000"/>
              </a:solidFill>
            </a:endParaRPr>
          </a:p>
        </p:txBody>
      </p:sp>
      <p:sp>
        <p:nvSpPr>
          <p:cNvPr id="37892" name="Rectangle 3"/>
          <p:cNvSpPr>
            <a:spLocks noGrp="1" noChangeArrowheads="1"/>
          </p:cNvSpPr>
          <p:nvPr>
            <p:ph type="body" idx="1"/>
          </p:nvPr>
        </p:nvSpPr>
        <p:spPr/>
        <p:txBody>
          <a:bodyPr>
            <a:normAutofit/>
          </a:bodyPr>
          <a:lstStyle/>
          <a:p>
            <a:r>
              <a:rPr lang="en-US" dirty="0"/>
              <a:t>The DLL at the sender gets a packet from its network layer, makes a frame out of it, and sends the frame. </a:t>
            </a:r>
          </a:p>
          <a:p>
            <a:r>
              <a:rPr lang="en-US" dirty="0"/>
              <a:t>The DLL at the receiver receives a frame from the link, extracts the packet from the frame, and delivers the packet to its network layer. </a:t>
            </a:r>
          </a:p>
          <a:p>
            <a:r>
              <a:rPr lang="en-US" dirty="0"/>
              <a:t>The DLLs of the sender and receiver provide transmission services for their network layers</a:t>
            </a:r>
            <a:endParaRPr lang="en-US" altLang="tr-TR"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172</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a:bodyPr>
          <a:lstStyle/>
          <a:p>
            <a:r>
              <a:rPr lang="en-US" dirty="0">
                <a:solidFill>
                  <a:srgbClr val="FF0000"/>
                </a:solidFill>
              </a:rPr>
              <a:t>Stop-and-Wait Protocol</a:t>
            </a:r>
            <a:endParaRPr lang="en-US" altLang="tr-TR" dirty="0">
              <a:solidFill>
                <a:srgbClr val="FF0000"/>
              </a:solidFill>
            </a:endParaRPr>
          </a:p>
        </p:txBody>
      </p:sp>
      <p:sp>
        <p:nvSpPr>
          <p:cNvPr id="37892" name="Rectangle 3"/>
          <p:cNvSpPr>
            <a:spLocks noGrp="1" noChangeArrowheads="1"/>
          </p:cNvSpPr>
          <p:nvPr>
            <p:ph type="body" idx="1"/>
          </p:nvPr>
        </p:nvSpPr>
        <p:spPr/>
        <p:txBody>
          <a:bodyPr>
            <a:normAutofit fontScale="92500" lnSpcReduction="10000"/>
          </a:bodyPr>
          <a:lstStyle/>
          <a:p>
            <a:r>
              <a:rPr lang="en-US" dirty="0"/>
              <a:t>The Stop-and- Wait protocol uses both flow and error control.</a:t>
            </a:r>
          </a:p>
          <a:p>
            <a:r>
              <a:rPr lang="en-US" dirty="0"/>
              <a:t>The sender sends one frame at a time and waits for an acknowledgment before sending the next one. </a:t>
            </a:r>
          </a:p>
          <a:p>
            <a:r>
              <a:rPr lang="en-US" dirty="0"/>
              <a:t>To detect corrupted frames, we need to add a CRC to each data frame. </a:t>
            </a:r>
          </a:p>
          <a:p>
            <a:r>
              <a:rPr lang="en-US" dirty="0"/>
              <a:t>When a frame arrives at the receiver site, it is checked. If its CRC is incorrect, the frame is corrupted and silently discarded.  </a:t>
            </a:r>
            <a:endParaRPr lang="en-US" altLang="tr-TR"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173</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a:bodyPr>
          <a:lstStyle/>
          <a:p>
            <a:r>
              <a:rPr lang="en-US" dirty="0">
                <a:solidFill>
                  <a:srgbClr val="FF0000"/>
                </a:solidFill>
              </a:rPr>
              <a:t>Stop-and-Wait Protocol</a:t>
            </a:r>
            <a:endParaRPr lang="en-US" altLang="tr-TR" dirty="0">
              <a:solidFill>
                <a:srgbClr val="FF0000"/>
              </a:solidFill>
            </a:endParaRPr>
          </a:p>
        </p:txBody>
      </p:sp>
      <p:sp>
        <p:nvSpPr>
          <p:cNvPr id="37892" name="Rectangle 3"/>
          <p:cNvSpPr>
            <a:spLocks noGrp="1" noChangeArrowheads="1"/>
          </p:cNvSpPr>
          <p:nvPr>
            <p:ph type="body" idx="1"/>
          </p:nvPr>
        </p:nvSpPr>
        <p:spPr/>
        <p:txBody>
          <a:bodyPr>
            <a:normAutofit fontScale="85000" lnSpcReduction="10000"/>
          </a:bodyPr>
          <a:lstStyle/>
          <a:p>
            <a:r>
              <a:rPr lang="en-US" dirty="0"/>
              <a:t>The silence of the receiver is a signal for the sender that a frame was either corrupted or lost. </a:t>
            </a:r>
          </a:p>
          <a:p>
            <a:r>
              <a:rPr lang="en-US" dirty="0"/>
              <a:t>Every time the sender sends a frame, it starts a timer. </a:t>
            </a:r>
          </a:p>
          <a:p>
            <a:r>
              <a:rPr lang="en-US" dirty="0"/>
              <a:t>If an acknowledgment arrives before the timer expires, the timer is stopped and the sender sends the next frame. </a:t>
            </a:r>
          </a:p>
          <a:p>
            <a:r>
              <a:rPr lang="en-US" dirty="0"/>
              <a:t>If the timer expires, the sender resends the previous frame, assuming that the frame was either lost or corrupted. </a:t>
            </a:r>
          </a:p>
          <a:p>
            <a:r>
              <a:rPr lang="en-US" dirty="0"/>
              <a:t>This means that the sender needs to keep a copy of the frame until its acknowledgment arrives.</a:t>
            </a:r>
            <a:endParaRPr lang="en-US" altLang="tr-TR"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174</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a:bodyPr>
          <a:lstStyle/>
          <a:p>
            <a:r>
              <a:rPr lang="en-US" dirty="0">
                <a:solidFill>
                  <a:srgbClr val="FF0000"/>
                </a:solidFill>
              </a:rPr>
              <a:t>Stop-and-Wait Protocol</a:t>
            </a:r>
            <a:endParaRPr lang="en-US" altLang="tr-TR" dirty="0">
              <a:solidFill>
                <a:srgbClr val="FF0000"/>
              </a:solidFill>
            </a:endParaRPr>
          </a:p>
        </p:txBody>
      </p:sp>
      <p:sp>
        <p:nvSpPr>
          <p:cNvPr id="37892" name="Rectangle 3"/>
          <p:cNvSpPr>
            <a:spLocks noGrp="1" noChangeArrowheads="1"/>
          </p:cNvSpPr>
          <p:nvPr>
            <p:ph type="body" idx="1"/>
          </p:nvPr>
        </p:nvSpPr>
        <p:spPr/>
        <p:txBody>
          <a:bodyPr>
            <a:normAutofit/>
          </a:bodyPr>
          <a:lstStyle/>
          <a:p>
            <a:r>
              <a:rPr lang="en-US" dirty="0"/>
              <a:t>When the corresponding acknowledgment arrives, the sender discards the copy and sends the next frame if it is ready. </a:t>
            </a:r>
          </a:p>
          <a:p>
            <a:r>
              <a:rPr lang="en-US" dirty="0"/>
              <a:t>Below figure shows the outline for the Stop-and-Wait protocol. </a:t>
            </a:r>
          </a:p>
          <a:p>
            <a:r>
              <a:rPr lang="en-US" dirty="0"/>
              <a:t>Note that only one frame and one acknowledgment can be in the channels at any time</a:t>
            </a:r>
            <a:endParaRPr lang="en-US" altLang="tr-TR"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175</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a:bodyPr>
          <a:lstStyle/>
          <a:p>
            <a:r>
              <a:rPr lang="en-US" dirty="0">
                <a:solidFill>
                  <a:srgbClr val="FF0000"/>
                </a:solidFill>
              </a:rPr>
              <a:t>Stop-and-Wait Protocol</a:t>
            </a:r>
            <a:endParaRPr lang="en-US" altLang="tr-TR" dirty="0">
              <a:solidFill>
                <a:srgbClr val="FF0000"/>
              </a:solidFill>
            </a:endParaRPr>
          </a:p>
        </p:txBody>
      </p:sp>
      <p:sp>
        <p:nvSpPr>
          <p:cNvPr id="37892" name="Rectangle 3"/>
          <p:cNvSpPr>
            <a:spLocks noGrp="1" noChangeArrowheads="1"/>
          </p:cNvSpPr>
          <p:nvPr>
            <p:ph type="body" idx="1"/>
          </p:nvPr>
        </p:nvSpPr>
        <p:spPr/>
        <p:txBody>
          <a:bodyPr>
            <a:normAutofit/>
          </a:bodyPr>
          <a:lstStyle/>
          <a:p>
            <a:pPr>
              <a:buNone/>
            </a:pPr>
            <a:endParaRPr lang="en-US" altLang="tr-TR"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pic>
        <p:nvPicPr>
          <p:cNvPr id="87042" name="Picture 2"/>
          <p:cNvPicPr>
            <a:picLocks noChangeAspect="1" noChangeArrowheads="1"/>
          </p:cNvPicPr>
          <p:nvPr/>
        </p:nvPicPr>
        <p:blipFill>
          <a:blip r:embed="rId3"/>
          <a:srcRect/>
          <a:stretch>
            <a:fillRect/>
          </a:stretch>
        </p:blipFill>
        <p:spPr bwMode="auto">
          <a:xfrm>
            <a:off x="685800" y="2209800"/>
            <a:ext cx="7305675" cy="2952750"/>
          </a:xfrm>
          <a:prstGeom prst="rect">
            <a:avLst/>
          </a:prstGeom>
          <a:noFill/>
          <a:ln w="9525">
            <a:noFill/>
            <a:miter lim="800000"/>
            <a:headEnd/>
            <a:tailEnd/>
          </a:ln>
          <a:effec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176</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a:bodyPr>
          <a:lstStyle/>
          <a:p>
            <a:r>
              <a:rPr lang="en-US" dirty="0">
                <a:solidFill>
                  <a:srgbClr val="FF0000"/>
                </a:solidFill>
              </a:rPr>
              <a:t>Other DLL Protocols</a:t>
            </a:r>
            <a:endParaRPr lang="en-US" altLang="tr-TR" dirty="0">
              <a:solidFill>
                <a:srgbClr val="FF0000"/>
              </a:solidFill>
            </a:endParaRPr>
          </a:p>
        </p:txBody>
      </p:sp>
      <p:sp>
        <p:nvSpPr>
          <p:cNvPr id="37892" name="Rectangle 3"/>
          <p:cNvSpPr>
            <a:spLocks noGrp="1" noChangeArrowheads="1"/>
          </p:cNvSpPr>
          <p:nvPr>
            <p:ph type="body" idx="1"/>
          </p:nvPr>
        </p:nvSpPr>
        <p:spPr>
          <a:xfrm>
            <a:off x="457200" y="1600200"/>
            <a:ext cx="8229600" cy="4525963"/>
          </a:xfrm>
        </p:spPr>
        <p:txBody>
          <a:bodyPr>
            <a:normAutofit/>
          </a:bodyPr>
          <a:lstStyle/>
          <a:p>
            <a:r>
              <a:rPr lang="en-US" dirty="0"/>
              <a:t>HDLC </a:t>
            </a:r>
          </a:p>
          <a:p>
            <a:r>
              <a:rPr lang="en-US" altLang="tr-TR" dirty="0"/>
              <a:t>Point-to-Point Protocol (P2P)</a:t>
            </a:r>
          </a:p>
          <a:p>
            <a:r>
              <a:rPr lang="en-US" altLang="tr-TR" dirty="0"/>
              <a:t>Multiple Access Protocols</a:t>
            </a:r>
          </a:p>
          <a:p>
            <a:pPr>
              <a:buNone/>
            </a:pPr>
            <a:r>
              <a:rPr lang="en-US" altLang="tr-TR" dirty="0"/>
              <a:t>Note:  They w</a:t>
            </a:r>
            <a:r>
              <a:rPr lang="en-US" dirty="0"/>
              <a:t>ill be discussed in unit 4</a:t>
            </a:r>
            <a:endParaRPr lang="en-US" altLang="tr-TR"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177</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fontScale="90000"/>
          </a:bodyPr>
          <a:lstStyle/>
          <a:p>
            <a:r>
              <a:rPr lang="en-US" dirty="0">
                <a:solidFill>
                  <a:srgbClr val="FF0000"/>
                </a:solidFill>
              </a:rPr>
              <a:t>Noiseless &amp; Noise Channels</a:t>
            </a:r>
            <a:endParaRPr lang="en-US" altLang="tr-TR" dirty="0">
              <a:solidFill>
                <a:srgbClr val="FF0000"/>
              </a:solidFill>
            </a:endParaRPr>
          </a:p>
        </p:txBody>
      </p:sp>
      <p:sp>
        <p:nvSpPr>
          <p:cNvPr id="37892" name="Rectangle 3"/>
          <p:cNvSpPr>
            <a:spLocks noGrp="1" noChangeArrowheads="1"/>
          </p:cNvSpPr>
          <p:nvPr>
            <p:ph type="body" idx="1"/>
          </p:nvPr>
        </p:nvSpPr>
        <p:spPr>
          <a:xfrm>
            <a:off x="457200" y="1600200"/>
            <a:ext cx="8534400" cy="4525963"/>
          </a:xfrm>
        </p:spPr>
        <p:txBody>
          <a:bodyPr>
            <a:normAutofit fontScale="85000" lnSpcReduction="20000"/>
          </a:bodyPr>
          <a:lstStyle/>
          <a:p>
            <a:pPr>
              <a:buNone/>
            </a:pPr>
            <a:r>
              <a:rPr lang="en-US" b="1" dirty="0"/>
              <a:t>Noiseless Channel</a:t>
            </a:r>
          </a:p>
          <a:p>
            <a:r>
              <a:rPr lang="en-US" dirty="0"/>
              <a:t>An ideal channel in which no frames are lost, duplicated or corrupted is regarded as Noiseless Channel.</a:t>
            </a:r>
          </a:p>
          <a:p>
            <a:r>
              <a:rPr lang="en-US" dirty="0"/>
              <a:t>Protocols belong to this channel are </a:t>
            </a:r>
          </a:p>
          <a:p>
            <a:pPr lvl="1"/>
            <a:r>
              <a:rPr lang="en-US" dirty="0"/>
              <a:t>Simple &amp; Stop-and-wait protocols</a:t>
            </a:r>
          </a:p>
          <a:p>
            <a:pPr>
              <a:buNone/>
            </a:pPr>
            <a:r>
              <a:rPr lang="en-US" b="1" dirty="0"/>
              <a:t>Noisy Channels</a:t>
            </a:r>
          </a:p>
          <a:p>
            <a:r>
              <a:rPr lang="en-US" dirty="0"/>
              <a:t>Consider the normal situation of a communication channel that makes errors. Frames may be either damaged or lost completely.</a:t>
            </a:r>
          </a:p>
          <a:p>
            <a:r>
              <a:rPr lang="en-US" dirty="0"/>
              <a:t>Protocols belong to this channel are </a:t>
            </a:r>
          </a:p>
          <a:p>
            <a:pPr lvl="1"/>
            <a:r>
              <a:rPr lang="en-US" dirty="0"/>
              <a:t>ARQ (Automatic Repeat Request Protocols)</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178</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a:bodyPr>
          <a:lstStyle/>
          <a:p>
            <a:r>
              <a:rPr lang="en-US" dirty="0">
                <a:solidFill>
                  <a:srgbClr val="FF0000"/>
                </a:solidFill>
              </a:rPr>
              <a:t>ADDRESSING</a:t>
            </a:r>
            <a:endParaRPr lang="en-US" altLang="tr-TR" dirty="0">
              <a:solidFill>
                <a:srgbClr val="FF0000"/>
              </a:solidFill>
            </a:endParaRPr>
          </a:p>
        </p:txBody>
      </p:sp>
      <p:sp>
        <p:nvSpPr>
          <p:cNvPr id="37892" name="Rectangle 3"/>
          <p:cNvSpPr>
            <a:spLocks noGrp="1" noChangeArrowheads="1"/>
          </p:cNvSpPr>
          <p:nvPr>
            <p:ph type="body" idx="1"/>
          </p:nvPr>
        </p:nvSpPr>
        <p:spPr>
          <a:xfrm>
            <a:off x="457200" y="1600200"/>
            <a:ext cx="8534400" cy="4525963"/>
          </a:xfrm>
        </p:spPr>
        <p:txBody>
          <a:bodyPr>
            <a:normAutofit lnSpcReduction="10000"/>
          </a:bodyPr>
          <a:lstStyle/>
          <a:p>
            <a:r>
              <a:rPr lang="en-US" dirty="0"/>
              <a:t>Four levels of addresses are used in an internet employing the TCP/IP protocols: </a:t>
            </a:r>
          </a:p>
          <a:p>
            <a:pPr lvl="1"/>
            <a:r>
              <a:rPr lang="en-US" dirty="0"/>
              <a:t>physical address, </a:t>
            </a:r>
          </a:p>
          <a:p>
            <a:pPr lvl="1"/>
            <a:r>
              <a:rPr lang="en-US" dirty="0"/>
              <a:t>logical address, </a:t>
            </a:r>
          </a:p>
          <a:p>
            <a:pPr lvl="1"/>
            <a:r>
              <a:rPr lang="en-US" dirty="0"/>
              <a:t>port address, and </a:t>
            </a:r>
          </a:p>
          <a:p>
            <a:pPr lvl="1"/>
            <a:r>
              <a:rPr lang="en-US" dirty="0"/>
              <a:t>application-specific address. </a:t>
            </a:r>
          </a:p>
          <a:p>
            <a:r>
              <a:rPr lang="en-US" dirty="0"/>
              <a:t>Each address is related to a one layer in the TCP/IP architecture, as shown in the following Figure.</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179</a:t>
            </a:fld>
            <a:endParaRPr lang="en-GB" altLang="tr-TR"/>
          </a:p>
        </p:txBody>
      </p:sp>
      <p:sp>
        <p:nvSpPr>
          <p:cNvPr id="37891" name="Rectangle 2"/>
          <p:cNvSpPr>
            <a:spLocks noGrp="1" noChangeArrowheads="1"/>
          </p:cNvSpPr>
          <p:nvPr>
            <p:ph type="title"/>
          </p:nvPr>
        </p:nvSpPr>
        <p:spPr>
          <a:xfrm>
            <a:off x="457200" y="152400"/>
            <a:ext cx="5791200" cy="990600"/>
          </a:xfrm>
        </p:spPr>
        <p:txBody>
          <a:bodyPr>
            <a:normAutofit/>
          </a:bodyPr>
          <a:lstStyle/>
          <a:p>
            <a:r>
              <a:rPr lang="en-US" dirty="0">
                <a:solidFill>
                  <a:srgbClr val="FF0000"/>
                </a:solidFill>
              </a:rPr>
              <a:t>ADDRESSING</a:t>
            </a:r>
            <a:endParaRPr lang="en-US" altLang="tr-TR" dirty="0">
              <a:solidFill>
                <a:srgbClr val="FF0000"/>
              </a:solidFill>
            </a:endParaRPr>
          </a:p>
        </p:txBody>
      </p:sp>
      <p:sp>
        <p:nvSpPr>
          <p:cNvPr id="37892" name="Rectangle 3"/>
          <p:cNvSpPr>
            <a:spLocks noGrp="1" noChangeArrowheads="1"/>
          </p:cNvSpPr>
          <p:nvPr>
            <p:ph type="body" idx="1"/>
          </p:nvPr>
        </p:nvSpPr>
        <p:spPr>
          <a:xfrm>
            <a:off x="457200" y="1600200"/>
            <a:ext cx="8534400" cy="4525963"/>
          </a:xfrm>
        </p:spPr>
        <p:txBody>
          <a:bodyPr>
            <a:normAutofit/>
          </a:bodyPr>
          <a:lstStyle/>
          <a:p>
            <a:pPr>
              <a:buNone/>
            </a:pPr>
            <a:endParaRPr lang="en-US"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pic>
        <p:nvPicPr>
          <p:cNvPr id="7" name="Picture 11"/>
          <p:cNvPicPr>
            <a:picLocks noChangeAspect="1" noChangeArrowheads="1"/>
          </p:cNvPicPr>
          <p:nvPr/>
        </p:nvPicPr>
        <p:blipFill>
          <a:blip r:embed="rId3"/>
          <a:srcRect/>
          <a:stretch>
            <a:fillRect/>
          </a:stretch>
        </p:blipFill>
        <p:spPr bwMode="auto">
          <a:xfrm>
            <a:off x="381000" y="1295400"/>
            <a:ext cx="8428037" cy="5181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a:bodyPr>
          <a:lstStyle/>
          <a:p>
            <a:r>
              <a:rPr lang="en-US" b="1" dirty="0">
                <a:solidFill>
                  <a:srgbClr val="FF0000"/>
                </a:solidFill>
              </a:rPr>
              <a:t>Network Categories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pic>
        <p:nvPicPr>
          <p:cNvPr id="24581" name="Picture 5"/>
          <p:cNvPicPr>
            <a:picLocks noChangeAspect="1" noChangeArrowheads="1"/>
          </p:cNvPicPr>
          <p:nvPr/>
        </p:nvPicPr>
        <p:blipFill>
          <a:blip r:embed="rId3"/>
          <a:srcRect/>
          <a:stretch>
            <a:fillRect/>
          </a:stretch>
        </p:blipFill>
        <p:spPr bwMode="auto">
          <a:xfrm>
            <a:off x="914400" y="1371600"/>
            <a:ext cx="7467599" cy="4343400"/>
          </a:xfrm>
          <a:prstGeom prst="rect">
            <a:avLst/>
          </a:prstGeom>
          <a:noFill/>
          <a:ln w="9525">
            <a:noFill/>
            <a:miter lim="800000"/>
            <a:headEnd/>
            <a:tailEnd/>
          </a:ln>
          <a:effec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180</a:t>
            </a:fld>
            <a:endParaRPr lang="en-GB" altLang="tr-TR"/>
          </a:p>
        </p:txBody>
      </p:sp>
      <p:sp>
        <p:nvSpPr>
          <p:cNvPr id="37891" name="Rectangle 2"/>
          <p:cNvSpPr>
            <a:spLocks noGrp="1" noChangeArrowheads="1"/>
          </p:cNvSpPr>
          <p:nvPr>
            <p:ph type="title"/>
          </p:nvPr>
        </p:nvSpPr>
        <p:spPr>
          <a:xfrm>
            <a:off x="457200" y="274638"/>
            <a:ext cx="5791200" cy="1143000"/>
          </a:xfrm>
        </p:spPr>
        <p:txBody>
          <a:bodyPr>
            <a:normAutofit/>
          </a:bodyPr>
          <a:lstStyle/>
          <a:p>
            <a:r>
              <a:rPr lang="en-US" dirty="0">
                <a:solidFill>
                  <a:srgbClr val="FF0000"/>
                </a:solidFill>
              </a:rPr>
              <a:t>ADDRESSING</a:t>
            </a:r>
            <a:endParaRPr lang="en-US" altLang="tr-TR" dirty="0">
              <a:solidFill>
                <a:srgbClr val="FF0000"/>
              </a:solidFill>
            </a:endParaRPr>
          </a:p>
        </p:txBody>
      </p:sp>
      <p:sp>
        <p:nvSpPr>
          <p:cNvPr id="37892" name="Rectangle 3"/>
          <p:cNvSpPr>
            <a:spLocks noGrp="1" noChangeArrowheads="1"/>
          </p:cNvSpPr>
          <p:nvPr>
            <p:ph type="body" idx="1"/>
          </p:nvPr>
        </p:nvSpPr>
        <p:spPr>
          <a:xfrm>
            <a:off x="457200" y="1600200"/>
            <a:ext cx="8534400" cy="5029200"/>
          </a:xfrm>
        </p:spPr>
        <p:txBody>
          <a:bodyPr>
            <a:normAutofit fontScale="77500" lnSpcReduction="20000"/>
          </a:bodyPr>
          <a:lstStyle/>
          <a:p>
            <a:pPr>
              <a:buNone/>
            </a:pPr>
            <a:r>
              <a:rPr lang="en-US" b="1" dirty="0"/>
              <a:t>Physical Addresses </a:t>
            </a:r>
          </a:p>
          <a:p>
            <a:r>
              <a:rPr lang="en-US" dirty="0"/>
              <a:t>The physical address, also known as the link address, is the address of a node as defined by its LAN or WAN.</a:t>
            </a:r>
          </a:p>
          <a:p>
            <a:r>
              <a:rPr lang="en-US" dirty="0"/>
              <a:t>It is included in the frame used by the data link layer. It is the lowest-level address. </a:t>
            </a:r>
          </a:p>
          <a:p>
            <a:r>
              <a:rPr lang="en-US" dirty="0"/>
              <a:t>The size and format of these addresses vary depending on the network. </a:t>
            </a:r>
          </a:p>
          <a:p>
            <a:r>
              <a:rPr lang="en-US" dirty="0"/>
              <a:t>For example, Ethernet uses a 6-byte (48-bit) physical address that is imprinted on the network interface card (NIC). </a:t>
            </a:r>
          </a:p>
          <a:p>
            <a:r>
              <a:rPr lang="en-US" dirty="0"/>
              <a:t>Most local area networks use a 48-bit (6-byte) physical address written as 12 hexadecimal digits; every byte (2 hexadecimal digits) is separated by a colon, as shown below.</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pic>
        <p:nvPicPr>
          <p:cNvPr id="89090" name="Picture 2"/>
          <p:cNvPicPr>
            <a:picLocks noChangeAspect="1" noChangeArrowheads="1"/>
          </p:cNvPicPr>
          <p:nvPr/>
        </p:nvPicPr>
        <p:blipFill>
          <a:blip r:embed="rId3"/>
          <a:srcRect/>
          <a:stretch>
            <a:fillRect/>
          </a:stretch>
        </p:blipFill>
        <p:spPr bwMode="auto">
          <a:xfrm>
            <a:off x="2286000" y="5715000"/>
            <a:ext cx="5181600" cy="838200"/>
          </a:xfrm>
          <a:prstGeom prst="rect">
            <a:avLst/>
          </a:prstGeom>
          <a:noFill/>
          <a:ln w="9525">
            <a:noFill/>
            <a:miter lim="800000"/>
            <a:headEnd/>
            <a:tailEnd/>
          </a:ln>
          <a:effec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181</a:t>
            </a:fld>
            <a:endParaRPr lang="en-GB" altLang="tr-TR"/>
          </a:p>
        </p:txBody>
      </p:sp>
      <p:sp>
        <p:nvSpPr>
          <p:cNvPr id="37891" name="Rectangle 2"/>
          <p:cNvSpPr>
            <a:spLocks noGrp="1" noChangeArrowheads="1"/>
          </p:cNvSpPr>
          <p:nvPr>
            <p:ph type="title"/>
          </p:nvPr>
        </p:nvSpPr>
        <p:spPr>
          <a:xfrm>
            <a:off x="457200" y="274638"/>
            <a:ext cx="5791200" cy="487362"/>
          </a:xfrm>
        </p:spPr>
        <p:txBody>
          <a:bodyPr>
            <a:normAutofit fontScale="90000"/>
          </a:bodyPr>
          <a:lstStyle/>
          <a:p>
            <a:r>
              <a:rPr lang="en-US" dirty="0">
                <a:solidFill>
                  <a:srgbClr val="FF0000"/>
                </a:solidFill>
              </a:rPr>
              <a:t>ADDRESSING</a:t>
            </a:r>
            <a:endParaRPr lang="en-US" altLang="tr-TR" dirty="0">
              <a:solidFill>
                <a:srgbClr val="FF0000"/>
              </a:solidFill>
            </a:endParaRPr>
          </a:p>
        </p:txBody>
      </p:sp>
      <p:sp>
        <p:nvSpPr>
          <p:cNvPr id="37892" name="Rectangle 3"/>
          <p:cNvSpPr>
            <a:spLocks noGrp="1" noChangeArrowheads="1"/>
          </p:cNvSpPr>
          <p:nvPr>
            <p:ph type="body" idx="1"/>
          </p:nvPr>
        </p:nvSpPr>
        <p:spPr>
          <a:xfrm>
            <a:off x="228600" y="1219200"/>
            <a:ext cx="8534400" cy="5029200"/>
          </a:xfrm>
        </p:spPr>
        <p:txBody>
          <a:bodyPr>
            <a:normAutofit/>
          </a:bodyPr>
          <a:lstStyle/>
          <a:p>
            <a:pPr>
              <a:buNone/>
            </a:pPr>
            <a:r>
              <a:rPr lang="en-US" b="1" dirty="0"/>
              <a:t>Unicast, Multicast, and Broadcast Physical Addresses </a:t>
            </a:r>
          </a:p>
          <a:p>
            <a:r>
              <a:rPr lang="en-US" dirty="0"/>
              <a:t>Physical addresses can be either </a:t>
            </a:r>
          </a:p>
          <a:p>
            <a:pPr lvl="1"/>
            <a:r>
              <a:rPr lang="en-US" dirty="0"/>
              <a:t>Unicast (one single recipient), </a:t>
            </a:r>
          </a:p>
          <a:p>
            <a:pPr lvl="1"/>
            <a:r>
              <a:rPr lang="en-US" dirty="0"/>
              <a:t>multicast (a group of recipients), or </a:t>
            </a:r>
          </a:p>
          <a:p>
            <a:pPr lvl="1"/>
            <a:r>
              <a:rPr lang="en-US" dirty="0"/>
              <a:t>broadcast (to be received by all systems in the network). </a:t>
            </a:r>
          </a:p>
          <a:p>
            <a:r>
              <a:rPr lang="en-US" dirty="0"/>
              <a:t>Some networks support all three addresses</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182</a:t>
            </a:fld>
            <a:endParaRPr lang="en-GB" altLang="tr-TR"/>
          </a:p>
        </p:txBody>
      </p:sp>
      <p:sp>
        <p:nvSpPr>
          <p:cNvPr id="37891" name="Rectangle 2"/>
          <p:cNvSpPr>
            <a:spLocks noGrp="1" noChangeArrowheads="1"/>
          </p:cNvSpPr>
          <p:nvPr>
            <p:ph type="title"/>
          </p:nvPr>
        </p:nvSpPr>
        <p:spPr>
          <a:xfrm>
            <a:off x="457200" y="274638"/>
            <a:ext cx="5791200" cy="487362"/>
          </a:xfrm>
        </p:spPr>
        <p:txBody>
          <a:bodyPr>
            <a:normAutofit fontScale="90000"/>
          </a:bodyPr>
          <a:lstStyle/>
          <a:p>
            <a:r>
              <a:rPr lang="en-US" dirty="0">
                <a:solidFill>
                  <a:srgbClr val="FF0000"/>
                </a:solidFill>
              </a:rPr>
              <a:t>ADDRESSING</a:t>
            </a:r>
            <a:endParaRPr lang="en-US" altLang="tr-TR" dirty="0">
              <a:solidFill>
                <a:srgbClr val="FF0000"/>
              </a:solidFill>
            </a:endParaRPr>
          </a:p>
        </p:txBody>
      </p:sp>
      <p:sp>
        <p:nvSpPr>
          <p:cNvPr id="37892" name="Rectangle 3"/>
          <p:cNvSpPr>
            <a:spLocks noGrp="1" noChangeArrowheads="1"/>
          </p:cNvSpPr>
          <p:nvPr>
            <p:ph type="body" idx="1"/>
          </p:nvPr>
        </p:nvSpPr>
        <p:spPr>
          <a:xfrm>
            <a:off x="228600" y="1219200"/>
            <a:ext cx="8534400" cy="5029200"/>
          </a:xfrm>
        </p:spPr>
        <p:txBody>
          <a:bodyPr>
            <a:normAutofit fontScale="92500" lnSpcReduction="10000"/>
          </a:bodyPr>
          <a:lstStyle/>
          <a:p>
            <a:pPr>
              <a:buNone/>
            </a:pPr>
            <a:r>
              <a:rPr lang="en-US" b="1" dirty="0"/>
              <a:t>Logical Addresses </a:t>
            </a:r>
          </a:p>
          <a:p>
            <a:r>
              <a:rPr lang="en-US" dirty="0"/>
              <a:t>Logical addresses are necessary for universal communications that are independent of underlying physical networks. </a:t>
            </a:r>
          </a:p>
          <a:p>
            <a:r>
              <a:rPr lang="en-US" dirty="0"/>
              <a:t>Physical addresses are not adequate in an internetwork environment where different networks can have different address formats. </a:t>
            </a:r>
          </a:p>
          <a:p>
            <a:r>
              <a:rPr lang="en-US" dirty="0"/>
              <a:t>A universal addressing system is needed in which each host can be identified uniquely, regardless of the underlying physical network. </a:t>
            </a:r>
          </a:p>
          <a:p>
            <a:r>
              <a:rPr lang="en-US" dirty="0"/>
              <a:t>The logical addresses are designed for this purpose</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183</a:t>
            </a:fld>
            <a:endParaRPr lang="en-GB" altLang="tr-TR"/>
          </a:p>
        </p:txBody>
      </p:sp>
      <p:sp>
        <p:nvSpPr>
          <p:cNvPr id="37891" name="Rectangle 2"/>
          <p:cNvSpPr>
            <a:spLocks noGrp="1" noChangeArrowheads="1"/>
          </p:cNvSpPr>
          <p:nvPr>
            <p:ph type="title"/>
          </p:nvPr>
        </p:nvSpPr>
        <p:spPr>
          <a:xfrm>
            <a:off x="457200" y="274638"/>
            <a:ext cx="5791200" cy="487362"/>
          </a:xfrm>
        </p:spPr>
        <p:txBody>
          <a:bodyPr>
            <a:normAutofit fontScale="90000"/>
          </a:bodyPr>
          <a:lstStyle/>
          <a:p>
            <a:r>
              <a:rPr lang="en-US" dirty="0">
                <a:solidFill>
                  <a:srgbClr val="FF0000"/>
                </a:solidFill>
              </a:rPr>
              <a:t>ADDRESSING</a:t>
            </a:r>
            <a:endParaRPr lang="en-US" altLang="tr-TR" dirty="0">
              <a:solidFill>
                <a:srgbClr val="FF0000"/>
              </a:solidFill>
            </a:endParaRPr>
          </a:p>
        </p:txBody>
      </p:sp>
      <p:sp>
        <p:nvSpPr>
          <p:cNvPr id="37892" name="Rectangle 3"/>
          <p:cNvSpPr>
            <a:spLocks noGrp="1" noChangeArrowheads="1"/>
          </p:cNvSpPr>
          <p:nvPr>
            <p:ph type="body" idx="1"/>
          </p:nvPr>
        </p:nvSpPr>
        <p:spPr>
          <a:xfrm>
            <a:off x="228600" y="1219200"/>
            <a:ext cx="8534400" cy="5029200"/>
          </a:xfrm>
        </p:spPr>
        <p:txBody>
          <a:bodyPr>
            <a:normAutofit fontScale="85000" lnSpcReduction="20000"/>
          </a:bodyPr>
          <a:lstStyle/>
          <a:p>
            <a:pPr>
              <a:buNone/>
            </a:pPr>
            <a:r>
              <a:rPr lang="en-US" b="1" dirty="0"/>
              <a:t>Port Addresses </a:t>
            </a:r>
          </a:p>
          <a:p>
            <a:r>
              <a:rPr lang="en-US" dirty="0"/>
              <a:t>The end objective of Internet communication is a process communicating with another process.</a:t>
            </a:r>
          </a:p>
          <a:p>
            <a:r>
              <a:rPr lang="en-US" dirty="0"/>
              <a:t>For example, computer A can communicate with computer C by using TELNET. At the same time, computer A communicates with computer B by using the File Transfer Protocol (FTP). </a:t>
            </a:r>
          </a:p>
          <a:p>
            <a:r>
              <a:rPr lang="en-US" dirty="0"/>
              <a:t>For these processes to receive data simultaneously, we need a method to label the different processes. </a:t>
            </a:r>
          </a:p>
          <a:p>
            <a:r>
              <a:rPr lang="en-US" dirty="0"/>
              <a:t>In other words, they need addresses. In the TCP/IP architecture, the label assigned to a process is called a port address. </a:t>
            </a:r>
          </a:p>
          <a:p>
            <a:r>
              <a:rPr lang="en-US" dirty="0"/>
              <a:t>A port address in TCP/IP is 16 bits in length.</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184</a:t>
            </a:fld>
            <a:endParaRPr lang="en-GB" altLang="tr-TR"/>
          </a:p>
        </p:txBody>
      </p:sp>
      <p:sp>
        <p:nvSpPr>
          <p:cNvPr id="37891" name="Rectangle 2"/>
          <p:cNvSpPr>
            <a:spLocks noGrp="1" noChangeArrowheads="1"/>
          </p:cNvSpPr>
          <p:nvPr>
            <p:ph type="title"/>
          </p:nvPr>
        </p:nvSpPr>
        <p:spPr>
          <a:xfrm>
            <a:off x="457200" y="274638"/>
            <a:ext cx="5791200" cy="487362"/>
          </a:xfrm>
        </p:spPr>
        <p:txBody>
          <a:bodyPr>
            <a:normAutofit fontScale="90000"/>
          </a:bodyPr>
          <a:lstStyle/>
          <a:p>
            <a:r>
              <a:rPr lang="en-US" dirty="0">
                <a:solidFill>
                  <a:srgbClr val="FF0000"/>
                </a:solidFill>
              </a:rPr>
              <a:t>ADDRESSING</a:t>
            </a:r>
            <a:endParaRPr lang="en-US" altLang="tr-TR" dirty="0">
              <a:solidFill>
                <a:srgbClr val="FF0000"/>
              </a:solidFill>
            </a:endParaRPr>
          </a:p>
        </p:txBody>
      </p:sp>
      <p:sp>
        <p:nvSpPr>
          <p:cNvPr id="37892" name="Rectangle 3"/>
          <p:cNvSpPr>
            <a:spLocks noGrp="1" noChangeArrowheads="1"/>
          </p:cNvSpPr>
          <p:nvPr>
            <p:ph type="body" idx="1"/>
          </p:nvPr>
        </p:nvSpPr>
        <p:spPr>
          <a:xfrm>
            <a:off x="228600" y="1219200"/>
            <a:ext cx="8534400" cy="5029200"/>
          </a:xfrm>
        </p:spPr>
        <p:txBody>
          <a:bodyPr>
            <a:normAutofit fontScale="92500" lnSpcReduction="20000"/>
          </a:bodyPr>
          <a:lstStyle/>
          <a:p>
            <a:pPr>
              <a:buNone/>
            </a:pPr>
            <a:r>
              <a:rPr lang="en-US" b="1" dirty="0"/>
              <a:t>Application-Specific Addresses </a:t>
            </a:r>
          </a:p>
          <a:p>
            <a:r>
              <a:rPr lang="en-US" dirty="0"/>
              <a:t>Some applications have user-friendly addresses that are designed for that specific application. </a:t>
            </a:r>
          </a:p>
          <a:p>
            <a:r>
              <a:rPr lang="en-US" dirty="0"/>
              <a:t>Examples include the e-mail address (for example, co_sci@yahoo.com) and the Universal Resource Locator (URL) (for example, www.mhhe.com). </a:t>
            </a:r>
          </a:p>
          <a:p>
            <a:r>
              <a:rPr lang="en-US" dirty="0"/>
              <a:t>The first defines the recipient of an e-mail; the second is used to find a document on the World Wide Web. </a:t>
            </a:r>
          </a:p>
          <a:p>
            <a:r>
              <a:rPr lang="en-US" dirty="0"/>
              <a:t>These addresses, however, get changed to the corresponding port and logical addresses by the sending computer.</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185</a:t>
            </a:fld>
            <a:endParaRPr lang="en-GB" altLang="tr-TR"/>
          </a:p>
        </p:txBody>
      </p:sp>
      <p:sp>
        <p:nvSpPr>
          <p:cNvPr id="37891" name="Rectangle 2"/>
          <p:cNvSpPr>
            <a:spLocks noGrp="1" noChangeArrowheads="1"/>
          </p:cNvSpPr>
          <p:nvPr>
            <p:ph type="title"/>
          </p:nvPr>
        </p:nvSpPr>
        <p:spPr>
          <a:xfrm>
            <a:off x="457200" y="274638"/>
            <a:ext cx="5791200" cy="487362"/>
          </a:xfrm>
        </p:spPr>
        <p:txBody>
          <a:bodyPr>
            <a:normAutofit fontScale="90000"/>
          </a:bodyPr>
          <a:lstStyle/>
          <a:p>
            <a:r>
              <a:rPr lang="en-US" dirty="0">
                <a:solidFill>
                  <a:srgbClr val="FF0000"/>
                </a:solidFill>
              </a:rPr>
              <a:t>Session 9</a:t>
            </a:r>
            <a:endParaRPr lang="en-US" altLang="tr-TR" dirty="0">
              <a:solidFill>
                <a:srgbClr val="FF0000"/>
              </a:solidFill>
            </a:endParaRPr>
          </a:p>
        </p:txBody>
      </p:sp>
      <p:sp>
        <p:nvSpPr>
          <p:cNvPr id="37892" name="Rectangle 3"/>
          <p:cNvSpPr>
            <a:spLocks noGrp="1" noChangeArrowheads="1"/>
          </p:cNvSpPr>
          <p:nvPr>
            <p:ph type="body" idx="1"/>
          </p:nvPr>
        </p:nvSpPr>
        <p:spPr>
          <a:xfrm>
            <a:off x="228600" y="1219200"/>
            <a:ext cx="8534400" cy="5029200"/>
          </a:xfrm>
        </p:spPr>
        <p:txBody>
          <a:bodyPr>
            <a:normAutofit/>
          </a:bodyPr>
          <a:lstStyle/>
          <a:p>
            <a:pPr>
              <a:buNone/>
            </a:pPr>
            <a:r>
              <a:rPr lang="en-US" b="1" dirty="0"/>
              <a:t> </a:t>
            </a:r>
          </a:p>
          <a:p>
            <a:pPr>
              <a:buNone/>
            </a:pPr>
            <a:r>
              <a:rPr lang="en-US" dirty="0"/>
              <a:t>Network  layer protocols:</a:t>
            </a:r>
          </a:p>
          <a:p>
            <a:pPr lvl="1"/>
            <a:r>
              <a:rPr lang="en-US" dirty="0"/>
              <a:t> ARP</a:t>
            </a:r>
          </a:p>
          <a:p>
            <a:pPr lvl="1"/>
            <a:r>
              <a:rPr lang="en-US" dirty="0"/>
              <a:t> RARP  and</a:t>
            </a:r>
          </a:p>
          <a:p>
            <a:pPr lvl="1"/>
            <a:r>
              <a:rPr lang="en-US" dirty="0"/>
              <a:t> ICMP</a:t>
            </a:r>
          </a:p>
          <a:p>
            <a:pPr>
              <a:buNone/>
            </a:pPr>
            <a:r>
              <a:rPr lang="en-US" dirty="0"/>
              <a:t> </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186</a:t>
            </a:fld>
            <a:endParaRPr lang="en-GB" altLang="tr-TR"/>
          </a:p>
        </p:txBody>
      </p:sp>
      <p:sp>
        <p:nvSpPr>
          <p:cNvPr id="37891" name="Rectangle 2"/>
          <p:cNvSpPr>
            <a:spLocks noGrp="1" noChangeArrowheads="1"/>
          </p:cNvSpPr>
          <p:nvPr>
            <p:ph type="title"/>
          </p:nvPr>
        </p:nvSpPr>
        <p:spPr>
          <a:xfrm>
            <a:off x="457200" y="274638"/>
            <a:ext cx="5791200" cy="487362"/>
          </a:xfrm>
        </p:spPr>
        <p:txBody>
          <a:bodyPr>
            <a:normAutofit fontScale="90000"/>
          </a:bodyPr>
          <a:lstStyle/>
          <a:p>
            <a:r>
              <a:rPr lang="en-US" dirty="0">
                <a:solidFill>
                  <a:srgbClr val="FF0000"/>
                </a:solidFill>
              </a:rPr>
              <a:t>Network Layer Protocols</a:t>
            </a:r>
            <a:endParaRPr lang="en-US" altLang="tr-TR" dirty="0">
              <a:solidFill>
                <a:srgbClr val="FF0000"/>
              </a:solidFill>
            </a:endParaRPr>
          </a:p>
        </p:txBody>
      </p:sp>
      <p:sp>
        <p:nvSpPr>
          <p:cNvPr id="37892" name="Rectangle 3"/>
          <p:cNvSpPr>
            <a:spLocks noGrp="1" noChangeArrowheads="1"/>
          </p:cNvSpPr>
          <p:nvPr>
            <p:ph type="body" idx="1"/>
          </p:nvPr>
        </p:nvSpPr>
        <p:spPr>
          <a:xfrm>
            <a:off x="228600" y="1219200"/>
            <a:ext cx="8534400" cy="5029200"/>
          </a:xfrm>
        </p:spPr>
        <p:txBody>
          <a:bodyPr>
            <a:normAutofit/>
          </a:bodyPr>
          <a:lstStyle/>
          <a:p>
            <a:pPr>
              <a:buNone/>
            </a:pPr>
            <a:r>
              <a:rPr lang="en-US" b="1" dirty="0"/>
              <a:t> </a:t>
            </a:r>
            <a:r>
              <a:rPr lang="en-US" dirty="0"/>
              <a:t>Network  layer protocols:</a:t>
            </a:r>
          </a:p>
          <a:p>
            <a:pPr lvl="1"/>
            <a:r>
              <a:rPr lang="en-US" dirty="0"/>
              <a:t> IPv4 is responsible for packetizing, forwarding, and delivery of a packet. </a:t>
            </a:r>
          </a:p>
          <a:p>
            <a:pPr lvl="1"/>
            <a:r>
              <a:rPr lang="en-US" dirty="0"/>
              <a:t>ICMPv4 helps IPv4 to handle some errors that may occur in delivery. </a:t>
            </a:r>
          </a:p>
          <a:p>
            <a:pPr lvl="1"/>
            <a:r>
              <a:rPr lang="en-US" dirty="0"/>
              <a:t>IGMP is used to help IPv4 in multicasting. </a:t>
            </a:r>
          </a:p>
          <a:p>
            <a:pPr lvl="1"/>
            <a:r>
              <a:rPr lang="en-US" dirty="0"/>
              <a:t>ARP is used in address mapping and</a:t>
            </a:r>
          </a:p>
          <a:p>
            <a:pPr lvl="1"/>
            <a:r>
              <a:rPr lang="en-US" dirty="0"/>
              <a:t>RARP is also used in address mapping but in reverse</a:t>
            </a:r>
          </a:p>
          <a:p>
            <a:pPr>
              <a:buNone/>
            </a:pPr>
            <a:r>
              <a:rPr lang="en-US" dirty="0"/>
              <a:t> </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187</a:t>
            </a:fld>
            <a:endParaRPr lang="en-GB" altLang="tr-TR"/>
          </a:p>
        </p:txBody>
      </p:sp>
      <p:sp>
        <p:nvSpPr>
          <p:cNvPr id="37891" name="Rectangle 2"/>
          <p:cNvSpPr>
            <a:spLocks noGrp="1" noChangeArrowheads="1"/>
          </p:cNvSpPr>
          <p:nvPr>
            <p:ph type="title"/>
          </p:nvPr>
        </p:nvSpPr>
        <p:spPr>
          <a:xfrm>
            <a:off x="457200" y="274638"/>
            <a:ext cx="5791200" cy="944562"/>
          </a:xfrm>
        </p:spPr>
        <p:txBody>
          <a:bodyPr>
            <a:normAutofit fontScale="90000"/>
          </a:bodyPr>
          <a:lstStyle/>
          <a:p>
            <a:r>
              <a:rPr lang="en-US" dirty="0">
                <a:solidFill>
                  <a:srgbClr val="FF0000"/>
                </a:solidFill>
              </a:rPr>
              <a:t>Position of NLP in TCP/IP Stack Suite</a:t>
            </a:r>
            <a:endParaRPr lang="en-US" altLang="tr-TR" dirty="0">
              <a:solidFill>
                <a:srgbClr val="FF0000"/>
              </a:solidFill>
            </a:endParaRPr>
          </a:p>
        </p:txBody>
      </p:sp>
      <p:sp>
        <p:nvSpPr>
          <p:cNvPr id="37892" name="Rectangle 3"/>
          <p:cNvSpPr>
            <a:spLocks noGrp="1" noChangeArrowheads="1"/>
          </p:cNvSpPr>
          <p:nvPr>
            <p:ph type="body" idx="1"/>
          </p:nvPr>
        </p:nvSpPr>
        <p:spPr>
          <a:xfrm>
            <a:off x="228600" y="1219200"/>
            <a:ext cx="8534400" cy="5029200"/>
          </a:xfrm>
        </p:spPr>
        <p:txBody>
          <a:bodyPr>
            <a:normAutofit/>
          </a:bodyPr>
          <a:lstStyle/>
          <a:p>
            <a:pPr>
              <a:buNone/>
            </a:pPr>
            <a:r>
              <a:rPr lang="en-US" dirty="0"/>
              <a:t> </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pic>
        <p:nvPicPr>
          <p:cNvPr id="90114" name="Picture 2"/>
          <p:cNvPicPr>
            <a:picLocks noChangeAspect="1" noChangeArrowheads="1"/>
          </p:cNvPicPr>
          <p:nvPr/>
        </p:nvPicPr>
        <p:blipFill>
          <a:blip r:embed="rId3"/>
          <a:srcRect/>
          <a:stretch>
            <a:fillRect/>
          </a:stretch>
        </p:blipFill>
        <p:spPr bwMode="auto">
          <a:xfrm>
            <a:off x="104775" y="1371600"/>
            <a:ext cx="8934450" cy="5029200"/>
          </a:xfrm>
          <a:prstGeom prst="rect">
            <a:avLst/>
          </a:prstGeom>
          <a:noFill/>
          <a:ln w="9525">
            <a:noFill/>
            <a:miter lim="800000"/>
            <a:headEnd/>
            <a:tailEnd/>
          </a:ln>
          <a:effectLst/>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188</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ICMP V4</a:t>
            </a:r>
            <a:endParaRPr lang="en-US" altLang="tr-TR" dirty="0">
              <a:solidFill>
                <a:srgbClr val="FF0000"/>
              </a:solidFill>
            </a:endParaRPr>
          </a:p>
        </p:txBody>
      </p:sp>
      <p:sp>
        <p:nvSpPr>
          <p:cNvPr id="37892" name="Rectangle 3"/>
          <p:cNvSpPr>
            <a:spLocks noGrp="1" noChangeArrowheads="1"/>
          </p:cNvSpPr>
          <p:nvPr>
            <p:ph type="body" idx="1"/>
          </p:nvPr>
        </p:nvSpPr>
        <p:spPr>
          <a:xfrm>
            <a:off x="228600" y="1219200"/>
            <a:ext cx="8534400" cy="5410200"/>
          </a:xfrm>
        </p:spPr>
        <p:txBody>
          <a:bodyPr>
            <a:normAutofit fontScale="92500" lnSpcReduction="20000"/>
          </a:bodyPr>
          <a:lstStyle/>
          <a:p>
            <a:r>
              <a:rPr lang="en-US" b="1" dirty="0"/>
              <a:t>ICMPv4</a:t>
            </a:r>
            <a:r>
              <a:rPr lang="en-US" dirty="0"/>
              <a:t> - The IPv4 has no error-reporting or error-correcting mechanism</a:t>
            </a:r>
          </a:p>
          <a:p>
            <a:r>
              <a:rPr lang="en-US" dirty="0"/>
              <a:t>The IP protocol also lacks a mechanism for host and management queries</a:t>
            </a:r>
          </a:p>
          <a:p>
            <a:r>
              <a:rPr lang="en-US" dirty="0"/>
              <a:t>The Internet Control Message Protocol version 4 (ICMPv4) has been designed to compensate for the above two deficiencies</a:t>
            </a:r>
          </a:p>
          <a:p>
            <a:r>
              <a:rPr lang="en-US" b="1" dirty="0"/>
              <a:t>ICMP MESSAGES </a:t>
            </a:r>
          </a:p>
          <a:p>
            <a:pPr lvl="1"/>
            <a:r>
              <a:rPr lang="en-US" b="1" dirty="0"/>
              <a:t>Error-reporting messages </a:t>
            </a:r>
            <a:r>
              <a:rPr lang="en-US" dirty="0"/>
              <a:t>report problems that a router or a host (destination) may encounter when it processes an IP packet. </a:t>
            </a:r>
          </a:p>
          <a:p>
            <a:pPr lvl="1"/>
            <a:r>
              <a:rPr lang="en-US" b="1" dirty="0"/>
              <a:t>Query messages </a:t>
            </a:r>
            <a:r>
              <a:rPr lang="en-US" dirty="0"/>
              <a:t>help a host or a network manager get specific information from a router or another host.</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189</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ICMP V4</a:t>
            </a:r>
            <a:endParaRPr lang="en-US" altLang="tr-TR" dirty="0">
              <a:solidFill>
                <a:srgbClr val="FF0000"/>
              </a:solidFill>
            </a:endParaRPr>
          </a:p>
        </p:txBody>
      </p:sp>
      <p:sp>
        <p:nvSpPr>
          <p:cNvPr id="37892" name="Rectangle 3"/>
          <p:cNvSpPr>
            <a:spLocks noGrp="1" noChangeArrowheads="1"/>
          </p:cNvSpPr>
          <p:nvPr>
            <p:ph type="body" idx="1"/>
          </p:nvPr>
        </p:nvSpPr>
        <p:spPr>
          <a:xfrm>
            <a:off x="228600" y="1219200"/>
            <a:ext cx="8534400" cy="5410200"/>
          </a:xfrm>
        </p:spPr>
        <p:txBody>
          <a:bodyPr>
            <a:normAutofit/>
          </a:bodyPr>
          <a:lstStyle/>
          <a:p>
            <a:pPr>
              <a:buNone/>
            </a:pPr>
            <a:r>
              <a:rPr lang="en-US" b="1" dirty="0"/>
              <a:t>General format of ICMP messages</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91138" name="Picture 2"/>
          <p:cNvPicPr>
            <a:picLocks noChangeAspect="1" noChangeArrowheads="1"/>
          </p:cNvPicPr>
          <p:nvPr/>
        </p:nvPicPr>
        <p:blipFill>
          <a:blip r:embed="rId3"/>
          <a:srcRect/>
          <a:stretch>
            <a:fillRect/>
          </a:stretch>
        </p:blipFill>
        <p:spPr bwMode="auto">
          <a:xfrm>
            <a:off x="457200" y="1905000"/>
            <a:ext cx="7991475" cy="2362200"/>
          </a:xfrm>
          <a:prstGeom prst="rect">
            <a:avLst/>
          </a:prstGeom>
          <a:noFill/>
          <a:ln w="9525">
            <a:noFill/>
            <a:miter lim="800000"/>
            <a:headEnd/>
            <a:tailEnd/>
          </a:ln>
          <a:effectLst/>
        </p:spPr>
      </p:pic>
      <p:pic>
        <p:nvPicPr>
          <p:cNvPr id="91139" name="Picture 3"/>
          <p:cNvPicPr>
            <a:picLocks noChangeAspect="1" noChangeArrowheads="1"/>
          </p:cNvPicPr>
          <p:nvPr/>
        </p:nvPicPr>
        <p:blipFill>
          <a:blip r:embed="rId4"/>
          <a:srcRect/>
          <a:stretch>
            <a:fillRect/>
          </a:stretch>
        </p:blipFill>
        <p:spPr bwMode="auto">
          <a:xfrm>
            <a:off x="381000" y="4267200"/>
            <a:ext cx="8010525" cy="20193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a:bodyPr>
          <a:lstStyle/>
          <a:p>
            <a:r>
              <a:rPr lang="en-US" dirty="0">
                <a:solidFill>
                  <a:srgbClr val="FF0000"/>
                </a:solidFill>
              </a:rPr>
              <a:t>Characteristics of LAN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334000"/>
          </a:xfrm>
          <a:prstGeom prst="rect">
            <a:avLst/>
          </a:prstGeom>
        </p:spPr>
        <p:txBody>
          <a:bodyPr vert="horz" lIns="91440" tIns="45720" rIns="91440" bIns="45720" rtlCol="0">
            <a:normAutofit/>
          </a:bodyPr>
          <a:lstStyle/>
          <a:p>
            <a:pPr>
              <a:buFont typeface="Arial" pitchFamily="34" charset="0"/>
              <a:buChar char="•"/>
            </a:pPr>
            <a:r>
              <a:rPr lang="en-US" sz="2800" b="1" dirty="0"/>
              <a:t> </a:t>
            </a:r>
            <a:r>
              <a:rPr lang="en-US" sz="3200" dirty="0"/>
              <a:t>LAN – Local Area Network</a:t>
            </a:r>
          </a:p>
          <a:p>
            <a:pPr>
              <a:buFont typeface="Arial" pitchFamily="34" charset="0"/>
              <a:buChar char="•"/>
            </a:pPr>
            <a:r>
              <a:rPr lang="en-US" sz="3200" dirty="0"/>
              <a:t> MAN – Metropolitan Area Network</a:t>
            </a:r>
          </a:p>
          <a:p>
            <a:pPr>
              <a:buFont typeface="Arial" pitchFamily="34" charset="0"/>
              <a:buChar char="•"/>
            </a:pPr>
            <a:r>
              <a:rPr lang="en-US" sz="3200" dirty="0"/>
              <a:t> WAN – Wide Area Network</a:t>
            </a:r>
          </a:p>
          <a:p>
            <a:pPr>
              <a:buFont typeface="Arial" pitchFamily="34" charset="0"/>
              <a:buChar char="•"/>
            </a:pPr>
            <a:r>
              <a:rPr lang="en-US" sz="3200" dirty="0"/>
              <a:t> PAN – Personal Area Network</a:t>
            </a:r>
          </a:p>
          <a:p>
            <a:pPr>
              <a:buFont typeface="Arial" pitchFamily="34" charset="0"/>
              <a:buChar char="•"/>
            </a:pPr>
            <a:endParaRPr lang="en-US" sz="32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190</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ICMP V4</a:t>
            </a:r>
            <a:endParaRPr lang="en-US" altLang="tr-TR" dirty="0">
              <a:solidFill>
                <a:srgbClr val="FF0000"/>
              </a:solidFill>
            </a:endParaRPr>
          </a:p>
        </p:txBody>
      </p:sp>
      <p:sp>
        <p:nvSpPr>
          <p:cNvPr id="37892" name="Rectangle 3"/>
          <p:cNvSpPr>
            <a:spLocks noGrp="1" noChangeArrowheads="1"/>
          </p:cNvSpPr>
          <p:nvPr>
            <p:ph type="body" idx="1"/>
          </p:nvPr>
        </p:nvSpPr>
        <p:spPr>
          <a:xfrm>
            <a:off x="228600" y="1219200"/>
            <a:ext cx="8534400" cy="5410200"/>
          </a:xfrm>
        </p:spPr>
        <p:txBody>
          <a:bodyPr>
            <a:normAutofit/>
          </a:bodyPr>
          <a:lstStyle/>
          <a:p>
            <a:pPr>
              <a:buNone/>
            </a:pPr>
            <a:r>
              <a:rPr lang="en-US" b="1" dirty="0"/>
              <a:t>Contents of data field for the error messages</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92162" name="Picture 2"/>
          <p:cNvPicPr>
            <a:picLocks noChangeAspect="1" noChangeArrowheads="1"/>
          </p:cNvPicPr>
          <p:nvPr/>
        </p:nvPicPr>
        <p:blipFill>
          <a:blip r:embed="rId3"/>
          <a:srcRect/>
          <a:stretch>
            <a:fillRect/>
          </a:stretch>
        </p:blipFill>
        <p:spPr bwMode="auto">
          <a:xfrm>
            <a:off x="609600" y="2057400"/>
            <a:ext cx="7486650" cy="3962400"/>
          </a:xfrm>
          <a:prstGeom prst="rect">
            <a:avLst/>
          </a:prstGeom>
          <a:noFill/>
          <a:ln w="9525">
            <a:noFill/>
            <a:miter lim="800000"/>
            <a:headEnd/>
            <a:tailEnd/>
          </a:ln>
          <a:effec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191</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ARP</a:t>
            </a:r>
            <a:endParaRPr lang="en-US" altLang="tr-TR" dirty="0">
              <a:solidFill>
                <a:srgbClr val="FF0000"/>
              </a:solidFill>
            </a:endParaRPr>
          </a:p>
        </p:txBody>
      </p:sp>
      <p:sp>
        <p:nvSpPr>
          <p:cNvPr id="37892" name="Rectangle 3"/>
          <p:cNvSpPr>
            <a:spLocks noGrp="1" noChangeArrowheads="1"/>
          </p:cNvSpPr>
          <p:nvPr>
            <p:ph type="body" idx="1"/>
          </p:nvPr>
        </p:nvSpPr>
        <p:spPr>
          <a:xfrm>
            <a:off x="152400" y="914400"/>
            <a:ext cx="8534400" cy="609600"/>
          </a:xfrm>
        </p:spPr>
        <p:txBody>
          <a:bodyPr>
            <a:normAutofit/>
          </a:bodyPr>
          <a:lstStyle/>
          <a:p>
            <a:pPr>
              <a:buNone/>
            </a:pPr>
            <a:r>
              <a:rPr lang="en-US" b="1" dirty="0"/>
              <a:t>Address Resolution Protocol</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93186" name="Picture 2"/>
          <p:cNvPicPr>
            <a:picLocks noChangeAspect="1" noChangeArrowheads="1"/>
          </p:cNvPicPr>
          <p:nvPr/>
        </p:nvPicPr>
        <p:blipFill>
          <a:blip r:embed="rId3"/>
          <a:srcRect/>
          <a:stretch>
            <a:fillRect/>
          </a:stretch>
        </p:blipFill>
        <p:spPr bwMode="auto">
          <a:xfrm>
            <a:off x="533400" y="1524000"/>
            <a:ext cx="8077200" cy="4795837"/>
          </a:xfrm>
          <a:prstGeom prst="rect">
            <a:avLst/>
          </a:prstGeom>
          <a:noFill/>
          <a:ln w="9525">
            <a:noFill/>
            <a:miter lim="800000"/>
            <a:headEnd/>
            <a:tailEnd/>
          </a:ln>
          <a:effec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192</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ARP</a:t>
            </a:r>
            <a:endParaRPr lang="en-US" altLang="tr-TR" dirty="0">
              <a:solidFill>
                <a:srgbClr val="FF0000"/>
              </a:solidFill>
            </a:endParaRPr>
          </a:p>
        </p:txBody>
      </p:sp>
      <p:sp>
        <p:nvSpPr>
          <p:cNvPr id="37892" name="Rectangle 3"/>
          <p:cNvSpPr>
            <a:spLocks noGrp="1" noChangeArrowheads="1"/>
          </p:cNvSpPr>
          <p:nvPr>
            <p:ph type="body" idx="1"/>
          </p:nvPr>
        </p:nvSpPr>
        <p:spPr>
          <a:xfrm>
            <a:off x="152400" y="914400"/>
            <a:ext cx="8534400" cy="609600"/>
          </a:xfrm>
        </p:spPr>
        <p:txBody>
          <a:bodyPr>
            <a:normAutofit/>
          </a:bodyPr>
          <a:lstStyle/>
          <a:p>
            <a:pPr>
              <a:buNone/>
            </a:pPr>
            <a:r>
              <a:rPr lang="en-US" b="1" dirty="0"/>
              <a:t>Reaching a Physical Host</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94210" name="Picture 2"/>
          <p:cNvPicPr>
            <a:picLocks noChangeAspect="1" noChangeArrowheads="1"/>
          </p:cNvPicPr>
          <p:nvPr/>
        </p:nvPicPr>
        <p:blipFill>
          <a:blip r:embed="rId3"/>
          <a:srcRect/>
          <a:stretch>
            <a:fillRect/>
          </a:stretch>
        </p:blipFill>
        <p:spPr bwMode="auto">
          <a:xfrm>
            <a:off x="685800" y="1600200"/>
            <a:ext cx="7924800" cy="4724400"/>
          </a:xfrm>
          <a:prstGeom prst="rect">
            <a:avLst/>
          </a:prstGeom>
          <a:noFill/>
          <a:ln w="9525">
            <a:noFill/>
            <a:miter lim="800000"/>
            <a:headEnd/>
            <a:tailEnd/>
          </a:ln>
          <a:effec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193</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ARP</a:t>
            </a:r>
            <a:endParaRPr lang="en-US" altLang="tr-TR" dirty="0">
              <a:solidFill>
                <a:srgbClr val="FF0000"/>
              </a:solidFill>
            </a:endParaRPr>
          </a:p>
        </p:txBody>
      </p:sp>
      <p:sp>
        <p:nvSpPr>
          <p:cNvPr id="37892" name="Rectangle 3"/>
          <p:cNvSpPr>
            <a:spLocks noGrp="1" noChangeArrowheads="1"/>
          </p:cNvSpPr>
          <p:nvPr>
            <p:ph type="body" idx="1"/>
          </p:nvPr>
        </p:nvSpPr>
        <p:spPr>
          <a:xfrm>
            <a:off x="152400" y="914400"/>
            <a:ext cx="8534400" cy="609600"/>
          </a:xfrm>
        </p:spPr>
        <p:txBody>
          <a:bodyPr>
            <a:normAutofit/>
          </a:bodyPr>
          <a:lstStyle/>
          <a:p>
            <a:pPr>
              <a:buNone/>
            </a:pPr>
            <a:r>
              <a:rPr lang="en-US" b="1" dirty="0"/>
              <a:t>Manual Mapping</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95234" name="Picture 2"/>
          <p:cNvPicPr>
            <a:picLocks noChangeAspect="1" noChangeArrowheads="1"/>
          </p:cNvPicPr>
          <p:nvPr/>
        </p:nvPicPr>
        <p:blipFill>
          <a:blip r:embed="rId3"/>
          <a:srcRect/>
          <a:stretch>
            <a:fillRect/>
          </a:stretch>
        </p:blipFill>
        <p:spPr bwMode="auto">
          <a:xfrm>
            <a:off x="609600" y="1652588"/>
            <a:ext cx="7924800" cy="4672012"/>
          </a:xfrm>
          <a:prstGeom prst="rect">
            <a:avLst/>
          </a:prstGeom>
          <a:noFill/>
          <a:ln w="9525">
            <a:noFill/>
            <a:miter lim="800000"/>
            <a:headEnd/>
            <a:tailEnd/>
          </a:ln>
          <a:effec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194</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ARP</a:t>
            </a:r>
            <a:endParaRPr lang="en-US" altLang="tr-TR" dirty="0">
              <a:solidFill>
                <a:srgbClr val="FF0000"/>
              </a:solidFill>
            </a:endParaRPr>
          </a:p>
        </p:txBody>
      </p:sp>
      <p:sp>
        <p:nvSpPr>
          <p:cNvPr id="37892" name="Rectangle 3"/>
          <p:cNvSpPr>
            <a:spLocks noGrp="1" noChangeArrowheads="1"/>
          </p:cNvSpPr>
          <p:nvPr>
            <p:ph type="body" idx="1"/>
          </p:nvPr>
        </p:nvSpPr>
        <p:spPr>
          <a:xfrm>
            <a:off x="152400" y="914400"/>
            <a:ext cx="8534400" cy="609600"/>
          </a:xfrm>
        </p:spPr>
        <p:txBody>
          <a:bodyPr>
            <a:normAutofit/>
          </a:bodyPr>
          <a:lstStyle/>
          <a:p>
            <a:pPr>
              <a:buNone/>
            </a:pPr>
            <a:r>
              <a:rPr lang="en-US" b="1" dirty="0"/>
              <a:t> </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96258" name="Picture 2"/>
          <p:cNvPicPr>
            <a:picLocks noChangeAspect="1" noChangeArrowheads="1"/>
          </p:cNvPicPr>
          <p:nvPr/>
        </p:nvPicPr>
        <p:blipFill>
          <a:blip r:embed="rId3"/>
          <a:srcRect/>
          <a:stretch>
            <a:fillRect/>
          </a:stretch>
        </p:blipFill>
        <p:spPr bwMode="auto">
          <a:xfrm>
            <a:off x="685800" y="1219200"/>
            <a:ext cx="7696199" cy="4419600"/>
          </a:xfrm>
          <a:prstGeom prst="rect">
            <a:avLst/>
          </a:prstGeom>
          <a:noFill/>
          <a:ln w="9525">
            <a:noFill/>
            <a:miter lim="800000"/>
            <a:headEnd/>
            <a:tailEnd/>
          </a:ln>
          <a:effectLs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195</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ARP Idea</a:t>
            </a:r>
            <a:endParaRPr lang="en-US" altLang="tr-TR" dirty="0">
              <a:solidFill>
                <a:srgbClr val="FF0000"/>
              </a:solidFill>
            </a:endParaRPr>
          </a:p>
        </p:txBody>
      </p:sp>
      <p:sp>
        <p:nvSpPr>
          <p:cNvPr id="37892" name="Rectangle 3"/>
          <p:cNvSpPr>
            <a:spLocks noGrp="1" noChangeArrowheads="1"/>
          </p:cNvSpPr>
          <p:nvPr>
            <p:ph type="body" idx="1"/>
          </p:nvPr>
        </p:nvSpPr>
        <p:spPr>
          <a:xfrm>
            <a:off x="152400" y="914400"/>
            <a:ext cx="8534400" cy="609600"/>
          </a:xfrm>
        </p:spPr>
        <p:txBody>
          <a:bodyPr>
            <a:normAutofit/>
          </a:bodyPr>
          <a:lstStyle/>
          <a:p>
            <a:pPr>
              <a:buNone/>
            </a:pPr>
            <a:r>
              <a:rPr lang="en-US" b="1" dirty="0"/>
              <a:t> </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97282" name="Picture 2"/>
          <p:cNvPicPr>
            <a:picLocks noChangeAspect="1" noChangeArrowheads="1"/>
          </p:cNvPicPr>
          <p:nvPr/>
        </p:nvPicPr>
        <p:blipFill>
          <a:blip r:embed="rId3"/>
          <a:srcRect/>
          <a:stretch>
            <a:fillRect/>
          </a:stretch>
        </p:blipFill>
        <p:spPr bwMode="auto">
          <a:xfrm>
            <a:off x="609600" y="1295400"/>
            <a:ext cx="8305799" cy="4219575"/>
          </a:xfrm>
          <a:prstGeom prst="rect">
            <a:avLst/>
          </a:prstGeom>
          <a:noFill/>
          <a:ln w="9525">
            <a:noFill/>
            <a:miter lim="800000"/>
            <a:headEnd/>
            <a:tailEnd/>
          </a:ln>
          <a:effectLst/>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196</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ARP Cache</a:t>
            </a:r>
            <a:endParaRPr lang="en-US" altLang="tr-TR" dirty="0">
              <a:solidFill>
                <a:srgbClr val="FF0000"/>
              </a:solidFill>
            </a:endParaRPr>
          </a:p>
        </p:txBody>
      </p:sp>
      <p:sp>
        <p:nvSpPr>
          <p:cNvPr id="37892" name="Rectangle 3"/>
          <p:cNvSpPr>
            <a:spLocks noGrp="1" noChangeArrowheads="1"/>
          </p:cNvSpPr>
          <p:nvPr>
            <p:ph type="body" idx="1"/>
          </p:nvPr>
        </p:nvSpPr>
        <p:spPr>
          <a:xfrm>
            <a:off x="152400" y="914400"/>
            <a:ext cx="8534400" cy="609600"/>
          </a:xfrm>
        </p:spPr>
        <p:txBody>
          <a:bodyPr>
            <a:normAutofit/>
          </a:bodyPr>
          <a:lstStyle/>
          <a:p>
            <a:pPr>
              <a:buNone/>
            </a:pPr>
            <a:r>
              <a:rPr lang="en-US" b="1" dirty="0"/>
              <a:t> </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98306" name="Picture 2"/>
          <p:cNvPicPr>
            <a:picLocks noChangeAspect="1" noChangeArrowheads="1"/>
          </p:cNvPicPr>
          <p:nvPr/>
        </p:nvPicPr>
        <p:blipFill>
          <a:blip r:embed="rId3"/>
          <a:srcRect/>
          <a:stretch>
            <a:fillRect/>
          </a:stretch>
        </p:blipFill>
        <p:spPr bwMode="auto">
          <a:xfrm>
            <a:off x="609600" y="1295400"/>
            <a:ext cx="7848600" cy="4953000"/>
          </a:xfrm>
          <a:prstGeom prst="rect">
            <a:avLst/>
          </a:prstGeom>
          <a:noFill/>
          <a:ln w="9525">
            <a:noFill/>
            <a:miter lim="800000"/>
            <a:headEnd/>
            <a:tailEnd/>
          </a:ln>
          <a:effectLs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197</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ARP in Ethernet Frame</a:t>
            </a:r>
            <a:endParaRPr lang="en-US" altLang="tr-TR" dirty="0">
              <a:solidFill>
                <a:srgbClr val="FF0000"/>
              </a:solidFill>
            </a:endParaRPr>
          </a:p>
        </p:txBody>
      </p:sp>
      <p:sp>
        <p:nvSpPr>
          <p:cNvPr id="37892" name="Rectangle 3"/>
          <p:cNvSpPr>
            <a:spLocks noGrp="1" noChangeArrowheads="1"/>
          </p:cNvSpPr>
          <p:nvPr>
            <p:ph type="body" idx="1"/>
          </p:nvPr>
        </p:nvSpPr>
        <p:spPr>
          <a:xfrm>
            <a:off x="152400" y="914400"/>
            <a:ext cx="8534400" cy="609600"/>
          </a:xfrm>
        </p:spPr>
        <p:txBody>
          <a:bodyPr>
            <a:normAutofit/>
          </a:bodyPr>
          <a:lstStyle/>
          <a:p>
            <a:pPr>
              <a:buNone/>
            </a:pPr>
            <a:r>
              <a:rPr lang="en-US" b="1" dirty="0"/>
              <a:t> </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99330" name="Picture 2"/>
          <p:cNvPicPr>
            <a:picLocks noChangeAspect="1" noChangeArrowheads="1"/>
          </p:cNvPicPr>
          <p:nvPr/>
        </p:nvPicPr>
        <p:blipFill>
          <a:blip r:embed="rId3"/>
          <a:srcRect/>
          <a:stretch>
            <a:fillRect/>
          </a:stretch>
        </p:blipFill>
        <p:spPr bwMode="auto">
          <a:xfrm>
            <a:off x="533400" y="1562100"/>
            <a:ext cx="7515225" cy="4610100"/>
          </a:xfrm>
          <a:prstGeom prst="rect">
            <a:avLst/>
          </a:prstGeom>
          <a:noFill/>
          <a:ln w="9525">
            <a:noFill/>
            <a:miter lim="800000"/>
            <a:headEnd/>
            <a:tailEnd/>
          </a:ln>
          <a:effectLst/>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198</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ARP  Message Format</a:t>
            </a:r>
            <a:endParaRPr lang="en-US" altLang="tr-TR" dirty="0">
              <a:solidFill>
                <a:srgbClr val="FF0000"/>
              </a:solidFill>
            </a:endParaRPr>
          </a:p>
        </p:txBody>
      </p:sp>
      <p:sp>
        <p:nvSpPr>
          <p:cNvPr id="37892" name="Rectangle 3"/>
          <p:cNvSpPr>
            <a:spLocks noGrp="1" noChangeArrowheads="1"/>
          </p:cNvSpPr>
          <p:nvPr>
            <p:ph type="body" idx="1"/>
          </p:nvPr>
        </p:nvSpPr>
        <p:spPr>
          <a:xfrm>
            <a:off x="152400" y="914400"/>
            <a:ext cx="8534400" cy="609600"/>
          </a:xfrm>
        </p:spPr>
        <p:txBody>
          <a:bodyPr>
            <a:normAutofit/>
          </a:bodyPr>
          <a:lstStyle/>
          <a:p>
            <a:pPr>
              <a:buNone/>
            </a:pPr>
            <a:r>
              <a:rPr lang="en-US" b="1" dirty="0"/>
              <a:t> </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100354" name="Picture 2"/>
          <p:cNvPicPr>
            <a:picLocks noChangeAspect="1" noChangeArrowheads="1"/>
          </p:cNvPicPr>
          <p:nvPr/>
        </p:nvPicPr>
        <p:blipFill>
          <a:blip r:embed="rId3"/>
          <a:srcRect/>
          <a:stretch>
            <a:fillRect/>
          </a:stretch>
        </p:blipFill>
        <p:spPr bwMode="auto">
          <a:xfrm>
            <a:off x="533400" y="990600"/>
            <a:ext cx="8000999" cy="5195887"/>
          </a:xfrm>
          <a:prstGeom prst="rect">
            <a:avLst/>
          </a:prstGeom>
          <a:noFill/>
          <a:ln w="9525">
            <a:noFill/>
            <a:miter lim="800000"/>
            <a:headEnd/>
            <a:tailEnd/>
          </a:ln>
          <a:effectLst/>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199</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fontScale="90000"/>
          </a:bodyPr>
          <a:lstStyle/>
          <a:p>
            <a:r>
              <a:rPr lang="en-US" dirty="0">
                <a:solidFill>
                  <a:srgbClr val="FF0000"/>
                </a:solidFill>
              </a:rPr>
              <a:t>Simple ARP Request/Reply</a:t>
            </a:r>
            <a:endParaRPr lang="en-US" altLang="tr-TR" dirty="0">
              <a:solidFill>
                <a:srgbClr val="FF0000"/>
              </a:solidFill>
            </a:endParaRPr>
          </a:p>
        </p:txBody>
      </p:sp>
      <p:sp>
        <p:nvSpPr>
          <p:cNvPr id="37892" name="Rectangle 3"/>
          <p:cNvSpPr>
            <a:spLocks noGrp="1" noChangeArrowheads="1"/>
          </p:cNvSpPr>
          <p:nvPr>
            <p:ph type="body" idx="1"/>
          </p:nvPr>
        </p:nvSpPr>
        <p:spPr>
          <a:xfrm>
            <a:off x="152400" y="914400"/>
            <a:ext cx="8534400" cy="609600"/>
          </a:xfrm>
        </p:spPr>
        <p:txBody>
          <a:bodyPr>
            <a:normAutofit/>
          </a:bodyPr>
          <a:lstStyle/>
          <a:p>
            <a:pPr>
              <a:buNone/>
            </a:pPr>
            <a:r>
              <a:rPr lang="en-US" b="1" dirty="0"/>
              <a:t> </a:t>
            </a: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101378" name="Picture 2"/>
          <p:cNvPicPr>
            <a:picLocks noChangeAspect="1" noChangeArrowheads="1"/>
          </p:cNvPicPr>
          <p:nvPr/>
        </p:nvPicPr>
        <p:blipFill>
          <a:blip r:embed="rId3"/>
          <a:srcRect/>
          <a:stretch>
            <a:fillRect/>
          </a:stretch>
        </p:blipFill>
        <p:spPr bwMode="auto">
          <a:xfrm>
            <a:off x="685800" y="1143000"/>
            <a:ext cx="7577138" cy="4910137"/>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a:bodyPr>
          <a:lstStyle/>
          <a:p>
            <a:r>
              <a:rPr lang="en-US" b="1" dirty="0">
                <a:solidFill>
                  <a:srgbClr val="FF0000"/>
                </a:solidFill>
                <a:latin typeface="Times New Roman" pitchFamily="18" charset="0"/>
                <a:cs typeface="Times New Roman" pitchFamily="18" charset="0"/>
              </a:rPr>
              <a:t>UNIT –I  Contents</a:t>
            </a:r>
          </a:p>
        </p:txBody>
      </p:sp>
      <p:sp>
        <p:nvSpPr>
          <p:cNvPr id="3" name="Content Placeholder 2"/>
          <p:cNvSpPr>
            <a:spLocks noGrp="1"/>
          </p:cNvSpPr>
          <p:nvPr>
            <p:ph idx="1"/>
          </p:nvPr>
        </p:nvSpPr>
        <p:spPr>
          <a:xfrm>
            <a:off x="533400" y="1219200"/>
            <a:ext cx="8229600" cy="5257800"/>
          </a:xfrm>
        </p:spPr>
        <p:txBody>
          <a:bodyPr>
            <a:normAutofit fontScale="77500" lnSpcReduction="20000"/>
          </a:bodyPr>
          <a:lstStyle/>
          <a:p>
            <a:r>
              <a:rPr lang="en-US" dirty="0"/>
              <a:t>Evolution of Computer Networks</a:t>
            </a:r>
          </a:p>
          <a:p>
            <a:r>
              <a:rPr lang="en-US" dirty="0"/>
              <a:t>Network Categories</a:t>
            </a:r>
          </a:p>
          <a:p>
            <a:r>
              <a:rPr lang="en-US" dirty="0"/>
              <a:t>Data Transmission Modes</a:t>
            </a:r>
          </a:p>
          <a:p>
            <a:r>
              <a:rPr lang="en-US" dirty="0"/>
              <a:t>Network Topologies</a:t>
            </a:r>
          </a:p>
          <a:p>
            <a:r>
              <a:rPr lang="en-US" dirty="0"/>
              <a:t>Circuit Switching and Packet Switching</a:t>
            </a:r>
          </a:p>
          <a:p>
            <a:r>
              <a:rPr lang="en-US" dirty="0"/>
              <a:t>Protocols and Standards</a:t>
            </a:r>
          </a:p>
          <a:p>
            <a:r>
              <a:rPr lang="en-US" dirty="0"/>
              <a:t>OSI Layers and its functions</a:t>
            </a:r>
          </a:p>
          <a:p>
            <a:r>
              <a:rPr lang="en-US" dirty="0"/>
              <a:t>TCP/IP Protocol Suite</a:t>
            </a:r>
          </a:p>
          <a:p>
            <a:r>
              <a:rPr lang="en-US" dirty="0"/>
              <a:t>Link Layer Protocols  </a:t>
            </a:r>
          </a:p>
          <a:p>
            <a:r>
              <a:rPr lang="en-US" dirty="0"/>
              <a:t>Network Layer Protocols</a:t>
            </a:r>
          </a:p>
          <a:p>
            <a:r>
              <a:rPr lang="en-US" dirty="0"/>
              <a:t>Transport Layer Protocols</a:t>
            </a:r>
          </a:p>
          <a:p>
            <a:r>
              <a:rPr lang="en-US" dirty="0"/>
              <a:t>Serial and Parallel Transmissions</a:t>
            </a:r>
          </a:p>
          <a:p>
            <a:r>
              <a:rPr lang="en-US" dirty="0"/>
              <a:t>Addressing</a:t>
            </a:r>
          </a:p>
          <a:p>
            <a:endParaRPr lang="en-US" dirty="0"/>
          </a:p>
          <a:p>
            <a:endParaRPr lang="en-US" b="1" dirty="0"/>
          </a:p>
          <a:p>
            <a:endParaRPr lang="en-US" dirty="0"/>
          </a:p>
          <a:p>
            <a:endParaRPr lang="en-US" dirty="0"/>
          </a:p>
          <a:p>
            <a:pPr>
              <a:buNone/>
            </a:pPr>
            <a:endParaRPr lang="en-US" dirty="0"/>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a:bodyPr>
          <a:lstStyle/>
          <a:p>
            <a:r>
              <a:rPr lang="en-US" dirty="0">
                <a:solidFill>
                  <a:srgbClr val="FF0000"/>
                </a:solidFill>
              </a:rPr>
              <a:t>Network Categories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153400" cy="457200"/>
          </a:xfrm>
          <a:prstGeom prst="rect">
            <a:avLst/>
          </a:prstGeom>
        </p:spPr>
        <p:txBody>
          <a:bodyPr vert="horz" lIns="91440" tIns="45720" rIns="91440" bIns="45720" rtlCol="0">
            <a:normAutofit lnSpcReduction="10000"/>
          </a:bodyPr>
          <a:lstStyle/>
          <a:p>
            <a:pPr algn="ctr">
              <a:lnSpc>
                <a:spcPct val="80000"/>
              </a:lnSpc>
            </a:pPr>
            <a:r>
              <a:rPr lang="en-US" sz="3200" b="1" dirty="0">
                <a:latin typeface="+mj-lt"/>
              </a:rPr>
              <a:t>Local Area Network (LAN)</a:t>
            </a:r>
          </a:p>
          <a:p>
            <a:endParaRPr kumimoji="0" lang="en-US" sz="2800" b="1" i="0" u="none" strike="noStrike" kern="1200" cap="none" spc="0" normalizeH="0" baseline="0" noProof="0" dirty="0">
              <a:ln>
                <a:noFill/>
              </a:ln>
              <a:solidFill>
                <a:schemeClr val="tx1"/>
              </a:solidFill>
              <a:effectLst/>
              <a:uLnTx/>
              <a:uFillTx/>
              <a:latin typeface="+mn-lt"/>
              <a:ea typeface="+mn-ea"/>
              <a:cs typeface="+mn-cs"/>
            </a:endParaRPr>
          </a:p>
          <a:p>
            <a:pPr>
              <a:buFont typeface="Arial" pitchFamily="34" charset="0"/>
              <a:buChar cha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pic>
        <p:nvPicPr>
          <p:cNvPr id="32770" name="Picture 2" descr="Local Area Network"/>
          <p:cNvPicPr>
            <a:picLocks noChangeAspect="1" noChangeArrowheads="1"/>
          </p:cNvPicPr>
          <p:nvPr/>
        </p:nvPicPr>
        <p:blipFill>
          <a:blip r:embed="rId3"/>
          <a:srcRect/>
          <a:stretch>
            <a:fillRect/>
          </a:stretch>
        </p:blipFill>
        <p:spPr bwMode="auto">
          <a:xfrm>
            <a:off x="609600" y="1752600"/>
            <a:ext cx="7696200" cy="4191000"/>
          </a:xfrm>
          <a:prstGeom prst="rect">
            <a:avLst/>
          </a:prstGeom>
          <a:noFill/>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200</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b="1" dirty="0">
                <a:solidFill>
                  <a:srgbClr val="FF0000"/>
                </a:solidFill>
              </a:rPr>
              <a:t>ARP Cache Updating</a:t>
            </a:r>
          </a:p>
        </p:txBody>
      </p:sp>
      <p:sp>
        <p:nvSpPr>
          <p:cNvPr id="37892" name="Rectangle 3"/>
          <p:cNvSpPr>
            <a:spLocks noGrp="1" noChangeArrowheads="1"/>
          </p:cNvSpPr>
          <p:nvPr>
            <p:ph type="body" idx="1"/>
          </p:nvPr>
        </p:nvSpPr>
        <p:spPr>
          <a:xfrm>
            <a:off x="152400" y="914400"/>
            <a:ext cx="8534400" cy="609600"/>
          </a:xfrm>
        </p:spPr>
        <p:txBody>
          <a:bodyPr>
            <a:normAutofit/>
          </a:bodyPr>
          <a:lstStyle/>
          <a:p>
            <a:pPr>
              <a:buNone/>
            </a:pPr>
            <a:endParaRPr lang="en-US" b="1"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102402" name="Picture 2"/>
          <p:cNvPicPr>
            <a:picLocks noChangeAspect="1" noChangeArrowheads="1"/>
          </p:cNvPicPr>
          <p:nvPr/>
        </p:nvPicPr>
        <p:blipFill>
          <a:blip r:embed="rId3"/>
          <a:srcRect/>
          <a:stretch>
            <a:fillRect/>
          </a:stretch>
        </p:blipFill>
        <p:spPr bwMode="auto">
          <a:xfrm>
            <a:off x="609600" y="1219200"/>
            <a:ext cx="7848600" cy="4800600"/>
          </a:xfrm>
          <a:prstGeom prst="rect">
            <a:avLst/>
          </a:prstGeom>
          <a:noFill/>
          <a:ln w="9525">
            <a:noFill/>
            <a:miter lim="800000"/>
            <a:headEnd/>
            <a:tailEnd/>
          </a:ln>
          <a:effectLst/>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201</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b="1" dirty="0">
                <a:solidFill>
                  <a:srgbClr val="FF0000"/>
                </a:solidFill>
              </a:rPr>
              <a:t>Proxy ARP</a:t>
            </a:r>
          </a:p>
        </p:txBody>
      </p:sp>
      <p:sp>
        <p:nvSpPr>
          <p:cNvPr id="37892" name="Rectangle 3"/>
          <p:cNvSpPr>
            <a:spLocks noGrp="1" noChangeArrowheads="1"/>
          </p:cNvSpPr>
          <p:nvPr>
            <p:ph type="body" idx="1"/>
          </p:nvPr>
        </p:nvSpPr>
        <p:spPr>
          <a:xfrm>
            <a:off x="152400" y="914400"/>
            <a:ext cx="8534400" cy="609600"/>
          </a:xfrm>
        </p:spPr>
        <p:txBody>
          <a:bodyPr>
            <a:normAutofit/>
          </a:bodyPr>
          <a:lstStyle/>
          <a:p>
            <a:pPr>
              <a:buNone/>
            </a:pPr>
            <a:endParaRPr lang="en-US" b="1"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103426" name="Picture 2"/>
          <p:cNvPicPr>
            <a:picLocks noChangeAspect="1" noChangeArrowheads="1"/>
          </p:cNvPicPr>
          <p:nvPr/>
        </p:nvPicPr>
        <p:blipFill>
          <a:blip r:embed="rId3"/>
          <a:srcRect/>
          <a:stretch>
            <a:fillRect/>
          </a:stretch>
        </p:blipFill>
        <p:spPr bwMode="auto">
          <a:xfrm>
            <a:off x="533400" y="1304924"/>
            <a:ext cx="8153399" cy="5095875"/>
          </a:xfrm>
          <a:prstGeom prst="rect">
            <a:avLst/>
          </a:prstGeom>
          <a:noFill/>
          <a:ln w="9525">
            <a:noFill/>
            <a:miter lim="800000"/>
            <a:headEnd/>
            <a:tailEnd/>
          </a:ln>
          <a:effectLst/>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202</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fontScale="90000"/>
          </a:bodyPr>
          <a:lstStyle/>
          <a:p>
            <a:r>
              <a:rPr lang="en-US" dirty="0">
                <a:solidFill>
                  <a:srgbClr val="FF0000"/>
                </a:solidFill>
              </a:rPr>
              <a:t>Reverse Address Resolution Protocol (RARP)</a:t>
            </a:r>
            <a:endParaRPr lang="en-US" b="1" dirty="0">
              <a:solidFill>
                <a:srgbClr val="FF0000"/>
              </a:solidFill>
            </a:endParaRPr>
          </a:p>
        </p:txBody>
      </p:sp>
      <p:sp>
        <p:nvSpPr>
          <p:cNvPr id="37892" name="Rectangle 3"/>
          <p:cNvSpPr>
            <a:spLocks noGrp="1" noChangeArrowheads="1"/>
          </p:cNvSpPr>
          <p:nvPr>
            <p:ph type="body" idx="1"/>
          </p:nvPr>
        </p:nvSpPr>
        <p:spPr>
          <a:xfrm>
            <a:off x="0" y="1295400"/>
            <a:ext cx="8534400" cy="609600"/>
          </a:xfrm>
        </p:spPr>
        <p:txBody>
          <a:bodyPr>
            <a:normAutofit/>
          </a:bodyPr>
          <a:lstStyle/>
          <a:p>
            <a:pPr>
              <a:buNone/>
            </a:pPr>
            <a:endParaRPr lang="en-US" b="1"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104450" name="Picture 2"/>
          <p:cNvPicPr>
            <a:picLocks noChangeAspect="1" noChangeArrowheads="1"/>
          </p:cNvPicPr>
          <p:nvPr/>
        </p:nvPicPr>
        <p:blipFill>
          <a:blip r:embed="rId3"/>
          <a:srcRect/>
          <a:stretch>
            <a:fillRect/>
          </a:stretch>
        </p:blipFill>
        <p:spPr bwMode="auto">
          <a:xfrm>
            <a:off x="838200" y="1428750"/>
            <a:ext cx="7772399" cy="4972050"/>
          </a:xfrm>
          <a:prstGeom prst="rect">
            <a:avLst/>
          </a:prstGeom>
          <a:noFill/>
          <a:ln w="9525">
            <a:noFill/>
            <a:miter lim="800000"/>
            <a:headEnd/>
            <a:tailEnd/>
          </a:ln>
          <a:effec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203</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RARP Packet Format</a:t>
            </a:r>
            <a:endParaRPr lang="en-US" b="1" dirty="0">
              <a:solidFill>
                <a:srgbClr val="FF0000"/>
              </a:solidFill>
            </a:endParaRPr>
          </a:p>
        </p:txBody>
      </p:sp>
      <p:sp>
        <p:nvSpPr>
          <p:cNvPr id="37892" name="Rectangle 3"/>
          <p:cNvSpPr>
            <a:spLocks noGrp="1" noChangeArrowheads="1"/>
          </p:cNvSpPr>
          <p:nvPr>
            <p:ph type="body" idx="1"/>
          </p:nvPr>
        </p:nvSpPr>
        <p:spPr>
          <a:xfrm>
            <a:off x="0" y="1295400"/>
            <a:ext cx="8534400" cy="609600"/>
          </a:xfrm>
        </p:spPr>
        <p:txBody>
          <a:bodyPr>
            <a:normAutofit/>
          </a:bodyPr>
          <a:lstStyle/>
          <a:p>
            <a:pPr>
              <a:buNone/>
            </a:pPr>
            <a:endParaRPr lang="en-US" b="1"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105474" name="Picture 2"/>
          <p:cNvPicPr>
            <a:picLocks noChangeAspect="1" noChangeArrowheads="1"/>
          </p:cNvPicPr>
          <p:nvPr/>
        </p:nvPicPr>
        <p:blipFill>
          <a:blip r:embed="rId3"/>
          <a:srcRect/>
          <a:stretch>
            <a:fillRect/>
          </a:stretch>
        </p:blipFill>
        <p:spPr bwMode="auto">
          <a:xfrm>
            <a:off x="381000" y="1143000"/>
            <a:ext cx="8229600" cy="5105400"/>
          </a:xfrm>
          <a:prstGeom prst="rect">
            <a:avLst/>
          </a:prstGeom>
          <a:noFill/>
          <a:ln w="9525">
            <a:noFill/>
            <a:miter lim="800000"/>
            <a:headEnd/>
            <a:tailEnd/>
          </a:ln>
          <a:effectLst/>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204</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RARP Request/Reply</a:t>
            </a:r>
            <a:endParaRPr lang="en-US" b="1" dirty="0">
              <a:solidFill>
                <a:srgbClr val="FF0000"/>
              </a:solidFill>
            </a:endParaRPr>
          </a:p>
        </p:txBody>
      </p:sp>
      <p:sp>
        <p:nvSpPr>
          <p:cNvPr id="37892" name="Rectangle 3"/>
          <p:cNvSpPr>
            <a:spLocks noGrp="1" noChangeArrowheads="1"/>
          </p:cNvSpPr>
          <p:nvPr>
            <p:ph type="body" idx="1"/>
          </p:nvPr>
        </p:nvSpPr>
        <p:spPr>
          <a:xfrm>
            <a:off x="0" y="1295400"/>
            <a:ext cx="8534400" cy="609600"/>
          </a:xfrm>
        </p:spPr>
        <p:txBody>
          <a:bodyPr>
            <a:normAutofit/>
          </a:bodyPr>
          <a:lstStyle/>
          <a:p>
            <a:pPr>
              <a:buNone/>
            </a:pPr>
            <a:endParaRPr lang="en-US" b="1"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106498" name="Picture 2"/>
          <p:cNvPicPr>
            <a:picLocks noChangeAspect="1" noChangeArrowheads="1"/>
          </p:cNvPicPr>
          <p:nvPr/>
        </p:nvPicPr>
        <p:blipFill>
          <a:blip r:embed="rId3"/>
          <a:srcRect/>
          <a:stretch>
            <a:fillRect/>
          </a:stretch>
        </p:blipFill>
        <p:spPr bwMode="auto">
          <a:xfrm>
            <a:off x="685801" y="1143000"/>
            <a:ext cx="6948488" cy="4724399"/>
          </a:xfrm>
          <a:prstGeom prst="rect">
            <a:avLst/>
          </a:prstGeom>
          <a:noFill/>
          <a:ln w="9525">
            <a:noFill/>
            <a:miter lim="800000"/>
            <a:headEnd/>
            <a:tailEnd/>
          </a:ln>
          <a:effectLst/>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205</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RARP Problems</a:t>
            </a:r>
            <a:endParaRPr lang="en-US" b="1" dirty="0">
              <a:solidFill>
                <a:srgbClr val="FF0000"/>
              </a:solidFill>
            </a:endParaRPr>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107522" name="Picture 2"/>
          <p:cNvPicPr>
            <a:picLocks noChangeAspect="1" noChangeArrowheads="1"/>
          </p:cNvPicPr>
          <p:nvPr/>
        </p:nvPicPr>
        <p:blipFill>
          <a:blip r:embed="rId3"/>
          <a:srcRect/>
          <a:stretch>
            <a:fillRect/>
          </a:stretch>
        </p:blipFill>
        <p:spPr bwMode="auto">
          <a:xfrm>
            <a:off x="533400" y="1066800"/>
            <a:ext cx="8001000" cy="5181600"/>
          </a:xfrm>
          <a:prstGeom prst="rect">
            <a:avLst/>
          </a:prstGeom>
          <a:noFill/>
          <a:ln w="9525">
            <a:noFill/>
            <a:miter lim="800000"/>
            <a:headEnd/>
            <a:tailEnd/>
          </a:ln>
          <a:effectLst/>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206</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RARP Problems</a:t>
            </a:r>
            <a:endParaRPr lang="en-US" b="1" dirty="0">
              <a:solidFill>
                <a:srgbClr val="FF0000"/>
              </a:solidFill>
            </a:endParaRPr>
          </a:p>
        </p:txBody>
      </p:sp>
      <p:sp>
        <p:nvSpPr>
          <p:cNvPr id="37892" name="Rectangle 3"/>
          <p:cNvSpPr>
            <a:spLocks noGrp="1" noChangeArrowheads="1"/>
          </p:cNvSpPr>
          <p:nvPr>
            <p:ph type="body" idx="1"/>
          </p:nvPr>
        </p:nvSpPr>
        <p:spPr>
          <a:xfrm>
            <a:off x="0" y="1295400"/>
            <a:ext cx="8534400" cy="609600"/>
          </a:xfrm>
        </p:spPr>
        <p:txBody>
          <a:bodyPr>
            <a:normAutofit/>
          </a:bodyPr>
          <a:lstStyle/>
          <a:p>
            <a:pPr>
              <a:buNone/>
            </a:pPr>
            <a:endParaRPr lang="en-US" b="1"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pic>
        <p:nvPicPr>
          <p:cNvPr id="108546" name="Picture 2"/>
          <p:cNvPicPr>
            <a:picLocks noChangeAspect="1" noChangeArrowheads="1"/>
          </p:cNvPicPr>
          <p:nvPr/>
        </p:nvPicPr>
        <p:blipFill>
          <a:blip r:embed="rId3"/>
          <a:srcRect/>
          <a:stretch>
            <a:fillRect/>
          </a:stretch>
        </p:blipFill>
        <p:spPr bwMode="auto">
          <a:xfrm>
            <a:off x="457200" y="1066800"/>
            <a:ext cx="8001000" cy="5334000"/>
          </a:xfrm>
          <a:prstGeom prst="rect">
            <a:avLst/>
          </a:prstGeom>
          <a:noFill/>
          <a:ln w="9525">
            <a:noFill/>
            <a:miter lim="800000"/>
            <a:headEnd/>
            <a:tailEnd/>
          </a:ln>
          <a:effectLst/>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E72EAFCD-6265-459F-9D1C-C4C3BA056546}" type="slidenum">
              <a:rPr lang="en-GB" altLang="tr-TR"/>
              <a:pPr/>
              <a:t>207</a:t>
            </a:fld>
            <a:endParaRPr lang="en-GB" altLang="tr-TR"/>
          </a:p>
        </p:txBody>
      </p:sp>
      <p:sp>
        <p:nvSpPr>
          <p:cNvPr id="37891" name="Rectangle 2"/>
          <p:cNvSpPr>
            <a:spLocks noGrp="1" noChangeArrowheads="1"/>
          </p:cNvSpPr>
          <p:nvPr>
            <p:ph type="title"/>
          </p:nvPr>
        </p:nvSpPr>
        <p:spPr>
          <a:xfrm>
            <a:off x="457200" y="0"/>
            <a:ext cx="5791200" cy="944562"/>
          </a:xfrm>
        </p:spPr>
        <p:txBody>
          <a:bodyPr>
            <a:normAutofit/>
          </a:bodyPr>
          <a:lstStyle/>
          <a:p>
            <a:r>
              <a:rPr lang="en-US" dirty="0">
                <a:solidFill>
                  <a:srgbClr val="FF0000"/>
                </a:solidFill>
              </a:rPr>
              <a:t>Session 10</a:t>
            </a:r>
            <a:endParaRPr lang="en-US" b="1" dirty="0">
              <a:solidFill>
                <a:srgbClr val="FF0000"/>
              </a:solidFill>
            </a:endParaRPr>
          </a:p>
        </p:txBody>
      </p:sp>
      <p:sp>
        <p:nvSpPr>
          <p:cNvPr id="37892" name="Rectangle 3"/>
          <p:cNvSpPr>
            <a:spLocks noGrp="1" noChangeArrowheads="1"/>
          </p:cNvSpPr>
          <p:nvPr>
            <p:ph type="body" idx="1"/>
          </p:nvPr>
        </p:nvSpPr>
        <p:spPr>
          <a:xfrm>
            <a:off x="609600" y="1295400"/>
            <a:ext cx="7924800" cy="3200400"/>
          </a:xfrm>
        </p:spPr>
        <p:txBody>
          <a:bodyPr>
            <a:normAutofit/>
          </a:bodyPr>
          <a:lstStyle/>
          <a:p>
            <a:r>
              <a:rPr lang="en-US" dirty="0"/>
              <a:t>Transport layer Protocols </a:t>
            </a:r>
          </a:p>
          <a:p>
            <a:pPr>
              <a:buNone/>
            </a:pPr>
            <a:r>
              <a:rPr lang="en-US" dirty="0"/>
              <a:t>	- TCP and UDP</a:t>
            </a:r>
          </a:p>
          <a:p>
            <a:r>
              <a:rPr lang="en-US" dirty="0"/>
              <a:t>Data transmission </a:t>
            </a:r>
          </a:p>
          <a:p>
            <a:pPr lvl="1"/>
            <a:r>
              <a:rPr lang="en-US" dirty="0"/>
              <a:t>Parallel and Serial</a:t>
            </a:r>
          </a:p>
          <a:p>
            <a:r>
              <a:rPr lang="en-US" dirty="0"/>
              <a:t>Serial transmission types</a:t>
            </a:r>
            <a:endParaRPr lang="en-US" b="1" dirty="0"/>
          </a:p>
        </p:txBody>
      </p:sp>
      <p:pic>
        <p:nvPicPr>
          <p:cNvPr id="37893"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7" name="Rectangle 3"/>
          <p:cNvSpPr txBox="1">
            <a:spLocks noChangeArrowheads="1"/>
          </p:cNvSpPr>
          <p:nvPr/>
        </p:nvSpPr>
        <p:spPr>
          <a:xfrm>
            <a:off x="381000" y="1371600"/>
            <a:ext cx="85344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 </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7C4887EC-EBCD-4250-89CA-752972D2DE19}" type="slidenum">
              <a:rPr lang="en-GB" altLang="tr-TR"/>
              <a:pPr/>
              <a:t>208</a:t>
            </a:fld>
            <a:endParaRPr lang="en-GB" altLang="tr-TR"/>
          </a:p>
        </p:txBody>
      </p:sp>
      <p:sp>
        <p:nvSpPr>
          <p:cNvPr id="40963" name="Rectangle 2"/>
          <p:cNvSpPr>
            <a:spLocks noGrp="1" noChangeArrowheads="1"/>
          </p:cNvSpPr>
          <p:nvPr>
            <p:ph type="title"/>
          </p:nvPr>
        </p:nvSpPr>
        <p:spPr/>
        <p:txBody>
          <a:bodyPr/>
          <a:lstStyle/>
          <a:p>
            <a:r>
              <a:rPr lang="en-GB" altLang="tr-TR"/>
              <a:t>TCP</a:t>
            </a:r>
            <a:endParaRPr lang="en-US" altLang="tr-TR"/>
          </a:p>
        </p:txBody>
      </p:sp>
      <p:sp>
        <p:nvSpPr>
          <p:cNvPr id="40964" name="Rectangle 3"/>
          <p:cNvSpPr>
            <a:spLocks noGrp="1" noChangeArrowheads="1"/>
          </p:cNvSpPr>
          <p:nvPr>
            <p:ph type="body" idx="1"/>
          </p:nvPr>
        </p:nvSpPr>
        <p:spPr>
          <a:xfrm>
            <a:off x="314325" y="1371600"/>
            <a:ext cx="8507413" cy="5057775"/>
          </a:xfrm>
        </p:spPr>
        <p:txBody>
          <a:bodyPr>
            <a:normAutofit fontScale="92500" lnSpcReduction="10000"/>
          </a:bodyPr>
          <a:lstStyle/>
          <a:p>
            <a:pPr>
              <a:lnSpc>
                <a:spcPct val="90000"/>
              </a:lnSpc>
            </a:pPr>
            <a:r>
              <a:rPr lang="en-GB" altLang="tr-TR"/>
              <a:t>Transmission Control Protocol</a:t>
            </a:r>
          </a:p>
          <a:p>
            <a:pPr lvl="1">
              <a:lnSpc>
                <a:spcPct val="90000"/>
              </a:lnSpc>
            </a:pPr>
            <a:r>
              <a:rPr lang="tr-TR" altLang="tr-TR"/>
              <a:t>end to end protocol</a:t>
            </a:r>
            <a:endParaRPr lang="en-GB" altLang="tr-TR"/>
          </a:p>
          <a:p>
            <a:pPr lvl="1">
              <a:lnSpc>
                <a:spcPct val="90000"/>
              </a:lnSpc>
            </a:pPr>
            <a:r>
              <a:rPr lang="en-GB" altLang="tr-TR"/>
              <a:t>Reliable connection</a:t>
            </a:r>
            <a:r>
              <a:rPr lang="tr-TR" altLang="tr-TR"/>
              <a:t> = provides flow and error control</a:t>
            </a:r>
          </a:p>
          <a:p>
            <a:pPr>
              <a:lnSpc>
                <a:spcPct val="90000"/>
              </a:lnSpc>
            </a:pPr>
            <a:r>
              <a:rPr lang="tr-TR" altLang="tr-TR"/>
              <a:t>In TCP terms, a </a:t>
            </a:r>
            <a:r>
              <a:rPr lang="tr-TR" altLang="tr-TR" i="1"/>
              <a:t>c</a:t>
            </a:r>
            <a:r>
              <a:rPr lang="en-GB" altLang="tr-TR" i="1"/>
              <a:t>onnection</a:t>
            </a:r>
            <a:r>
              <a:rPr lang="tr-TR" altLang="tr-TR"/>
              <a:t>  is a</a:t>
            </a:r>
            <a:endParaRPr lang="en-GB" altLang="tr-TR"/>
          </a:p>
          <a:p>
            <a:pPr lvl="1">
              <a:lnSpc>
                <a:spcPct val="90000"/>
              </a:lnSpc>
              <a:buFontTx/>
              <a:buNone/>
            </a:pPr>
            <a:r>
              <a:rPr lang="tr-TR" altLang="tr-TR" i="1"/>
              <a:t>t</a:t>
            </a:r>
            <a:r>
              <a:rPr lang="en-GB" altLang="tr-TR" i="1"/>
              <a:t>emporary association between entities in different systems</a:t>
            </a:r>
          </a:p>
          <a:p>
            <a:pPr>
              <a:lnSpc>
                <a:spcPct val="90000"/>
              </a:lnSpc>
            </a:pPr>
            <a:r>
              <a:rPr lang="en-GB" altLang="tr-TR"/>
              <a:t>TCP PDU </a:t>
            </a:r>
          </a:p>
          <a:p>
            <a:pPr lvl="1">
              <a:lnSpc>
                <a:spcPct val="90000"/>
              </a:lnSpc>
            </a:pPr>
            <a:r>
              <a:rPr lang="en-GB" altLang="tr-TR"/>
              <a:t>Called “TCP segment”</a:t>
            </a:r>
          </a:p>
          <a:p>
            <a:pPr lvl="1">
              <a:lnSpc>
                <a:spcPct val="90000"/>
              </a:lnSpc>
            </a:pPr>
            <a:r>
              <a:rPr lang="en-GB" altLang="tr-TR"/>
              <a:t>Includes source and destination port</a:t>
            </a:r>
          </a:p>
          <a:p>
            <a:pPr lvl="2">
              <a:lnSpc>
                <a:spcPct val="90000"/>
              </a:lnSpc>
            </a:pPr>
            <a:r>
              <a:rPr lang="en-GB" altLang="tr-TR"/>
              <a:t>Identify respective users (applications)</a:t>
            </a:r>
          </a:p>
          <a:p>
            <a:pPr lvl="2">
              <a:lnSpc>
                <a:spcPct val="90000"/>
              </a:lnSpc>
            </a:pPr>
            <a:r>
              <a:rPr lang="en-GB" altLang="tr-TR"/>
              <a:t>pair of ports (together with the IP addresses) uniquely identify a connection; such an identification is necessary in order TCP to track segments between entities</a:t>
            </a:r>
            <a:r>
              <a:rPr lang="tr-TR" altLang="tr-TR"/>
              <a:t>.</a:t>
            </a:r>
            <a:endParaRPr lang="en-US" altLang="tr-TR"/>
          </a:p>
        </p:txBody>
      </p:sp>
      <p:pic>
        <p:nvPicPr>
          <p:cNvPr id="40965" name="Picture 4"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GB" altLang="tr-TR"/>
              <a:t>TCP Header</a:t>
            </a:r>
            <a:endParaRPr lang="tr-TR" altLang="tr-TR"/>
          </a:p>
        </p:txBody>
      </p:sp>
      <p:sp>
        <p:nvSpPr>
          <p:cNvPr id="41987" name="Slide Number Placeholder 3"/>
          <p:cNvSpPr>
            <a:spLocks noGrp="1"/>
          </p:cNvSpPr>
          <p:nvPr>
            <p:ph type="sldNum" sz="quarter" idx="12"/>
          </p:nvPr>
        </p:nvSpPr>
        <p:spPr>
          <a:noFill/>
        </p:spPr>
        <p:txBody>
          <a:bodyPr/>
          <a:lstStyle/>
          <a:p>
            <a:fld id="{10B31A6C-3D53-4235-B4BD-D914E452ACAE}" type="slidenum">
              <a:rPr lang="en-GB" altLang="tr-TR"/>
              <a:pPr/>
              <a:t>209</a:t>
            </a:fld>
            <a:endParaRPr lang="en-GB" altLang="tr-TR"/>
          </a:p>
        </p:txBody>
      </p:sp>
      <p:pic>
        <p:nvPicPr>
          <p:cNvPr id="41988" name="Picture 3" descr="TCP-UDP Headers"/>
          <p:cNvPicPr>
            <a:picLocks noGrp="1" noChangeAspect="1" noChangeArrowheads="1"/>
          </p:cNvPicPr>
          <p:nvPr>
            <p:ph idx="1"/>
          </p:nvPr>
        </p:nvPicPr>
        <p:blipFill>
          <a:blip r:embed="rId2"/>
          <a:srcRect b="57253"/>
          <a:stretch>
            <a:fillRect/>
          </a:stretch>
        </p:blipFill>
        <p:spPr>
          <a:xfrm>
            <a:off x="781050" y="1751013"/>
            <a:ext cx="7002463" cy="3681412"/>
          </a:xfrm>
          <a:noFill/>
        </p:spPr>
      </p:pic>
      <p:pic>
        <p:nvPicPr>
          <p:cNvPr id="41989" name="Picture 4" descr="download.png"/>
          <p:cNvPicPr>
            <a:picLocks noChangeAspect="1"/>
          </p:cNvPicPr>
          <p:nvPr/>
        </p:nvPicPr>
        <p:blipFill>
          <a:blip r:embed="rId3"/>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a:bodyPr>
          <a:lstStyle/>
          <a:p>
            <a:r>
              <a:rPr lang="en-US" dirty="0">
                <a:solidFill>
                  <a:srgbClr val="FF0000"/>
                </a:solidFill>
              </a:rPr>
              <a:t>LAN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334000"/>
          </a:xfrm>
          <a:prstGeom prst="rect">
            <a:avLst/>
          </a:prstGeom>
        </p:spPr>
        <p:txBody>
          <a:bodyPr vert="horz" lIns="91440" tIns="45720" rIns="91440" bIns="45720" rtlCol="0">
            <a:normAutofit fontScale="92500" lnSpcReduction="10000"/>
          </a:bodyPr>
          <a:lstStyle/>
          <a:p>
            <a:pPr>
              <a:buFont typeface="Arial" pitchFamily="34" charset="0"/>
              <a:buChar char="•"/>
            </a:pPr>
            <a:r>
              <a:rPr lang="en-US" sz="2800" b="1" dirty="0"/>
              <a:t> </a:t>
            </a:r>
            <a:r>
              <a:rPr lang="en-US" sz="3200" dirty="0"/>
              <a:t>Local Area Network (LAN) is a group of computers connected to each other in a small area such as building, office.</a:t>
            </a:r>
          </a:p>
          <a:p>
            <a:pPr>
              <a:buFont typeface="Arial" pitchFamily="34" charset="0"/>
              <a:buChar char="•"/>
            </a:pPr>
            <a:r>
              <a:rPr lang="en-US" sz="3200" dirty="0"/>
              <a:t> LAN is used for connecting two or more personal computers through a communication medium such as twisted pair, coaxial cable, etc.</a:t>
            </a:r>
          </a:p>
          <a:p>
            <a:pPr>
              <a:buFont typeface="Arial" pitchFamily="34" charset="0"/>
              <a:buChar char="•"/>
            </a:pPr>
            <a:r>
              <a:rPr lang="en-US" sz="3200" dirty="0"/>
              <a:t> It is less costly as it is built with inexpensive hardware such as hubs, network adapters, and Ethernet cables.</a:t>
            </a:r>
          </a:p>
          <a:p>
            <a:pPr>
              <a:buFont typeface="Arial" pitchFamily="34" charset="0"/>
              <a:buChar char="•"/>
            </a:pPr>
            <a:r>
              <a:rPr lang="en-US" sz="3200" dirty="0"/>
              <a:t> The data is transferred at an extremely faster rate in Local Area Network.</a:t>
            </a:r>
          </a:p>
          <a:p>
            <a:pPr>
              <a:buFont typeface="Arial" pitchFamily="34" charset="0"/>
              <a:buChar char="•"/>
            </a:pPr>
            <a:r>
              <a:rPr lang="en-US" sz="3200" dirty="0"/>
              <a:t> Local Area Network provides higher security.</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D2132EFE-6ECE-4E6B-AF80-542BBDF6D995}" type="slidenum">
              <a:rPr lang="en-GB" altLang="tr-TR"/>
              <a:pPr/>
              <a:t>210</a:t>
            </a:fld>
            <a:endParaRPr lang="en-GB" altLang="tr-TR"/>
          </a:p>
        </p:txBody>
      </p:sp>
      <p:sp>
        <p:nvSpPr>
          <p:cNvPr id="43011" name="Rectangle 2"/>
          <p:cNvSpPr>
            <a:spLocks noGrp="1" noChangeArrowheads="1"/>
          </p:cNvSpPr>
          <p:nvPr>
            <p:ph type="title"/>
          </p:nvPr>
        </p:nvSpPr>
        <p:spPr/>
        <p:txBody>
          <a:bodyPr/>
          <a:lstStyle/>
          <a:p>
            <a:r>
              <a:rPr lang="en-GB" altLang="tr-TR"/>
              <a:t>UDP</a:t>
            </a:r>
            <a:endParaRPr lang="en-US" altLang="tr-TR"/>
          </a:p>
        </p:txBody>
      </p:sp>
      <p:sp>
        <p:nvSpPr>
          <p:cNvPr id="43012" name="Rectangle 3"/>
          <p:cNvSpPr>
            <a:spLocks noGrp="1" noChangeArrowheads="1"/>
          </p:cNvSpPr>
          <p:nvPr>
            <p:ph type="body" idx="1"/>
          </p:nvPr>
        </p:nvSpPr>
        <p:spPr>
          <a:xfrm>
            <a:off x="457200" y="1371600"/>
            <a:ext cx="8140700" cy="3049588"/>
          </a:xfrm>
        </p:spPr>
        <p:txBody>
          <a:bodyPr>
            <a:normAutofit fontScale="85000" lnSpcReduction="20000"/>
          </a:bodyPr>
          <a:lstStyle/>
          <a:p>
            <a:r>
              <a:rPr lang="en-GB" altLang="tr-TR" dirty="0"/>
              <a:t>User Datagram Protocol</a:t>
            </a:r>
          </a:p>
          <a:p>
            <a:r>
              <a:rPr lang="en-GB" altLang="tr-TR" dirty="0"/>
              <a:t>Alternative to TCP</a:t>
            </a:r>
            <a:endParaRPr lang="tr-TR" altLang="tr-TR" dirty="0"/>
          </a:p>
          <a:p>
            <a:pPr lvl="1"/>
            <a:r>
              <a:rPr lang="tr-TR" altLang="tr-TR" dirty="0"/>
              <a:t> end-to-end protocol</a:t>
            </a:r>
            <a:endParaRPr lang="en-GB" altLang="tr-TR" dirty="0"/>
          </a:p>
          <a:p>
            <a:r>
              <a:rPr lang="en-GB" altLang="tr-TR" dirty="0"/>
              <a:t>Not guaranteed delivery</a:t>
            </a:r>
          </a:p>
          <a:p>
            <a:r>
              <a:rPr lang="en-GB" altLang="tr-TR" dirty="0"/>
              <a:t>No preservation of sequence</a:t>
            </a:r>
          </a:p>
          <a:p>
            <a:r>
              <a:rPr lang="en-GB" altLang="tr-TR" dirty="0"/>
              <a:t>No protection against duplication</a:t>
            </a:r>
          </a:p>
          <a:p>
            <a:r>
              <a:rPr lang="en-GB" altLang="tr-TR" dirty="0"/>
              <a:t>Minimum overhead</a:t>
            </a:r>
          </a:p>
        </p:txBody>
      </p:sp>
      <p:pic>
        <p:nvPicPr>
          <p:cNvPr id="43013" name="Picture 3" descr="TCP-UDP Headers"/>
          <p:cNvPicPr>
            <a:picLocks noChangeAspect="1" noChangeArrowheads="1"/>
          </p:cNvPicPr>
          <p:nvPr/>
        </p:nvPicPr>
        <p:blipFill>
          <a:blip r:embed="rId2"/>
          <a:srcRect t="55821" b="12149"/>
          <a:stretch>
            <a:fillRect/>
          </a:stretch>
        </p:blipFill>
        <p:spPr bwMode="auto">
          <a:xfrm>
            <a:off x="2928938" y="4789488"/>
            <a:ext cx="4795837" cy="1889125"/>
          </a:xfrm>
          <a:prstGeom prst="rect">
            <a:avLst/>
          </a:prstGeom>
          <a:noFill/>
          <a:ln w="9525">
            <a:noFill/>
            <a:miter lim="800000"/>
            <a:headEnd/>
            <a:tailEnd/>
          </a:ln>
        </p:spPr>
      </p:pic>
      <p:pic>
        <p:nvPicPr>
          <p:cNvPr id="43014" name="Picture 5" descr="download.png"/>
          <p:cNvPicPr>
            <a:picLocks noChangeAspect="1"/>
          </p:cNvPicPr>
          <p:nvPr/>
        </p:nvPicPr>
        <p:blipFill>
          <a:blip r:embed="rId3"/>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DCD242DD-2C80-4523-ACF8-6458697A4509}" type="slidenum">
              <a:rPr lang="en-GB" altLang="tr-TR"/>
              <a:pPr/>
              <a:t>211</a:t>
            </a:fld>
            <a:endParaRPr lang="en-GB" altLang="tr-TR"/>
          </a:p>
        </p:txBody>
      </p:sp>
      <p:sp>
        <p:nvSpPr>
          <p:cNvPr id="44035" name="Rectangle 2"/>
          <p:cNvSpPr>
            <a:spLocks noGrp="1" noChangeArrowheads="1"/>
          </p:cNvSpPr>
          <p:nvPr>
            <p:ph type="title"/>
          </p:nvPr>
        </p:nvSpPr>
        <p:spPr/>
        <p:txBody>
          <a:bodyPr/>
          <a:lstStyle/>
          <a:p>
            <a:r>
              <a:rPr lang="en-US" altLang="tr-TR"/>
              <a:t>PDUs in TCP/IP</a:t>
            </a:r>
          </a:p>
        </p:txBody>
      </p:sp>
      <p:pic>
        <p:nvPicPr>
          <p:cNvPr id="44036" name="Picture 5"/>
          <p:cNvPicPr>
            <a:picLocks noChangeAspect="1" noChangeArrowheads="1"/>
          </p:cNvPicPr>
          <p:nvPr/>
        </p:nvPicPr>
        <p:blipFill>
          <a:blip r:embed="rId2"/>
          <a:srcRect b="16222"/>
          <a:stretch>
            <a:fillRect/>
          </a:stretch>
        </p:blipFill>
        <p:spPr bwMode="auto">
          <a:xfrm>
            <a:off x="685800" y="1581150"/>
            <a:ext cx="7677150" cy="4438650"/>
          </a:xfrm>
          <a:prstGeom prst="rect">
            <a:avLst/>
          </a:prstGeom>
          <a:noFill/>
          <a:ln w="9525">
            <a:noFill/>
            <a:miter lim="800000"/>
            <a:headEnd/>
            <a:tailEnd/>
          </a:ln>
        </p:spPr>
      </p:pic>
      <p:sp>
        <p:nvSpPr>
          <p:cNvPr id="44037" name="Text Box 6"/>
          <p:cNvSpPr txBox="1">
            <a:spLocks noChangeArrowheads="1"/>
          </p:cNvSpPr>
          <p:nvPr/>
        </p:nvSpPr>
        <p:spPr bwMode="auto">
          <a:xfrm>
            <a:off x="381000" y="2743200"/>
            <a:ext cx="1905000" cy="942975"/>
          </a:xfrm>
          <a:prstGeom prst="rect">
            <a:avLst/>
          </a:prstGeom>
          <a:noFill/>
          <a:ln w="9525">
            <a:noFill/>
            <a:miter lim="800000"/>
            <a:headEnd/>
            <a:tailEnd/>
          </a:ln>
        </p:spPr>
        <p:txBody>
          <a:bodyPr lIns="90000" tIns="46800" rIns="90000" bIns="46800">
            <a:spAutoFit/>
          </a:bodyPr>
          <a:lstStyle/>
          <a:p>
            <a:pPr algn="r"/>
            <a:r>
              <a:rPr lang="en-AU" altLang="tr-TR" sz="1400">
                <a:latin typeface="Arial" charset="0"/>
              </a:rPr>
              <a:t>Dest. Port</a:t>
            </a:r>
          </a:p>
          <a:p>
            <a:pPr algn="r"/>
            <a:r>
              <a:rPr lang="en-AU" altLang="tr-TR" sz="1400">
                <a:latin typeface="Arial" charset="0"/>
              </a:rPr>
              <a:t>Sequence number</a:t>
            </a:r>
          </a:p>
          <a:p>
            <a:pPr algn="r"/>
            <a:r>
              <a:rPr lang="en-AU" altLang="tr-TR" sz="1400">
                <a:latin typeface="Arial" charset="0"/>
              </a:rPr>
              <a:t>Checksum</a:t>
            </a:r>
            <a:endParaRPr lang="tr-TR" altLang="tr-TR" sz="1400">
              <a:latin typeface="Arial" charset="0"/>
            </a:endParaRPr>
          </a:p>
          <a:p>
            <a:pPr algn="r"/>
            <a:r>
              <a:rPr lang="tr-TR" altLang="tr-TR" sz="1400">
                <a:latin typeface="Arial" charset="0"/>
              </a:rPr>
              <a:t>….</a:t>
            </a:r>
            <a:endParaRPr lang="en-AU" altLang="tr-TR" sz="1600">
              <a:latin typeface="Arial" charset="0"/>
            </a:endParaRPr>
          </a:p>
        </p:txBody>
      </p:sp>
      <p:sp>
        <p:nvSpPr>
          <p:cNvPr id="44038" name="Text Box 7"/>
          <p:cNvSpPr txBox="1">
            <a:spLocks noChangeArrowheads="1"/>
          </p:cNvSpPr>
          <p:nvPr/>
        </p:nvSpPr>
        <p:spPr bwMode="auto">
          <a:xfrm>
            <a:off x="152400" y="4114800"/>
            <a:ext cx="1295400" cy="639763"/>
          </a:xfrm>
          <a:prstGeom prst="rect">
            <a:avLst/>
          </a:prstGeom>
          <a:noFill/>
          <a:ln w="9525">
            <a:noFill/>
            <a:miter lim="800000"/>
            <a:headEnd/>
            <a:tailEnd/>
          </a:ln>
        </p:spPr>
        <p:txBody>
          <a:bodyPr lIns="90000" tIns="46800" rIns="90000" bIns="46800">
            <a:spAutoFit/>
          </a:bodyPr>
          <a:lstStyle/>
          <a:p>
            <a:pPr algn="r"/>
            <a:r>
              <a:rPr lang="en-AU" altLang="tr-TR" sz="1200">
                <a:latin typeface="Arial" charset="0"/>
              </a:rPr>
              <a:t>Dest. Address</a:t>
            </a:r>
          </a:p>
          <a:p>
            <a:pPr algn="r"/>
            <a:r>
              <a:rPr lang="en-AU" altLang="tr-TR" sz="1200">
                <a:latin typeface="Arial" charset="0"/>
              </a:rPr>
              <a:t>Source address</a:t>
            </a:r>
            <a:endParaRPr lang="tr-TR" altLang="tr-TR" sz="1200">
              <a:latin typeface="Arial" charset="0"/>
            </a:endParaRPr>
          </a:p>
          <a:p>
            <a:pPr algn="r"/>
            <a:r>
              <a:rPr lang="tr-TR" altLang="tr-TR" sz="1200">
                <a:latin typeface="Arial" charset="0"/>
              </a:rPr>
              <a:t>….</a:t>
            </a:r>
            <a:endParaRPr lang="en-AU" altLang="tr-TR" sz="1600">
              <a:latin typeface="Arial" charset="0"/>
            </a:endParaRPr>
          </a:p>
        </p:txBody>
      </p:sp>
      <p:sp>
        <p:nvSpPr>
          <p:cNvPr id="44039" name="Text Box 8"/>
          <p:cNvSpPr txBox="1">
            <a:spLocks noChangeArrowheads="1"/>
          </p:cNvSpPr>
          <p:nvPr/>
        </p:nvSpPr>
        <p:spPr bwMode="auto">
          <a:xfrm>
            <a:off x="457200" y="5943600"/>
            <a:ext cx="1752600" cy="457200"/>
          </a:xfrm>
          <a:prstGeom prst="rect">
            <a:avLst/>
          </a:prstGeom>
          <a:noFill/>
          <a:ln w="9525">
            <a:noFill/>
            <a:miter lim="800000"/>
            <a:headEnd/>
            <a:tailEnd/>
          </a:ln>
        </p:spPr>
        <p:txBody>
          <a:bodyPr lIns="90000" tIns="46800" rIns="90000" bIns="46800">
            <a:spAutoFit/>
          </a:bodyPr>
          <a:lstStyle/>
          <a:p>
            <a:pPr algn="r"/>
            <a:r>
              <a:rPr lang="en-AU" altLang="tr-TR" sz="1200">
                <a:latin typeface="Arial" charset="0"/>
              </a:rPr>
              <a:t>Dest. Network Address</a:t>
            </a:r>
          </a:p>
          <a:p>
            <a:pPr algn="r"/>
            <a:r>
              <a:rPr lang="en-AU" altLang="tr-TR" sz="1200">
                <a:latin typeface="Arial" charset="0"/>
              </a:rPr>
              <a:t>Priority info</a:t>
            </a:r>
          </a:p>
        </p:txBody>
      </p:sp>
      <p:pic>
        <p:nvPicPr>
          <p:cNvPr id="44040" name="Picture 7" descr="download.png"/>
          <p:cNvPicPr>
            <a:picLocks noChangeAspect="1"/>
          </p:cNvPicPr>
          <p:nvPr/>
        </p:nvPicPr>
        <p:blipFill>
          <a:blip r:embed="rId3"/>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212</a:t>
            </a:fld>
            <a:endParaRPr lang="en-GB" altLang="tr-TR"/>
          </a:p>
        </p:txBody>
      </p:sp>
      <p:sp>
        <p:nvSpPr>
          <p:cNvPr id="45059" name="Rectangle 2"/>
          <p:cNvSpPr>
            <a:spLocks noGrp="1" noChangeArrowheads="1"/>
          </p:cNvSpPr>
          <p:nvPr>
            <p:ph type="title"/>
          </p:nvPr>
        </p:nvSpPr>
        <p:spPr>
          <a:xfrm>
            <a:off x="457200" y="274638"/>
            <a:ext cx="5715000" cy="1143000"/>
          </a:xfrm>
        </p:spPr>
        <p:txBody>
          <a:bodyPr/>
          <a:lstStyle/>
          <a:p>
            <a:r>
              <a:rPr lang="en-AU" altLang="tr-TR" dirty="0"/>
              <a:t>Operation of TCP and IP</a:t>
            </a:r>
            <a:endParaRPr lang="en-US" altLang="tr-TR" dirty="0"/>
          </a:p>
        </p:txBody>
      </p:sp>
      <p:pic>
        <p:nvPicPr>
          <p:cNvPr id="45060" name="Picture 5"/>
          <p:cNvPicPr>
            <a:picLocks noChangeAspect="1" noChangeArrowheads="1"/>
          </p:cNvPicPr>
          <p:nvPr/>
        </p:nvPicPr>
        <p:blipFill>
          <a:blip r:embed="rId2"/>
          <a:srcRect b="7607"/>
          <a:stretch>
            <a:fillRect/>
          </a:stretch>
        </p:blipFill>
        <p:spPr bwMode="auto">
          <a:xfrm>
            <a:off x="914400" y="1370013"/>
            <a:ext cx="7467600" cy="5487987"/>
          </a:xfrm>
          <a:prstGeom prst="rect">
            <a:avLst/>
          </a:prstGeom>
          <a:noFill/>
          <a:ln w="9525">
            <a:noFill/>
            <a:miter lim="800000"/>
            <a:headEnd/>
            <a:tailEnd/>
          </a:ln>
        </p:spPr>
      </p:pic>
      <p:sp>
        <p:nvSpPr>
          <p:cNvPr id="45061" name="Rectangle 6"/>
          <p:cNvSpPr>
            <a:spLocks noChangeArrowheads="1"/>
          </p:cNvSpPr>
          <p:nvPr/>
        </p:nvSpPr>
        <p:spPr bwMode="auto">
          <a:xfrm>
            <a:off x="5157788" y="4443413"/>
            <a:ext cx="1471612" cy="471487"/>
          </a:xfrm>
          <a:prstGeom prst="rect">
            <a:avLst/>
          </a:prstGeom>
          <a:solidFill>
            <a:schemeClr val="bg1"/>
          </a:solidFill>
          <a:ln w="9525">
            <a:noFill/>
            <a:miter lim="800000"/>
            <a:headEnd/>
            <a:tailEnd/>
          </a:ln>
        </p:spPr>
        <p:txBody>
          <a:bodyPr wrap="none" lIns="90000" tIns="46800" rIns="90000" bIns="46800" anchor="ctr"/>
          <a:lstStyle/>
          <a:p>
            <a:endParaRPr lang="tr-TR" altLang="tr-T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sp>
        <p:nvSpPr>
          <p:cNvPr id="45063" name="Rectangle 9"/>
          <p:cNvSpPr>
            <a:spLocks noChangeArrowheads="1"/>
          </p:cNvSpPr>
          <p:nvPr/>
        </p:nvSpPr>
        <p:spPr bwMode="auto">
          <a:xfrm>
            <a:off x="6786563" y="4643438"/>
            <a:ext cx="185737" cy="157162"/>
          </a:xfrm>
          <a:prstGeom prst="rect">
            <a:avLst/>
          </a:prstGeom>
          <a:solidFill>
            <a:schemeClr val="bg1"/>
          </a:solidFill>
          <a:ln w="9525">
            <a:noFill/>
            <a:miter lim="800000"/>
            <a:headEnd/>
            <a:tailEnd/>
          </a:ln>
        </p:spPr>
        <p:txBody>
          <a:bodyPr wrap="none" lIns="90000" tIns="46800" rIns="90000" bIns="46800" anchor="ctr"/>
          <a:lstStyle/>
          <a:p>
            <a:endParaRPr lang="tr-TR" altLang="tr-TR"/>
          </a:p>
        </p:txBody>
      </p:sp>
      <p:sp>
        <p:nvSpPr>
          <p:cNvPr id="45064" name="Rectangle 10"/>
          <p:cNvSpPr>
            <a:spLocks noChangeArrowheads="1"/>
          </p:cNvSpPr>
          <p:nvPr/>
        </p:nvSpPr>
        <p:spPr bwMode="auto">
          <a:xfrm>
            <a:off x="4743450" y="2071688"/>
            <a:ext cx="1900238" cy="228600"/>
          </a:xfrm>
          <a:prstGeom prst="rect">
            <a:avLst/>
          </a:prstGeom>
          <a:solidFill>
            <a:schemeClr val="bg1"/>
          </a:solidFill>
          <a:ln w="9525">
            <a:noFill/>
            <a:miter lim="800000"/>
            <a:headEnd/>
            <a:tailEnd/>
          </a:ln>
        </p:spPr>
        <p:txBody>
          <a:bodyPr wrap="none" lIns="90000" tIns="46800" rIns="90000" bIns="46800" anchor="ctr"/>
          <a:lstStyle/>
          <a:p>
            <a:endParaRPr lang="tr-TR" altLang="tr-TR"/>
          </a:p>
        </p:txBody>
      </p:sp>
      <p:sp>
        <p:nvSpPr>
          <p:cNvPr id="45065" name="Rectangle 11"/>
          <p:cNvSpPr>
            <a:spLocks noChangeArrowheads="1"/>
          </p:cNvSpPr>
          <p:nvPr/>
        </p:nvSpPr>
        <p:spPr bwMode="auto">
          <a:xfrm>
            <a:off x="5786438" y="1885950"/>
            <a:ext cx="171450" cy="200025"/>
          </a:xfrm>
          <a:prstGeom prst="rect">
            <a:avLst/>
          </a:prstGeom>
          <a:solidFill>
            <a:schemeClr val="bg1"/>
          </a:solidFill>
          <a:ln w="9525">
            <a:noFill/>
            <a:miter lim="800000"/>
            <a:headEnd/>
            <a:tailEnd/>
          </a:ln>
        </p:spPr>
        <p:txBody>
          <a:bodyPr wrap="none" lIns="90000" tIns="46800" rIns="90000" bIns="46800" anchor="ctr"/>
          <a:lstStyle/>
          <a:p>
            <a:endParaRPr lang="tr-TR" altLang="tr-TR"/>
          </a:p>
        </p:txBody>
      </p:sp>
      <p:sp>
        <p:nvSpPr>
          <p:cNvPr id="45066" name="Line 12"/>
          <p:cNvSpPr>
            <a:spLocks noChangeShapeType="1"/>
          </p:cNvSpPr>
          <p:nvPr/>
        </p:nvSpPr>
        <p:spPr bwMode="auto">
          <a:xfrm flipH="1" flipV="1">
            <a:off x="5686425" y="2085975"/>
            <a:ext cx="500063" cy="271463"/>
          </a:xfrm>
          <a:prstGeom prst="line">
            <a:avLst/>
          </a:prstGeom>
          <a:noFill/>
          <a:ln w="15875">
            <a:solidFill>
              <a:schemeClr val="tx1"/>
            </a:solidFill>
            <a:round/>
            <a:headEnd/>
            <a:tailEnd/>
          </a:ln>
        </p:spPr>
        <p:txBody>
          <a:bodyPr lIns="90000" tIns="46800" rIns="90000" bIns="46800"/>
          <a:lstStyle/>
          <a:p>
            <a:endParaRPr lang="en-US"/>
          </a:p>
        </p:txBody>
      </p:sp>
      <p:sp>
        <p:nvSpPr>
          <p:cNvPr id="45067" name="Line 13"/>
          <p:cNvSpPr>
            <a:spLocks noChangeShapeType="1"/>
          </p:cNvSpPr>
          <p:nvPr/>
        </p:nvSpPr>
        <p:spPr bwMode="auto">
          <a:xfrm>
            <a:off x="3771900" y="3629025"/>
            <a:ext cx="2914650" cy="71438"/>
          </a:xfrm>
          <a:prstGeom prst="line">
            <a:avLst/>
          </a:prstGeom>
          <a:noFill/>
          <a:ln w="15875">
            <a:solidFill>
              <a:schemeClr val="tx1"/>
            </a:solidFill>
            <a:round/>
            <a:headEnd/>
            <a:tailEnd type="triangle" w="med" len="med"/>
          </a:ln>
        </p:spPr>
        <p:txBody>
          <a:bodyPr lIns="90000" tIns="46800" rIns="90000" bIns="46800"/>
          <a:lstStyle/>
          <a:p>
            <a:endParaRPr lang="en-US"/>
          </a:p>
        </p:txBody>
      </p:sp>
      <p:sp>
        <p:nvSpPr>
          <p:cNvPr id="45068" name="Freeform 14"/>
          <p:cNvSpPr>
            <a:spLocks/>
          </p:cNvSpPr>
          <p:nvPr/>
        </p:nvSpPr>
        <p:spPr bwMode="auto">
          <a:xfrm>
            <a:off x="4329113" y="4729163"/>
            <a:ext cx="2800350" cy="557212"/>
          </a:xfrm>
          <a:custGeom>
            <a:avLst/>
            <a:gdLst>
              <a:gd name="T0" fmla="*/ 0 w 1107"/>
              <a:gd name="T1" fmla="*/ 0 h 54"/>
              <a:gd name="T2" fmla="*/ 2147483647 w 1107"/>
              <a:gd name="T3" fmla="*/ 2147483647 h 54"/>
              <a:gd name="T4" fmla="*/ 0 60000 65536"/>
              <a:gd name="T5" fmla="*/ 0 60000 65536"/>
              <a:gd name="T6" fmla="*/ 0 w 1107"/>
              <a:gd name="T7" fmla="*/ 0 h 54"/>
              <a:gd name="T8" fmla="*/ 1107 w 1107"/>
              <a:gd name="T9" fmla="*/ 54 h 54"/>
            </a:gdLst>
            <a:ahLst/>
            <a:cxnLst>
              <a:cxn ang="T4">
                <a:pos x="T0" y="T1"/>
              </a:cxn>
              <a:cxn ang="T5">
                <a:pos x="T2" y="T3"/>
              </a:cxn>
            </a:cxnLst>
            <a:rect l="T6" t="T7" r="T8" b="T9"/>
            <a:pathLst>
              <a:path w="1107" h="54">
                <a:moveTo>
                  <a:pt x="0" y="0"/>
                </a:moveTo>
                <a:cubicBezTo>
                  <a:pt x="465" y="15"/>
                  <a:pt x="930" y="31"/>
                  <a:pt x="1107" y="54"/>
                </a:cubicBezTo>
              </a:path>
            </a:pathLst>
          </a:custGeom>
          <a:noFill/>
          <a:ln w="15875">
            <a:solidFill>
              <a:schemeClr val="tx1"/>
            </a:solidFill>
            <a:round/>
            <a:headEnd/>
            <a:tailEnd type="triangle" w="med" len="med"/>
          </a:ln>
        </p:spPr>
        <p:txBody>
          <a:bodyPr lIns="90000" tIns="46800" rIns="90000" bIns="46800"/>
          <a:lstStyle/>
          <a:p>
            <a:endParaRPr lang="en-US"/>
          </a:p>
        </p:txBody>
      </p:sp>
      <p:sp>
        <p:nvSpPr>
          <p:cNvPr id="45069" name="Line 15"/>
          <p:cNvSpPr>
            <a:spLocks noChangeShapeType="1"/>
          </p:cNvSpPr>
          <p:nvPr/>
        </p:nvSpPr>
        <p:spPr bwMode="auto">
          <a:xfrm flipH="1">
            <a:off x="2371725" y="2043113"/>
            <a:ext cx="3014663" cy="685800"/>
          </a:xfrm>
          <a:prstGeom prst="line">
            <a:avLst/>
          </a:prstGeom>
          <a:noFill/>
          <a:ln w="9525">
            <a:solidFill>
              <a:schemeClr val="tx1"/>
            </a:solidFill>
            <a:round/>
            <a:headEnd/>
            <a:tailEnd type="triangle" w="med" len="med"/>
          </a:ln>
        </p:spPr>
        <p:txBody>
          <a:bodyPr lIns="90000" tIns="46800" rIns="90000" bIns="46800"/>
          <a:lstStyle/>
          <a:p>
            <a:endParaRPr lang="en-US"/>
          </a:p>
        </p:txBody>
      </p:sp>
      <p:pic>
        <p:nvPicPr>
          <p:cNvPr id="45070" name="Picture 13" descr="download.png"/>
          <p:cNvPicPr>
            <a:picLocks noChangeAspect="1"/>
          </p:cNvPicPr>
          <p:nvPr/>
        </p:nvPicPr>
        <p:blipFill>
          <a:blip r:embed="rId3"/>
          <a:srcRect/>
          <a:stretch>
            <a:fillRect/>
          </a:stretch>
        </p:blipFill>
        <p:spPr bwMode="auto">
          <a:xfrm>
            <a:off x="6457950" y="0"/>
            <a:ext cx="2686050" cy="914400"/>
          </a:xfrm>
          <a:prstGeom prst="rect">
            <a:avLst/>
          </a:prstGeom>
          <a:noFill/>
          <a:ln w="9525">
            <a:noFill/>
            <a:miter lim="800000"/>
            <a:headEnd/>
            <a:tailEnd/>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213</a:t>
            </a:fld>
            <a:endParaRPr lang="en-GB" altLang="tr-TR"/>
          </a:p>
        </p:txBody>
      </p:sp>
      <p:sp>
        <p:nvSpPr>
          <p:cNvPr id="45059" name="Rectangle 2"/>
          <p:cNvSpPr>
            <a:spLocks noGrp="1" noChangeArrowheads="1"/>
          </p:cNvSpPr>
          <p:nvPr>
            <p:ph type="title"/>
          </p:nvPr>
        </p:nvSpPr>
        <p:spPr>
          <a:xfrm>
            <a:off x="457200" y="274638"/>
            <a:ext cx="5715000" cy="792162"/>
          </a:xfrm>
        </p:spPr>
        <p:txBody>
          <a:bodyPr/>
          <a:lstStyle/>
          <a:p>
            <a:r>
              <a:rPr lang="en-AU" altLang="tr-TR" dirty="0">
                <a:solidFill>
                  <a:srgbClr val="FF0000"/>
                </a:solidFill>
              </a:rPr>
              <a:t>Data Transmission</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lnSpcReduction="10000"/>
          </a:bodyPr>
          <a:lstStyle/>
          <a:p>
            <a:pPr marL="342900" lvl="0" indent="-342900">
              <a:spcBef>
                <a:spcPct val="20000"/>
              </a:spcBef>
              <a:buFont typeface="Arial" pitchFamily="34" charset="0"/>
              <a:buChar char="•"/>
            </a:pPr>
            <a:r>
              <a:rPr lang="en-US" sz="2800" dirty="0">
                <a:hlinkClick r:id="rId3"/>
              </a:rPr>
              <a:t>Data transmission</a:t>
            </a:r>
            <a:r>
              <a:rPr lang="en-US" sz="2800" dirty="0"/>
              <a:t> refers to the process of transferring data between two or more digital devices. </a:t>
            </a:r>
          </a:p>
          <a:p>
            <a:pPr marL="342900" lvl="0" indent="-342900">
              <a:spcBef>
                <a:spcPct val="20000"/>
              </a:spcBef>
              <a:buFont typeface="Arial" pitchFamily="34" charset="0"/>
              <a:buChar char="•"/>
            </a:pPr>
            <a:r>
              <a:rPr lang="en-US" sz="2800" dirty="0"/>
              <a:t>Data is transmitted from one device to another in analog or digital format. </a:t>
            </a:r>
          </a:p>
          <a:p>
            <a:pPr marL="342900" lvl="0" indent="-342900">
              <a:spcBef>
                <a:spcPct val="20000"/>
              </a:spcBef>
              <a:buFont typeface="Arial" pitchFamily="34" charset="0"/>
              <a:buChar char="•"/>
            </a:pPr>
            <a:r>
              <a:rPr lang="en-US" sz="2800" dirty="0"/>
              <a:t>Basically, data transmission enables devices or components within devices to speak to each other.</a:t>
            </a:r>
          </a:p>
          <a:p>
            <a:pPr marL="342900" lvl="0" indent="-342900">
              <a:spcBef>
                <a:spcPct val="20000"/>
              </a:spcBef>
              <a:buFont typeface="Arial" pitchFamily="34" charset="0"/>
              <a:buChar char="•"/>
            </a:pPr>
            <a:r>
              <a:rPr lang="en-US" sz="3200" dirty="0"/>
              <a:t>There are two methods used to transmit data between digital devices: serial transmission and parallel transmission</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214</a:t>
            </a:fld>
            <a:endParaRPr lang="en-GB" altLang="tr-TR"/>
          </a:p>
        </p:txBody>
      </p:sp>
      <p:sp>
        <p:nvSpPr>
          <p:cNvPr id="45059" name="Rectangle 2"/>
          <p:cNvSpPr>
            <a:spLocks noGrp="1" noChangeArrowheads="1"/>
          </p:cNvSpPr>
          <p:nvPr>
            <p:ph type="title"/>
          </p:nvPr>
        </p:nvSpPr>
        <p:spPr>
          <a:xfrm>
            <a:off x="457200" y="274638"/>
            <a:ext cx="5715000" cy="792162"/>
          </a:xfrm>
        </p:spPr>
        <p:txBody>
          <a:bodyPr/>
          <a:lstStyle/>
          <a:p>
            <a:r>
              <a:rPr lang="en-AU" altLang="tr-TR" dirty="0">
                <a:solidFill>
                  <a:srgbClr val="FF0000"/>
                </a:solidFill>
              </a:rPr>
              <a:t>Serial Data Transmission</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lnSpcReduction="10000"/>
          </a:bodyPr>
          <a:lstStyle/>
          <a:p>
            <a:pPr marL="342900" lvl="0" indent="-342900">
              <a:spcBef>
                <a:spcPct val="20000"/>
              </a:spcBef>
              <a:buFont typeface="Arial" pitchFamily="34" charset="0"/>
              <a:buChar char="•"/>
            </a:pPr>
            <a:r>
              <a:rPr lang="en-US" sz="2800" dirty="0"/>
              <a:t>When data is sent or received using serial data transmission, the data bits are organized in a specific order, since they can only be sent one after another. </a:t>
            </a:r>
          </a:p>
          <a:p>
            <a:pPr marL="342900" lvl="0" indent="-342900">
              <a:spcBef>
                <a:spcPct val="20000"/>
              </a:spcBef>
              <a:buFont typeface="Arial" pitchFamily="34" charset="0"/>
              <a:buChar char="•"/>
            </a:pPr>
            <a:r>
              <a:rPr lang="en-US" sz="2800" dirty="0"/>
              <a:t>The order of the data bits is important as it dictates how the transmission is organized when it is received. </a:t>
            </a:r>
          </a:p>
          <a:p>
            <a:pPr marL="342900" lvl="0" indent="-342900">
              <a:spcBef>
                <a:spcPct val="20000"/>
              </a:spcBef>
              <a:buFont typeface="Arial" pitchFamily="34" charset="0"/>
              <a:buChar char="•"/>
            </a:pPr>
            <a:r>
              <a:rPr lang="en-US" sz="2800" dirty="0"/>
              <a:t>It is viewed as a reliable data transmission method because a data bit is only sent if the previous data bit has already been received.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215</a:t>
            </a:fld>
            <a:endParaRPr lang="en-GB" altLang="tr-TR"/>
          </a:p>
        </p:txBody>
      </p:sp>
      <p:sp>
        <p:nvSpPr>
          <p:cNvPr id="45059" name="Rectangle 2"/>
          <p:cNvSpPr>
            <a:spLocks noGrp="1" noChangeArrowheads="1"/>
          </p:cNvSpPr>
          <p:nvPr>
            <p:ph type="title"/>
          </p:nvPr>
        </p:nvSpPr>
        <p:spPr>
          <a:xfrm>
            <a:off x="457200" y="274638"/>
            <a:ext cx="5715000" cy="792162"/>
          </a:xfrm>
        </p:spPr>
        <p:txBody>
          <a:bodyPr/>
          <a:lstStyle/>
          <a:p>
            <a:r>
              <a:rPr lang="en-AU" altLang="tr-TR" dirty="0">
                <a:solidFill>
                  <a:srgbClr val="FF0000"/>
                </a:solidFill>
              </a:rPr>
              <a:t>Serial Data Transmission</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a:bodyPr>
          <a:lstStyle/>
          <a:p>
            <a:pPr marL="342900" lvl="0" indent="-342900">
              <a:spcBef>
                <a:spcPct val="20000"/>
              </a:spcBef>
            </a:pPr>
            <a:r>
              <a:rPr lang="en-US" sz="2800"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86018" name="Picture 2"/>
          <p:cNvPicPr>
            <a:picLocks noChangeAspect="1" noChangeArrowheads="1"/>
          </p:cNvPicPr>
          <p:nvPr/>
        </p:nvPicPr>
        <p:blipFill>
          <a:blip r:embed="rId3"/>
          <a:srcRect/>
          <a:stretch>
            <a:fillRect/>
          </a:stretch>
        </p:blipFill>
        <p:spPr bwMode="auto">
          <a:xfrm>
            <a:off x="738188" y="1752600"/>
            <a:ext cx="7667625" cy="3276600"/>
          </a:xfrm>
          <a:prstGeom prst="rect">
            <a:avLst/>
          </a:prstGeom>
          <a:noFill/>
          <a:ln w="9525">
            <a:noFill/>
            <a:miter lim="800000"/>
            <a:headEnd/>
            <a:tailEnd/>
          </a:ln>
          <a:effectLst/>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216</a:t>
            </a:fld>
            <a:endParaRPr lang="en-GB" altLang="tr-TR"/>
          </a:p>
        </p:txBody>
      </p:sp>
      <p:sp>
        <p:nvSpPr>
          <p:cNvPr id="45059" name="Rectangle 2"/>
          <p:cNvSpPr>
            <a:spLocks noGrp="1" noChangeArrowheads="1"/>
          </p:cNvSpPr>
          <p:nvPr>
            <p:ph type="title"/>
          </p:nvPr>
        </p:nvSpPr>
        <p:spPr>
          <a:xfrm>
            <a:off x="457200" y="274638"/>
            <a:ext cx="5715000" cy="792162"/>
          </a:xfrm>
        </p:spPr>
        <p:txBody>
          <a:bodyPr/>
          <a:lstStyle/>
          <a:p>
            <a:r>
              <a:rPr lang="en-AU" altLang="tr-TR" dirty="0">
                <a:solidFill>
                  <a:srgbClr val="FF0000"/>
                </a:solidFill>
              </a:rPr>
              <a:t>Serial Data Transmission</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a:bodyPr>
          <a:lstStyle/>
          <a:p>
            <a:pPr marL="342900" lvl="0" indent="-342900">
              <a:spcBef>
                <a:spcPct val="20000"/>
              </a:spcBef>
            </a:pPr>
            <a:r>
              <a:rPr lang="en-US" sz="2800"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a:xfrm>
            <a:off x="609600" y="1524000"/>
            <a:ext cx="8140700" cy="4495800"/>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pPr>
            <a:r>
              <a:rPr lang="en-US" sz="3200" b="1" dirty="0"/>
              <a:t>Asynchronous Serial Transmission</a:t>
            </a:r>
            <a:br>
              <a:rPr lang="en-US" sz="3200" dirty="0"/>
            </a:br>
            <a:r>
              <a:rPr lang="en-US" sz="3200" dirty="0"/>
              <a:t>Data bits can be sent at any point in time. Stop bits and start bits are used between data bytes to synchronize the transmitter and receiver and to ensure that the data is transmitted correctly. The time between sending and receiving data bits is not constant, so gaps are used to provide time between transmissions.</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217</a:t>
            </a:fld>
            <a:endParaRPr lang="en-GB" altLang="tr-TR"/>
          </a:p>
        </p:txBody>
      </p:sp>
      <p:sp>
        <p:nvSpPr>
          <p:cNvPr id="45059" name="Rectangle 2"/>
          <p:cNvSpPr>
            <a:spLocks noGrp="1" noChangeArrowheads="1"/>
          </p:cNvSpPr>
          <p:nvPr>
            <p:ph type="title"/>
          </p:nvPr>
        </p:nvSpPr>
        <p:spPr>
          <a:xfrm>
            <a:off x="457200" y="274638"/>
            <a:ext cx="5715000" cy="792162"/>
          </a:xfrm>
        </p:spPr>
        <p:txBody>
          <a:bodyPr/>
          <a:lstStyle/>
          <a:p>
            <a:r>
              <a:rPr lang="en-AU" altLang="tr-TR" dirty="0">
                <a:solidFill>
                  <a:srgbClr val="FF0000"/>
                </a:solidFill>
              </a:rPr>
              <a:t>Serial Data Transmission</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a:bodyPr>
          <a:lstStyle/>
          <a:p>
            <a:pPr marL="342900" lvl="0" indent="-342900">
              <a:spcBef>
                <a:spcPct val="20000"/>
              </a:spcBef>
            </a:pPr>
            <a:r>
              <a:rPr lang="en-US" sz="2800"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a:xfrm>
            <a:off x="609600" y="1219200"/>
            <a:ext cx="8140700" cy="5257800"/>
          </a:xfrm>
          <a:prstGeom prst="rect">
            <a:avLst/>
          </a:prstGeom>
        </p:spPr>
        <p:txBody>
          <a:bodyPr vert="horz" lIns="91440" tIns="45720" rIns="91440" bIns="45720" rtlCol="0">
            <a:normAutofit fontScale="92500" lnSpcReduction="20000"/>
          </a:bodyPr>
          <a:lstStyle/>
          <a:p>
            <a:pPr marL="342900" lvl="0" indent="-342900">
              <a:spcBef>
                <a:spcPct val="20000"/>
              </a:spcBef>
              <a:buFont typeface="Arial" pitchFamily="34" charset="0"/>
              <a:buChar char="•"/>
            </a:pPr>
            <a:r>
              <a:rPr lang="en-US" sz="3200" dirty="0"/>
              <a:t>The advantage of using the asynchronous method is that no synchronization is required between the transmitter and receiver devices. It is also a more cost effective method. </a:t>
            </a:r>
          </a:p>
          <a:p>
            <a:pPr marL="342900" lvl="0" indent="-342900">
              <a:spcBef>
                <a:spcPct val="20000"/>
              </a:spcBef>
              <a:buFont typeface="Arial" pitchFamily="34" charset="0"/>
              <a:buChar char="•"/>
            </a:pPr>
            <a:r>
              <a:rPr lang="en-US" sz="3200" dirty="0"/>
              <a:t>A disadvantage is that data transmission can be slower, but this is not always the case.</a:t>
            </a:r>
          </a:p>
          <a:p>
            <a:pPr marL="342900" lvl="0" indent="-342900">
              <a:spcBef>
                <a:spcPct val="20000"/>
              </a:spcBef>
              <a:buFont typeface="Arial" pitchFamily="34" charset="0"/>
              <a:buChar char="•"/>
            </a:pPr>
            <a:r>
              <a:rPr lang="en-US" sz="3200" dirty="0"/>
              <a:t>Serial transmission is normally used for long-distance data transfer. It is also used in cases where the amount of data being sent is relatively small. It ensures that data integrity is maintained as it transmits the data bits in a specific order, one after another. In this way, data bits are received in-sync with one another</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218</a:t>
            </a:fld>
            <a:endParaRPr lang="en-GB" altLang="tr-TR"/>
          </a:p>
        </p:txBody>
      </p:sp>
      <p:sp>
        <p:nvSpPr>
          <p:cNvPr id="45059" name="Rectangle 2"/>
          <p:cNvSpPr>
            <a:spLocks noGrp="1" noChangeArrowheads="1"/>
          </p:cNvSpPr>
          <p:nvPr>
            <p:ph type="title"/>
          </p:nvPr>
        </p:nvSpPr>
        <p:spPr>
          <a:xfrm>
            <a:off x="457200" y="274638"/>
            <a:ext cx="5715000" cy="792162"/>
          </a:xfrm>
        </p:spPr>
        <p:txBody>
          <a:bodyPr/>
          <a:lstStyle/>
          <a:p>
            <a:r>
              <a:rPr lang="en-AU" altLang="tr-TR" dirty="0">
                <a:solidFill>
                  <a:srgbClr val="FF0000"/>
                </a:solidFill>
              </a:rPr>
              <a:t>Serial Data Transmission</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a:bodyPr>
          <a:lstStyle/>
          <a:p>
            <a:pPr marL="342900" lvl="0" indent="-342900">
              <a:spcBef>
                <a:spcPct val="20000"/>
              </a:spcBef>
            </a:pPr>
            <a:r>
              <a:rPr lang="en-US" sz="2800"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a:xfrm>
            <a:off x="609600" y="1524000"/>
            <a:ext cx="8140700" cy="4495800"/>
          </a:xfrm>
          <a:prstGeom prst="rect">
            <a:avLst/>
          </a:prstGeom>
        </p:spPr>
        <p:txBody>
          <a:bodyPr vert="horz" lIns="91440" tIns="45720" rIns="91440" bIns="45720" rtlCol="0">
            <a:normAutofit fontScale="85000" lnSpcReduction="20000"/>
          </a:bodyPr>
          <a:lstStyle/>
          <a:p>
            <a:pPr marL="342900" lvl="0" indent="-342900">
              <a:spcBef>
                <a:spcPct val="20000"/>
              </a:spcBef>
            </a:pPr>
            <a:r>
              <a:rPr lang="en-US" sz="3200" b="1" dirty="0"/>
              <a:t>Synchronous Serial Transmission</a:t>
            </a:r>
            <a:br>
              <a:rPr lang="en-US" sz="3200" dirty="0"/>
            </a:br>
            <a:r>
              <a:rPr lang="en-US" sz="3200" dirty="0"/>
              <a:t>Data bits are transmitted as a continuous stream in time with a master clock. The data transmitter and receiver both operate using a synchronized clock frequency; therefore, start bits, stop bits, and gaps are not used. This means that data moves faster and timing errors are less frequent because the transmitter and receiver time is synced. However, data accuracy is highly dependent on timing being synced correctly between devices. In comparison with asynchronous serial transmission, this method is usually more expensive.</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219</a:t>
            </a:fld>
            <a:endParaRPr lang="en-GB" altLang="tr-TR"/>
          </a:p>
        </p:txBody>
      </p:sp>
      <p:sp>
        <p:nvSpPr>
          <p:cNvPr id="45059" name="Rectangle 2"/>
          <p:cNvSpPr>
            <a:spLocks noGrp="1" noChangeArrowheads="1"/>
          </p:cNvSpPr>
          <p:nvPr>
            <p:ph type="title"/>
          </p:nvPr>
        </p:nvSpPr>
        <p:spPr>
          <a:xfrm>
            <a:off x="457200" y="274638"/>
            <a:ext cx="5715000" cy="792162"/>
          </a:xfrm>
        </p:spPr>
        <p:txBody>
          <a:bodyPr>
            <a:normAutofit fontScale="90000"/>
          </a:bodyPr>
          <a:lstStyle/>
          <a:p>
            <a:r>
              <a:rPr lang="en-AU" altLang="tr-TR" dirty="0">
                <a:solidFill>
                  <a:srgbClr val="FF0000"/>
                </a:solidFill>
              </a:rPr>
              <a:t>Parallel Data Transmission</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a:bodyPr>
          <a:lstStyle/>
          <a:p>
            <a:pPr marL="342900" lvl="0" indent="-342900">
              <a:spcBef>
                <a:spcPct val="20000"/>
              </a:spcBef>
            </a:pPr>
            <a:r>
              <a:rPr lang="en-US" sz="2800"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a:xfrm>
            <a:off x="381000" y="1143000"/>
            <a:ext cx="8140700" cy="5334000"/>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pPr>
            <a:r>
              <a:rPr lang="en-US" sz="3200" dirty="0"/>
              <a:t>When data is sent using parallel data transmission, multiple data bits are transmitted over multiple channels at the same time. </a:t>
            </a:r>
          </a:p>
          <a:p>
            <a:pPr marL="342900" lvl="0" indent="-342900">
              <a:spcBef>
                <a:spcPct val="20000"/>
              </a:spcBef>
              <a:buFont typeface="Arial" pitchFamily="34" charset="0"/>
              <a:buChar char="•"/>
            </a:pPr>
            <a:r>
              <a:rPr lang="en-US" sz="3200" dirty="0"/>
              <a:t>This means that data can be sent much faster than using serial transmission methods.</a:t>
            </a:r>
            <a:r>
              <a:rPr lang="en-US" sz="3200" b="1"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a:xfrm>
            <a:off x="381000" y="1295400"/>
            <a:ext cx="8521700" cy="4876800"/>
          </a:xfrm>
          <a:prstGeom prst="rect">
            <a:avLst/>
          </a:prstGeom>
        </p:spPr>
        <p:txBody>
          <a:bodyPr vert="horz" lIns="91440" tIns="45720" rIns="91440" bIns="45720" rtlCol="0">
            <a:normAutofit/>
          </a:bodyPr>
          <a:lstStyle/>
          <a:p>
            <a:pPr marL="342900" lvl="0" indent="-342900">
              <a:spcBef>
                <a:spcPct val="20000"/>
              </a:spcBef>
            </a:pPr>
            <a:r>
              <a:rPr lang="en-US" sz="3200" b="1"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87042" name="Picture 2"/>
          <p:cNvPicPr>
            <a:picLocks noChangeAspect="1" noChangeArrowheads="1"/>
          </p:cNvPicPr>
          <p:nvPr/>
        </p:nvPicPr>
        <p:blipFill>
          <a:blip r:embed="rId3"/>
          <a:srcRect/>
          <a:stretch>
            <a:fillRect/>
          </a:stretch>
        </p:blipFill>
        <p:spPr bwMode="auto">
          <a:xfrm>
            <a:off x="838200" y="4419600"/>
            <a:ext cx="7591425" cy="197167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a:bodyPr>
          <a:lstStyle/>
          <a:p>
            <a:r>
              <a:rPr lang="en-US" dirty="0">
                <a:solidFill>
                  <a:srgbClr val="FF0000"/>
                </a:solidFill>
              </a:rPr>
              <a:t>Characteristics of LAN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334000"/>
          </a:xfrm>
          <a:prstGeom prst="rect">
            <a:avLst/>
          </a:prstGeom>
        </p:spPr>
        <p:txBody>
          <a:bodyPr vert="horz" lIns="91440" tIns="45720" rIns="91440" bIns="45720" rtlCol="0">
            <a:normAutofit/>
          </a:bodyPr>
          <a:lstStyle/>
          <a:p>
            <a:pPr>
              <a:buFont typeface="Arial" pitchFamily="34" charset="0"/>
              <a:buChar char="•"/>
            </a:pPr>
            <a:r>
              <a:rPr lang="en-US" sz="2800" b="1" dirty="0"/>
              <a:t> </a:t>
            </a:r>
            <a:r>
              <a:rPr lang="en-US" sz="3200" dirty="0"/>
              <a:t>LAN's are private networks, not subject to tariffs or other regulatory controls.</a:t>
            </a:r>
          </a:p>
          <a:p>
            <a:pPr>
              <a:buFont typeface="Arial" pitchFamily="34" charset="0"/>
              <a:buChar char="•"/>
            </a:pPr>
            <a:r>
              <a:rPr lang="en-US" sz="3200" dirty="0"/>
              <a:t> LAN's operate at relatively high speed when compared to the typical WAN.</a:t>
            </a:r>
          </a:p>
          <a:p>
            <a:pPr>
              <a:buFont typeface="Arial" pitchFamily="34" charset="0"/>
              <a:buChar char="•"/>
            </a:pPr>
            <a:r>
              <a:rPr lang="en-US" sz="3200" dirty="0"/>
              <a:t> There are different types of Media Access Control methods in a LAN, the prominent ones are Ethernet, Token ring.</a:t>
            </a:r>
          </a:p>
          <a:p>
            <a:pPr>
              <a:buFont typeface="Arial" pitchFamily="34" charset="0"/>
              <a:buChar char="•"/>
            </a:pPr>
            <a:r>
              <a:rPr lang="en-US" sz="3200" dirty="0"/>
              <a:t> It connects computers in a single building, block or campus, i.e. they work in a restricted geographical area.</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220</a:t>
            </a:fld>
            <a:endParaRPr lang="en-GB" altLang="tr-TR"/>
          </a:p>
        </p:txBody>
      </p:sp>
      <p:sp>
        <p:nvSpPr>
          <p:cNvPr id="45059" name="Rectangle 2"/>
          <p:cNvSpPr>
            <a:spLocks noGrp="1" noChangeArrowheads="1"/>
          </p:cNvSpPr>
          <p:nvPr>
            <p:ph type="title"/>
          </p:nvPr>
        </p:nvSpPr>
        <p:spPr>
          <a:xfrm>
            <a:off x="457200" y="274638"/>
            <a:ext cx="5715000" cy="792162"/>
          </a:xfrm>
        </p:spPr>
        <p:txBody>
          <a:bodyPr>
            <a:normAutofit fontScale="90000"/>
          </a:bodyPr>
          <a:lstStyle/>
          <a:p>
            <a:r>
              <a:rPr lang="en-AU" altLang="tr-TR" dirty="0">
                <a:solidFill>
                  <a:srgbClr val="FF0000"/>
                </a:solidFill>
              </a:rPr>
              <a:t>Parallel Data Transmission</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a:bodyPr>
          <a:lstStyle/>
          <a:p>
            <a:pPr marL="342900" lvl="0" indent="-342900">
              <a:spcBef>
                <a:spcPct val="20000"/>
              </a:spcBef>
            </a:pPr>
            <a:r>
              <a:rPr lang="en-US" sz="2800"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a:xfrm>
            <a:off x="381000" y="1143000"/>
            <a:ext cx="8140700" cy="5334000"/>
          </a:xfrm>
          <a:prstGeom prst="rect">
            <a:avLst/>
          </a:prstGeom>
        </p:spPr>
        <p:txBody>
          <a:bodyPr vert="horz" lIns="91440" tIns="45720" rIns="91440" bIns="45720" rtlCol="0">
            <a:normAutofit fontScale="92500"/>
          </a:bodyPr>
          <a:lstStyle/>
          <a:p>
            <a:pPr marL="342900" lvl="0" indent="-342900">
              <a:spcBef>
                <a:spcPct val="20000"/>
              </a:spcBef>
              <a:buFont typeface="Arial" pitchFamily="34" charset="0"/>
              <a:buChar char="•"/>
            </a:pPr>
            <a:r>
              <a:rPr lang="en-US" sz="3200" dirty="0"/>
              <a:t>Given that multiple bits are sent over multiple channels at the same time, the order in which a bit string is received can depend on various conditions, such as proximity to the data source, user location, and bandwidth availability. </a:t>
            </a:r>
          </a:p>
          <a:p>
            <a:pPr marL="342900" lvl="0" indent="-342900">
              <a:spcBef>
                <a:spcPct val="20000"/>
              </a:spcBef>
              <a:buFont typeface="Arial" pitchFamily="34" charset="0"/>
              <a:buChar char="•"/>
            </a:pPr>
            <a:r>
              <a:rPr lang="en-US" sz="3200" dirty="0"/>
              <a:t>Two examples of parallel interfaces can be seen below. In the first parallel interface, the data is sent and received in the correct order. </a:t>
            </a:r>
          </a:p>
          <a:p>
            <a:pPr marL="342900" lvl="0" indent="-342900">
              <a:spcBef>
                <a:spcPct val="20000"/>
              </a:spcBef>
              <a:buFont typeface="Arial" pitchFamily="34" charset="0"/>
              <a:buChar char="•"/>
            </a:pPr>
            <a:r>
              <a:rPr lang="en-US" sz="3200" dirty="0"/>
              <a:t>In the second parallel interface, the data is sent in the correct order, but some bits were received faster than others.</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a:xfrm>
            <a:off x="381000" y="1295400"/>
            <a:ext cx="8521700" cy="4876800"/>
          </a:xfrm>
          <a:prstGeom prst="rect">
            <a:avLst/>
          </a:prstGeom>
        </p:spPr>
        <p:txBody>
          <a:bodyPr vert="horz" lIns="91440" tIns="45720" rIns="91440" bIns="45720" rtlCol="0">
            <a:normAutofit/>
          </a:bodyPr>
          <a:lstStyle/>
          <a:p>
            <a:pPr marL="342900" lvl="0" indent="-342900">
              <a:spcBef>
                <a:spcPct val="20000"/>
              </a:spcBef>
            </a:pPr>
            <a:r>
              <a:rPr lang="en-US" sz="3200" b="1"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221</a:t>
            </a:fld>
            <a:endParaRPr lang="en-GB" altLang="tr-TR"/>
          </a:p>
        </p:txBody>
      </p:sp>
      <p:sp>
        <p:nvSpPr>
          <p:cNvPr id="45059" name="Rectangle 2"/>
          <p:cNvSpPr>
            <a:spLocks noGrp="1" noChangeArrowheads="1"/>
          </p:cNvSpPr>
          <p:nvPr>
            <p:ph type="title"/>
          </p:nvPr>
        </p:nvSpPr>
        <p:spPr>
          <a:xfrm>
            <a:off x="457200" y="274638"/>
            <a:ext cx="5715000" cy="792162"/>
          </a:xfrm>
        </p:spPr>
        <p:txBody>
          <a:bodyPr>
            <a:normAutofit fontScale="90000"/>
          </a:bodyPr>
          <a:lstStyle/>
          <a:p>
            <a:r>
              <a:rPr lang="en-AU" altLang="tr-TR" dirty="0">
                <a:solidFill>
                  <a:srgbClr val="FF0000"/>
                </a:solidFill>
              </a:rPr>
              <a:t>Parallel Data Transmission</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a:bodyPr>
          <a:lstStyle/>
          <a:p>
            <a:pPr marL="342900" lvl="0" indent="-342900">
              <a:spcBef>
                <a:spcPct val="20000"/>
              </a:spcBef>
            </a:pPr>
            <a:r>
              <a:rPr lang="en-US" sz="2800"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a:xfrm>
            <a:off x="381000" y="1143000"/>
            <a:ext cx="8140700" cy="5334000"/>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pP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a:xfrm>
            <a:off x="381000" y="1295400"/>
            <a:ext cx="8521700" cy="4876800"/>
          </a:xfrm>
          <a:prstGeom prst="rect">
            <a:avLst/>
          </a:prstGeom>
        </p:spPr>
        <p:txBody>
          <a:bodyPr vert="horz" lIns="91440" tIns="45720" rIns="91440" bIns="45720" rtlCol="0">
            <a:normAutofit/>
          </a:bodyPr>
          <a:lstStyle/>
          <a:p>
            <a:pPr marL="342900" lvl="0" indent="-342900">
              <a:spcBef>
                <a:spcPct val="20000"/>
              </a:spcBef>
            </a:pPr>
            <a:r>
              <a:rPr lang="en-US" sz="3200" b="1"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88066" name="Picture 2"/>
          <p:cNvPicPr>
            <a:picLocks noChangeAspect="1" noChangeArrowheads="1"/>
          </p:cNvPicPr>
          <p:nvPr/>
        </p:nvPicPr>
        <p:blipFill>
          <a:blip r:embed="rId3"/>
          <a:srcRect/>
          <a:stretch>
            <a:fillRect/>
          </a:stretch>
        </p:blipFill>
        <p:spPr bwMode="auto">
          <a:xfrm>
            <a:off x="457200" y="1295400"/>
            <a:ext cx="7948613" cy="5029200"/>
          </a:xfrm>
          <a:prstGeom prst="rect">
            <a:avLst/>
          </a:prstGeom>
          <a:noFill/>
          <a:ln w="9525">
            <a:noFill/>
            <a:miter lim="800000"/>
            <a:headEnd/>
            <a:tailEnd/>
          </a:ln>
          <a:effectLst/>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222</a:t>
            </a:fld>
            <a:endParaRPr lang="en-GB" altLang="tr-TR"/>
          </a:p>
        </p:txBody>
      </p:sp>
      <p:sp>
        <p:nvSpPr>
          <p:cNvPr id="45059" name="Rectangle 2"/>
          <p:cNvSpPr>
            <a:spLocks noGrp="1" noChangeArrowheads="1"/>
          </p:cNvSpPr>
          <p:nvPr>
            <p:ph type="title"/>
          </p:nvPr>
        </p:nvSpPr>
        <p:spPr>
          <a:xfrm>
            <a:off x="457200" y="274638"/>
            <a:ext cx="5715000" cy="792162"/>
          </a:xfrm>
        </p:spPr>
        <p:txBody>
          <a:bodyPr>
            <a:normAutofit fontScale="90000"/>
          </a:bodyPr>
          <a:lstStyle/>
          <a:p>
            <a:r>
              <a:rPr lang="en-AU" altLang="tr-TR" dirty="0">
                <a:solidFill>
                  <a:srgbClr val="FF0000"/>
                </a:solidFill>
              </a:rPr>
              <a:t>Parallel Data Transmission</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a:bodyPr>
          <a:lstStyle/>
          <a:p>
            <a:pPr marL="342900" lvl="0" indent="-342900">
              <a:spcBef>
                <a:spcPct val="20000"/>
              </a:spcBef>
            </a:pPr>
            <a:r>
              <a:rPr lang="en-US" sz="2800"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a:xfrm>
            <a:off x="381000" y="1143000"/>
            <a:ext cx="8140700" cy="5334000"/>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pP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a:xfrm>
            <a:off x="381000" y="1295400"/>
            <a:ext cx="8521700" cy="4876800"/>
          </a:xfrm>
          <a:prstGeom prst="rect">
            <a:avLst/>
          </a:prstGeom>
        </p:spPr>
        <p:txBody>
          <a:bodyPr vert="horz" lIns="91440" tIns="45720" rIns="91440" bIns="45720" rtlCol="0">
            <a:normAutofit/>
          </a:bodyPr>
          <a:lstStyle/>
          <a:p>
            <a:pPr marL="342900" lvl="0" indent="-342900">
              <a:spcBef>
                <a:spcPct val="20000"/>
              </a:spcBef>
            </a:pPr>
            <a:r>
              <a:rPr lang="en-US" sz="3200" b="1"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Rectangle 3"/>
          <p:cNvSpPr txBox="1">
            <a:spLocks noChangeArrowheads="1"/>
          </p:cNvSpPr>
          <p:nvPr/>
        </p:nvSpPr>
        <p:spPr>
          <a:xfrm>
            <a:off x="533400" y="1295400"/>
            <a:ext cx="8140700" cy="5334000"/>
          </a:xfrm>
          <a:prstGeom prst="rect">
            <a:avLst/>
          </a:prstGeom>
        </p:spPr>
        <p:txBody>
          <a:bodyPr vert="horz" lIns="91440" tIns="45720" rIns="91440" bIns="45720" rtlCol="0">
            <a:normAutofit fontScale="92500" lnSpcReduction="20000"/>
          </a:bodyPr>
          <a:lstStyle/>
          <a:p>
            <a:pPr>
              <a:buFont typeface="Arial" pitchFamily="34" charset="0"/>
              <a:buChar char="•"/>
            </a:pPr>
            <a:r>
              <a:rPr lang="en-US" sz="3200" dirty="0"/>
              <a:t> The main advantages of parallel transmission over serial transmission are:</a:t>
            </a:r>
          </a:p>
          <a:p>
            <a:pPr>
              <a:buFontTx/>
              <a:buChar char="-"/>
            </a:pPr>
            <a:r>
              <a:rPr lang="en-US" sz="3200" dirty="0"/>
              <a:t> it is easier to program;</a:t>
            </a:r>
          </a:p>
          <a:p>
            <a:pPr>
              <a:buFontTx/>
              <a:buChar char="-"/>
            </a:pPr>
            <a:r>
              <a:rPr lang="en-US" sz="3200" dirty="0"/>
              <a:t> data is sent faster.</a:t>
            </a:r>
          </a:p>
          <a:p>
            <a:r>
              <a:rPr lang="en-US" sz="3200" dirty="0"/>
              <a:t>Although parallel transmission can transfer data faster, it requires more transmission channels than serial transmission. This means that data bits can be out of sync, depending on transfer distance and how fast each bit loads.</a:t>
            </a:r>
          </a:p>
          <a:p>
            <a:pPr>
              <a:buFont typeface="Arial" pitchFamily="34" charset="0"/>
              <a:buChar char="•"/>
            </a:pPr>
            <a:r>
              <a:rPr lang="en-US" sz="3200" dirty="0"/>
              <a:t> A simple of example of where this can be seen is with a voice over IP (VOIP) call when distortion or interference is noticeable. It can also be seen when there is skipping or interference on a video stream.</a:t>
            </a:r>
          </a:p>
          <a:p>
            <a:pPr marL="342900" lvl="0" indent="-342900">
              <a:spcBef>
                <a:spcPct val="20000"/>
              </a:spcBef>
              <a:buFont typeface="Arial" pitchFamily="34" charset="0"/>
              <a:buChar char="•"/>
            </a:pP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223</a:t>
            </a:fld>
            <a:endParaRPr lang="en-GB" altLang="tr-TR"/>
          </a:p>
        </p:txBody>
      </p:sp>
      <p:sp>
        <p:nvSpPr>
          <p:cNvPr id="45059" name="Rectangle 2"/>
          <p:cNvSpPr>
            <a:spLocks noGrp="1" noChangeArrowheads="1"/>
          </p:cNvSpPr>
          <p:nvPr>
            <p:ph type="title"/>
          </p:nvPr>
        </p:nvSpPr>
        <p:spPr>
          <a:xfrm>
            <a:off x="457200" y="274638"/>
            <a:ext cx="5715000" cy="792162"/>
          </a:xfrm>
        </p:spPr>
        <p:txBody>
          <a:bodyPr>
            <a:normAutofit fontScale="90000"/>
          </a:bodyPr>
          <a:lstStyle/>
          <a:p>
            <a:r>
              <a:rPr lang="en-AU" altLang="tr-TR" dirty="0">
                <a:solidFill>
                  <a:srgbClr val="FF0000"/>
                </a:solidFill>
              </a:rPr>
              <a:t>Parallel Data Transmission</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a:bodyPr>
          <a:lstStyle/>
          <a:p>
            <a:pPr marL="342900" lvl="0" indent="-342900">
              <a:spcBef>
                <a:spcPct val="20000"/>
              </a:spcBef>
            </a:pPr>
            <a:r>
              <a:rPr lang="en-US" sz="2800"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a:xfrm>
            <a:off x="381000" y="1143000"/>
            <a:ext cx="8140700" cy="5334000"/>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pP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a:xfrm>
            <a:off x="381000" y="1295400"/>
            <a:ext cx="8521700" cy="4876800"/>
          </a:xfrm>
          <a:prstGeom prst="rect">
            <a:avLst/>
          </a:prstGeom>
        </p:spPr>
        <p:txBody>
          <a:bodyPr vert="horz" lIns="91440" tIns="45720" rIns="91440" bIns="45720" rtlCol="0">
            <a:normAutofit/>
          </a:bodyPr>
          <a:lstStyle/>
          <a:p>
            <a:pPr marL="342900" lvl="0" indent="-342900">
              <a:spcBef>
                <a:spcPct val="20000"/>
              </a:spcBef>
            </a:pPr>
            <a:r>
              <a:rPr lang="en-US" sz="3200" b="1"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Rectangle 3"/>
          <p:cNvSpPr txBox="1">
            <a:spLocks noChangeArrowheads="1"/>
          </p:cNvSpPr>
          <p:nvPr/>
        </p:nvSpPr>
        <p:spPr>
          <a:xfrm>
            <a:off x="533400" y="1295400"/>
            <a:ext cx="8140700" cy="5334000"/>
          </a:xfrm>
          <a:prstGeom prst="rect">
            <a:avLst/>
          </a:prstGeom>
        </p:spPr>
        <p:txBody>
          <a:bodyPr vert="horz" lIns="91440" tIns="45720" rIns="91440" bIns="45720" rtlCol="0">
            <a:normAutofit fontScale="92500" lnSpcReduction="10000"/>
          </a:bodyPr>
          <a:lstStyle/>
          <a:p>
            <a:r>
              <a:rPr lang="en-US" sz="3200" dirty="0"/>
              <a:t>Parallel transmission is used when:</a:t>
            </a:r>
          </a:p>
          <a:p>
            <a:r>
              <a:rPr lang="en-US" sz="3200" dirty="0"/>
              <a:t> - a large amount of data is being sent;</a:t>
            </a:r>
          </a:p>
          <a:p>
            <a:r>
              <a:rPr lang="en-US" sz="3200" dirty="0"/>
              <a:t> - the data being sent is time-sensitive;</a:t>
            </a:r>
          </a:p>
          <a:p>
            <a:r>
              <a:rPr lang="en-US" sz="3200" dirty="0"/>
              <a:t> - and the data needs to be sent quickly.</a:t>
            </a:r>
          </a:p>
          <a:p>
            <a:pPr>
              <a:buFont typeface="Arial" pitchFamily="34" charset="0"/>
              <a:buChar char="•"/>
            </a:pPr>
            <a:r>
              <a:rPr lang="en-US" sz="3200" dirty="0"/>
              <a:t> A scenario where parallel transmission is used to send data is video streaming. When a video is streamed to a viewer, bits need to be received quickly to prevent a video pausing or buffering. </a:t>
            </a:r>
          </a:p>
          <a:p>
            <a:pPr>
              <a:buFont typeface="Arial" pitchFamily="34" charset="0"/>
              <a:buChar char="•"/>
            </a:pPr>
            <a:r>
              <a:rPr lang="en-US" sz="3200" dirty="0"/>
              <a:t> Video streaming also requires the transmission of large volumes of data. </a:t>
            </a:r>
          </a:p>
          <a:p>
            <a:pPr>
              <a:buFont typeface="Arial" pitchFamily="34" charset="0"/>
              <a:buChar char="•"/>
            </a:pPr>
            <a:r>
              <a:rPr lang="en-US" sz="3200" dirty="0"/>
              <a:t> The data being sent is also time-sensitive as slow data streams result in poor viewer experience.</a:t>
            </a:r>
          </a:p>
          <a:p>
            <a:pPr>
              <a:buFont typeface="Arial" pitchFamily="34" charset="0"/>
              <a:buChar char="•"/>
            </a:pPr>
            <a:endParaRPr lang="en-US" sz="3200" dirty="0"/>
          </a:p>
          <a:p>
            <a:pPr marL="342900" lvl="0" indent="-342900">
              <a:spcBef>
                <a:spcPct val="20000"/>
              </a:spcBef>
              <a:buFont typeface="Arial" pitchFamily="34" charset="0"/>
              <a:buChar char="•"/>
            </a:pP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224</a:t>
            </a:fld>
            <a:endParaRPr lang="en-GB" altLang="tr-TR"/>
          </a:p>
        </p:txBody>
      </p:sp>
      <p:sp>
        <p:nvSpPr>
          <p:cNvPr id="45059" name="Rectangle 2"/>
          <p:cNvSpPr>
            <a:spLocks noGrp="1" noChangeArrowheads="1"/>
          </p:cNvSpPr>
          <p:nvPr>
            <p:ph type="title"/>
          </p:nvPr>
        </p:nvSpPr>
        <p:spPr>
          <a:xfrm>
            <a:off x="457200" y="274638"/>
            <a:ext cx="5715000" cy="792162"/>
          </a:xfrm>
        </p:spPr>
        <p:txBody>
          <a:bodyPr>
            <a:normAutofit/>
          </a:bodyPr>
          <a:lstStyle/>
          <a:p>
            <a:r>
              <a:rPr lang="en-AU" altLang="tr-TR" dirty="0">
                <a:solidFill>
                  <a:srgbClr val="FF0000"/>
                </a:solidFill>
              </a:rPr>
              <a:t>Serial Vs Parallel</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a:bodyPr>
          <a:lstStyle/>
          <a:p>
            <a:pPr marL="342900" lvl="0" indent="-342900">
              <a:spcBef>
                <a:spcPct val="20000"/>
              </a:spcBef>
            </a:pPr>
            <a:r>
              <a:rPr lang="en-US" sz="2800"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a:xfrm>
            <a:off x="381000" y="1143000"/>
            <a:ext cx="8140700" cy="5334000"/>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pP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a:xfrm>
            <a:off x="381000" y="1295400"/>
            <a:ext cx="8521700" cy="4876800"/>
          </a:xfrm>
          <a:prstGeom prst="rect">
            <a:avLst/>
          </a:prstGeom>
        </p:spPr>
        <p:txBody>
          <a:bodyPr vert="horz" lIns="91440" tIns="45720" rIns="91440" bIns="45720" rtlCol="0">
            <a:normAutofit/>
          </a:bodyPr>
          <a:lstStyle/>
          <a:p>
            <a:pPr marL="342900" lvl="0" indent="-342900">
              <a:spcBef>
                <a:spcPct val="20000"/>
              </a:spcBef>
            </a:pPr>
            <a:r>
              <a:rPr lang="en-US" sz="3200" b="1"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Rectangle 3"/>
          <p:cNvSpPr txBox="1">
            <a:spLocks noChangeArrowheads="1"/>
          </p:cNvSpPr>
          <p:nvPr/>
        </p:nvSpPr>
        <p:spPr>
          <a:xfrm>
            <a:off x="533400" y="1295400"/>
            <a:ext cx="8140700" cy="5334000"/>
          </a:xfrm>
          <a:prstGeom prst="rect">
            <a:avLst/>
          </a:prstGeom>
        </p:spPr>
        <p:txBody>
          <a:bodyPr vert="horz" lIns="91440" tIns="45720" rIns="91440" bIns="45720" rtlCol="0">
            <a:normAutofit/>
          </a:bodyPr>
          <a:lstStyle/>
          <a:p>
            <a:pPr>
              <a:buFont typeface="Arial" pitchFamily="34" charset="0"/>
              <a:buChar char="•"/>
            </a:pPr>
            <a:endParaRPr lang="en-US" sz="3200" dirty="0"/>
          </a:p>
          <a:p>
            <a:pPr marL="342900" lvl="0" indent="-342900">
              <a:spcBef>
                <a:spcPct val="20000"/>
              </a:spcBef>
              <a:buFont typeface="Arial" pitchFamily="34" charset="0"/>
              <a:buChar char="•"/>
            </a:pP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89090" name="Picture 2"/>
          <p:cNvPicPr>
            <a:picLocks noChangeAspect="1" noChangeArrowheads="1"/>
          </p:cNvPicPr>
          <p:nvPr/>
        </p:nvPicPr>
        <p:blipFill>
          <a:blip r:embed="rId3"/>
          <a:srcRect/>
          <a:stretch>
            <a:fillRect/>
          </a:stretch>
        </p:blipFill>
        <p:spPr bwMode="auto">
          <a:xfrm>
            <a:off x="609600" y="1219200"/>
            <a:ext cx="8001000" cy="5334000"/>
          </a:xfrm>
          <a:prstGeom prst="rect">
            <a:avLst/>
          </a:prstGeom>
          <a:noFill/>
          <a:ln w="9525">
            <a:noFill/>
            <a:miter lim="800000"/>
            <a:headEnd/>
            <a:tailEnd/>
          </a:ln>
          <a:effectLst/>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1D1AC158-E1EB-48DA-972F-712044C29DA2}" type="slidenum">
              <a:rPr lang="en-GB" altLang="tr-TR"/>
              <a:pPr/>
              <a:t>225</a:t>
            </a:fld>
            <a:endParaRPr lang="en-GB" altLang="tr-TR"/>
          </a:p>
        </p:txBody>
      </p:sp>
      <p:sp>
        <p:nvSpPr>
          <p:cNvPr id="45059" name="Rectangle 2"/>
          <p:cNvSpPr>
            <a:spLocks noGrp="1" noChangeArrowheads="1"/>
          </p:cNvSpPr>
          <p:nvPr>
            <p:ph type="title"/>
          </p:nvPr>
        </p:nvSpPr>
        <p:spPr>
          <a:xfrm>
            <a:off x="1447800" y="3048000"/>
            <a:ext cx="5715000" cy="792162"/>
          </a:xfrm>
        </p:spPr>
        <p:txBody>
          <a:bodyPr>
            <a:normAutofit/>
          </a:bodyPr>
          <a:lstStyle/>
          <a:p>
            <a:r>
              <a:rPr lang="en-AU" altLang="tr-TR" dirty="0">
                <a:solidFill>
                  <a:srgbClr val="FF0000"/>
                </a:solidFill>
              </a:rPr>
              <a:t>Unit – I End</a:t>
            </a:r>
            <a:endParaRPr lang="en-US" altLang="tr-TR" dirty="0">
              <a:solidFill>
                <a:srgbClr val="FF0000"/>
              </a:solidFill>
            </a:endParaRPr>
          </a:p>
        </p:txBody>
      </p:sp>
      <p:sp>
        <p:nvSpPr>
          <p:cNvPr id="45062" name="Freeform 8"/>
          <p:cNvSpPr>
            <a:spLocks/>
          </p:cNvSpPr>
          <p:nvPr/>
        </p:nvSpPr>
        <p:spPr bwMode="auto">
          <a:xfrm>
            <a:off x="5386388" y="4643438"/>
            <a:ext cx="1357312" cy="1443037"/>
          </a:xfrm>
          <a:custGeom>
            <a:avLst/>
            <a:gdLst>
              <a:gd name="T0" fmla="*/ 2147483647 w 873"/>
              <a:gd name="T1" fmla="*/ 2147483647 h 909"/>
              <a:gd name="T2" fmla="*/ 2147483647 w 873"/>
              <a:gd name="T3" fmla="*/ 2147483647 h 909"/>
              <a:gd name="T4" fmla="*/ 2147483647 w 873"/>
              <a:gd name="T5" fmla="*/ 2147483647 h 909"/>
              <a:gd name="T6" fmla="*/ 2147483647 w 873"/>
              <a:gd name="T7" fmla="*/ 0 h 909"/>
              <a:gd name="T8" fmla="*/ 0 w 873"/>
              <a:gd name="T9" fmla="*/ 2147483647 h 909"/>
              <a:gd name="T10" fmla="*/ 0 60000 65536"/>
              <a:gd name="T11" fmla="*/ 0 60000 65536"/>
              <a:gd name="T12" fmla="*/ 0 60000 65536"/>
              <a:gd name="T13" fmla="*/ 0 60000 65536"/>
              <a:gd name="T14" fmla="*/ 0 60000 65536"/>
              <a:gd name="T15" fmla="*/ 0 w 873"/>
              <a:gd name="T16" fmla="*/ 0 h 909"/>
              <a:gd name="T17" fmla="*/ 873 w 873"/>
              <a:gd name="T18" fmla="*/ 909 h 909"/>
            </a:gdLst>
            <a:ahLst/>
            <a:cxnLst>
              <a:cxn ang="T10">
                <a:pos x="T0" y="T1"/>
              </a:cxn>
              <a:cxn ang="T11">
                <a:pos x="T2" y="T3"/>
              </a:cxn>
              <a:cxn ang="T12">
                <a:pos x="T4" y="T5"/>
              </a:cxn>
              <a:cxn ang="T13">
                <a:pos x="T6" y="T7"/>
              </a:cxn>
              <a:cxn ang="T14">
                <a:pos x="T8" y="T9"/>
              </a:cxn>
            </a:cxnLst>
            <a:rect l="T15" t="T16" r="T17" b="T18"/>
            <a:pathLst>
              <a:path w="873" h="909">
                <a:moveTo>
                  <a:pt x="18" y="288"/>
                </a:moveTo>
                <a:lnTo>
                  <a:pt x="18" y="909"/>
                </a:lnTo>
                <a:lnTo>
                  <a:pt x="873" y="207"/>
                </a:lnTo>
                <a:lnTo>
                  <a:pt x="873" y="0"/>
                </a:lnTo>
                <a:lnTo>
                  <a:pt x="0" y="576"/>
                </a:lnTo>
              </a:path>
            </a:pathLst>
          </a:custGeom>
          <a:solidFill>
            <a:schemeClr val="bg1"/>
          </a:solidFill>
          <a:ln w="9525">
            <a:noFill/>
            <a:round/>
            <a:headEnd/>
            <a:tailEnd/>
          </a:ln>
        </p:spPr>
        <p:txBody>
          <a:bodyPr lIns="90000" tIns="46800" rIns="90000" bIns="46800"/>
          <a:lstStyle/>
          <a:p>
            <a:endParaRPr lang="en-US"/>
          </a:p>
        </p:txBody>
      </p:sp>
      <p:pic>
        <p:nvPicPr>
          <p:cNvPr id="45070" name="Picture 13" descr="download.png"/>
          <p:cNvPicPr>
            <a:picLocks noChangeAspect="1"/>
          </p:cNvPicPr>
          <p:nvPr/>
        </p:nvPicPr>
        <p:blipFill>
          <a:blip r:embed="rId2"/>
          <a:srcRect/>
          <a:stretch>
            <a:fillRect/>
          </a:stretch>
        </p:blipFill>
        <p:spPr bwMode="auto">
          <a:xfrm>
            <a:off x="6457950" y="0"/>
            <a:ext cx="2686050" cy="914400"/>
          </a:xfrm>
          <a:prstGeom prst="rect">
            <a:avLst/>
          </a:prstGeom>
          <a:noFill/>
          <a:ln w="9525">
            <a:noFill/>
            <a:miter lim="800000"/>
            <a:headEnd/>
            <a:tailEnd/>
          </a:ln>
        </p:spPr>
      </p:pic>
      <p:sp>
        <p:nvSpPr>
          <p:cNvPr id="15" name="Rectangle 3"/>
          <p:cNvSpPr txBox="1">
            <a:spLocks noChangeArrowheads="1"/>
          </p:cNvSpPr>
          <p:nvPr/>
        </p:nvSpPr>
        <p:spPr>
          <a:xfrm>
            <a:off x="457200" y="1371600"/>
            <a:ext cx="8140700" cy="4495800"/>
          </a:xfrm>
          <a:prstGeom prst="rect">
            <a:avLst/>
          </a:prstGeom>
        </p:spPr>
        <p:txBody>
          <a:bodyPr vert="horz" lIns="91440" tIns="45720" rIns="91440" bIns="45720" rtlCol="0">
            <a:normAutofit/>
          </a:bodyPr>
          <a:lstStyle/>
          <a:p>
            <a:pPr marL="342900" lvl="0" indent="-342900">
              <a:spcBef>
                <a:spcPct val="20000"/>
              </a:spcBef>
            </a:pPr>
            <a:r>
              <a:rPr lang="en-US" sz="2800"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a:xfrm>
            <a:off x="381000" y="1143000"/>
            <a:ext cx="8140700" cy="5334000"/>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pP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a:xfrm>
            <a:off x="381000" y="1295400"/>
            <a:ext cx="8521700" cy="4876800"/>
          </a:xfrm>
          <a:prstGeom prst="rect">
            <a:avLst/>
          </a:prstGeom>
        </p:spPr>
        <p:txBody>
          <a:bodyPr vert="horz" lIns="91440" tIns="45720" rIns="91440" bIns="45720" rtlCol="0">
            <a:normAutofit/>
          </a:bodyPr>
          <a:lstStyle/>
          <a:p>
            <a:pPr marL="342900" lvl="0" indent="-342900">
              <a:spcBef>
                <a:spcPct val="20000"/>
              </a:spcBef>
            </a:pPr>
            <a:r>
              <a:rPr lang="en-US" sz="3200" b="1" dirty="0"/>
              <a:t> </a:t>
            </a: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0" name="Rectangle 3"/>
          <p:cNvSpPr txBox="1">
            <a:spLocks noChangeArrowheads="1"/>
          </p:cNvSpPr>
          <p:nvPr/>
        </p:nvSpPr>
        <p:spPr>
          <a:xfrm>
            <a:off x="533400" y="1295400"/>
            <a:ext cx="8140700" cy="5334000"/>
          </a:xfrm>
          <a:prstGeom prst="rect">
            <a:avLst/>
          </a:prstGeom>
        </p:spPr>
        <p:txBody>
          <a:bodyPr vert="horz" lIns="91440" tIns="45720" rIns="91440" bIns="45720" rtlCol="0">
            <a:normAutofit/>
          </a:bodyPr>
          <a:lstStyle/>
          <a:p>
            <a:pPr>
              <a:buFont typeface="Arial" pitchFamily="34" charset="0"/>
              <a:buChar char="•"/>
            </a:pPr>
            <a:endParaRPr lang="en-US" sz="3200" dirty="0"/>
          </a:p>
          <a:p>
            <a:pPr marL="342900" lvl="0" indent="-342900">
              <a:spcBef>
                <a:spcPct val="20000"/>
              </a:spcBef>
              <a:buFont typeface="Arial" pitchFamily="34" charset="0"/>
              <a:buChar char="•"/>
            </a:pPr>
            <a:endParaRPr kumimoji="0" lang="en-GB" altLang="tr-TR"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a:bodyPr>
          <a:lstStyle/>
          <a:p>
            <a:r>
              <a:rPr lang="en-US" dirty="0">
                <a:solidFill>
                  <a:srgbClr val="FF0000"/>
                </a:solidFill>
              </a:rPr>
              <a:t>Applications of LAN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a:bodyPr>
          <a:lstStyle/>
          <a:p>
            <a:pPr>
              <a:buFont typeface="Arial" pitchFamily="34" charset="0"/>
              <a:buChar char="•"/>
            </a:pPr>
            <a:r>
              <a:rPr lang="en-US" sz="2800" dirty="0"/>
              <a:t> </a:t>
            </a:r>
            <a:r>
              <a:rPr lang="en-US" sz="3200" dirty="0"/>
              <a:t>One of the computer in a network can become a server serving all the remaining computers called clients. </a:t>
            </a:r>
          </a:p>
          <a:p>
            <a:pPr>
              <a:buFont typeface="Arial" pitchFamily="34" charset="0"/>
              <a:buChar char="•"/>
            </a:pPr>
            <a:r>
              <a:rPr lang="en-US" sz="3200" dirty="0"/>
              <a:t> Software can be stored on the server and it can be used by the remaining clients.</a:t>
            </a:r>
          </a:p>
          <a:p>
            <a:pPr>
              <a:buFont typeface="Arial" pitchFamily="34" charset="0"/>
              <a:buChar char="•"/>
            </a:pPr>
            <a:r>
              <a:rPr lang="en-US" sz="3200" dirty="0"/>
              <a:t> Connecting Locally all the workstations in a building to let them communicate with each other locally without any internet access.</a:t>
            </a:r>
          </a:p>
          <a:p>
            <a:pPr>
              <a:buFont typeface="Arial" pitchFamily="34" charset="0"/>
              <a:buChar char="•"/>
            </a:pPr>
            <a:r>
              <a:rPr lang="en-US" sz="3200" dirty="0"/>
              <a:t> Sharing common resources like printers etc are some common applications of LAN.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a:bodyPr>
          <a:lstStyle/>
          <a:p>
            <a:r>
              <a:rPr lang="en-US" dirty="0">
                <a:solidFill>
                  <a:srgbClr val="FF0000"/>
                </a:solidFill>
              </a:rPr>
              <a:t>Advantages of LAN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lnSpcReduction="10000"/>
          </a:bodyPr>
          <a:lstStyle/>
          <a:p>
            <a:r>
              <a:rPr lang="en-US" sz="3200" b="1" dirty="0"/>
              <a:t>Resource Sharing:</a:t>
            </a:r>
            <a:r>
              <a:rPr lang="en-US" sz="3200" dirty="0"/>
              <a:t> Computer resources like printers, modems, DVD-ROM drives and hard disks can be shared with the help of local area networks. This reduces cost and hardware purchases.</a:t>
            </a:r>
          </a:p>
          <a:p>
            <a:r>
              <a:rPr lang="en-US" sz="3200" b="1" dirty="0"/>
              <a:t>Software Applications Sharing:</a:t>
            </a:r>
            <a:r>
              <a:rPr lang="en-US" sz="3200" dirty="0"/>
              <a:t> It is cheaper to use same software over network instead of purchasing separate licensed software for each client a network.</a:t>
            </a:r>
          </a:p>
          <a:p>
            <a:r>
              <a:rPr lang="en-US" sz="3200" b="1" dirty="0"/>
              <a:t>Easy and Cheap Communication:</a:t>
            </a:r>
            <a:r>
              <a:rPr lang="en-US" sz="3200" dirty="0"/>
              <a:t> Data and messages can easily be transferred over networked computers.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a:bodyPr>
          <a:lstStyle/>
          <a:p>
            <a:r>
              <a:rPr lang="en-US" dirty="0">
                <a:solidFill>
                  <a:srgbClr val="FF0000"/>
                </a:solidFill>
              </a:rPr>
              <a:t>Advantages of LAN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fontScale="92500" lnSpcReduction="10000"/>
          </a:bodyPr>
          <a:lstStyle/>
          <a:p>
            <a:r>
              <a:rPr lang="en-US" sz="3200" b="1" dirty="0"/>
              <a:t>Centralized Data:</a:t>
            </a:r>
            <a:r>
              <a:rPr lang="en-US" sz="3200" dirty="0"/>
              <a:t> The data of all network users can be saved on hard disk of the server computer. This will help users to use any workstation in a network to access their data. Because data is not stored on workstations locally.</a:t>
            </a:r>
          </a:p>
          <a:p>
            <a:r>
              <a:rPr lang="en-US" sz="3200" b="1" dirty="0"/>
              <a:t>Data Security:</a:t>
            </a:r>
            <a:r>
              <a:rPr lang="en-US" sz="3200" dirty="0"/>
              <a:t> Since, data is stored on server computer centrally, it will be easy to manage data at only one place and the data will be more secure too.</a:t>
            </a:r>
          </a:p>
          <a:p>
            <a:r>
              <a:rPr lang="en-US" sz="3200" b="1" dirty="0"/>
              <a:t>Internet Sharing:</a:t>
            </a:r>
            <a:r>
              <a:rPr lang="en-US" sz="3200" dirty="0"/>
              <a:t> Local Area Network provides the facility to share a single internet connection among all the LAN users. In Net Cafes, single internet connection sharing system keeps the internet expenses cheaper.</a:t>
            </a:r>
          </a:p>
          <a:p>
            <a:endParaRPr lang="en-US" sz="3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a:bodyPr>
          <a:lstStyle/>
          <a:p>
            <a:r>
              <a:rPr lang="en-US" dirty="0">
                <a:solidFill>
                  <a:srgbClr val="FF0000"/>
                </a:solidFill>
              </a:rPr>
              <a:t>Disadvantages of LAN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a:bodyPr>
          <a:lstStyle/>
          <a:p>
            <a:r>
              <a:rPr lang="en-US" sz="3200" b="1" dirty="0"/>
              <a:t> High Setup Cost:</a:t>
            </a:r>
            <a:r>
              <a:rPr lang="en-US" sz="3200" dirty="0"/>
              <a:t> Although the LAN will save cost over time due to shared computer resources, but the initial setup costs of installing Local Area Networks is high.</a:t>
            </a:r>
          </a:p>
          <a:p>
            <a:r>
              <a:rPr lang="en-US" sz="3200" b="1" dirty="0"/>
              <a:t>Privacy Violations:</a:t>
            </a:r>
            <a:r>
              <a:rPr lang="en-US" sz="3200" dirty="0"/>
              <a:t> The LAN administrator has the rights to check personal data files of each and every LAN user. Moreover he can check the internet history and computer use history of the LAN user.</a:t>
            </a:r>
          </a:p>
          <a:p>
            <a:endParaRPr lang="en-US" sz="3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a:bodyPr>
          <a:lstStyle/>
          <a:p>
            <a:r>
              <a:rPr lang="en-US" dirty="0">
                <a:solidFill>
                  <a:srgbClr val="FF0000"/>
                </a:solidFill>
              </a:rPr>
              <a:t>Disadvantages of LAN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fontScale="92500" lnSpcReduction="10000"/>
          </a:bodyPr>
          <a:lstStyle/>
          <a:p>
            <a:r>
              <a:rPr lang="en-US" sz="3200" b="1" dirty="0"/>
              <a:t>Data Security Threat:</a:t>
            </a:r>
            <a:r>
              <a:rPr lang="en-US" sz="3200" dirty="0"/>
              <a:t> Unauthorized users can access important data of an organization if centralized data repository is not secured properly by the LAN administrator.</a:t>
            </a:r>
          </a:p>
          <a:p>
            <a:r>
              <a:rPr lang="en-US" sz="3200" b="1" dirty="0"/>
              <a:t>LAN Maintenance Job:</a:t>
            </a:r>
            <a:r>
              <a:rPr lang="en-US" sz="3200" dirty="0"/>
              <a:t> Local Area Network requires a LAN Administrator because, there are problems of software installations or hardware failures or cable disturbances in Local Area Network. A LAN Administrator is needed at this full time job.</a:t>
            </a:r>
          </a:p>
          <a:p>
            <a:r>
              <a:rPr lang="en-US" sz="3200" b="1" dirty="0"/>
              <a:t>Covers Limited Area:</a:t>
            </a:r>
            <a:r>
              <a:rPr lang="en-US" sz="3200" dirty="0"/>
              <a:t> Local Area Network covers a small area like one office, one building or a group of nearby buildings.</a:t>
            </a:r>
          </a:p>
          <a:p>
            <a:endParaRPr lang="en-US" sz="3200" dirty="0"/>
          </a:p>
          <a:p>
            <a:endParaRPr lang="en-US" sz="3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fontScale="90000"/>
          </a:bodyPr>
          <a:lstStyle/>
          <a:p>
            <a:r>
              <a:rPr lang="en-US" dirty="0">
                <a:solidFill>
                  <a:srgbClr val="FF0000"/>
                </a:solidFill>
              </a:rPr>
              <a:t>Metropolitan Area Network (MAN)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pic>
        <p:nvPicPr>
          <p:cNvPr id="34819" name="Picture 3"/>
          <p:cNvPicPr>
            <a:picLocks noChangeAspect="1" noChangeArrowheads="1"/>
          </p:cNvPicPr>
          <p:nvPr/>
        </p:nvPicPr>
        <p:blipFill>
          <a:blip r:embed="rId3"/>
          <a:srcRect/>
          <a:stretch>
            <a:fillRect/>
          </a:stretch>
        </p:blipFill>
        <p:spPr bwMode="auto">
          <a:xfrm>
            <a:off x="457200" y="1219200"/>
            <a:ext cx="7991475" cy="504825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fontScale="90000"/>
          </a:bodyPr>
          <a:lstStyle/>
          <a:p>
            <a:r>
              <a:rPr lang="en-US" dirty="0">
                <a:solidFill>
                  <a:srgbClr val="FF0000"/>
                </a:solidFill>
              </a:rPr>
              <a:t>Metropolitan Area Network (MAN)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lnSpcReduction="10000"/>
          </a:bodyPr>
          <a:lstStyle/>
          <a:p>
            <a:pPr>
              <a:buFont typeface="Arial" pitchFamily="34" charset="0"/>
              <a:buChar char="•"/>
            </a:pPr>
            <a:r>
              <a:rPr lang="en-US" sz="3200" b="1" dirty="0"/>
              <a:t> </a:t>
            </a:r>
            <a:r>
              <a:rPr lang="en-US" sz="3200" dirty="0"/>
              <a:t>A metropolitan area network is a network that covers a larger geographic area by interconnecting a different LAN to form a larger network.</a:t>
            </a:r>
          </a:p>
          <a:p>
            <a:pPr>
              <a:buFont typeface="Arial" pitchFamily="34" charset="0"/>
              <a:buChar char="•"/>
            </a:pPr>
            <a:r>
              <a:rPr lang="en-US" sz="3200" dirty="0"/>
              <a:t> Government agencies use MAN to connect to the citizens and private industries.</a:t>
            </a:r>
          </a:p>
          <a:p>
            <a:pPr>
              <a:buFont typeface="Arial" pitchFamily="34" charset="0"/>
              <a:buChar char="•"/>
            </a:pPr>
            <a:r>
              <a:rPr lang="en-US" sz="3200" dirty="0"/>
              <a:t> In MAN, various LANs are connected to each other through a telephone exchange line.</a:t>
            </a:r>
          </a:p>
          <a:p>
            <a:pPr>
              <a:buFont typeface="Arial" pitchFamily="34" charset="0"/>
              <a:buChar char="•"/>
            </a:pPr>
            <a:r>
              <a:rPr lang="en-US" sz="3200" dirty="0"/>
              <a:t> The most widely used protocols in MAN are RS-232, Frame Relay, ATM, ISDN, OC-3, ADSL, etc.</a:t>
            </a:r>
          </a:p>
          <a:p>
            <a:pPr>
              <a:buFont typeface="Arial" pitchFamily="34" charset="0"/>
              <a:buChar char="•"/>
            </a:pPr>
            <a:r>
              <a:rPr lang="en-US" sz="3200" dirty="0"/>
              <a:t> It has a higher range than Local Area Network(LAN).</a:t>
            </a:r>
          </a:p>
          <a:p>
            <a:endParaRPr lang="en-US" sz="3200" dirty="0"/>
          </a:p>
          <a:p>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228600"/>
            <a:ext cx="7829550" cy="841374"/>
          </a:xfrm>
        </p:spPr>
        <p:txBody>
          <a:bodyPr>
            <a:normAutofit/>
          </a:bodyPr>
          <a:lstStyle/>
          <a:p>
            <a:r>
              <a:rPr lang="en-US" b="1" dirty="0">
                <a:solidFill>
                  <a:srgbClr val="FF0000"/>
                </a:solidFill>
                <a:latin typeface="Times New Roman" pitchFamily="18" charset="0"/>
                <a:cs typeface="Times New Roman" pitchFamily="18" charset="0"/>
              </a:rPr>
              <a:t>Session 1</a:t>
            </a:r>
          </a:p>
        </p:txBody>
      </p:sp>
      <p:sp>
        <p:nvSpPr>
          <p:cNvPr id="3" name="Subtitle 2"/>
          <p:cNvSpPr>
            <a:spLocks noGrp="1"/>
          </p:cNvSpPr>
          <p:nvPr>
            <p:ph type="subTitle" idx="1"/>
          </p:nvPr>
        </p:nvSpPr>
        <p:spPr>
          <a:xfrm>
            <a:off x="3714750" y="4038601"/>
            <a:ext cx="4800600" cy="1576369"/>
          </a:xfrm>
        </p:spPr>
        <p:txBody>
          <a:bodyPr>
            <a:noAutofit/>
          </a:bodyPr>
          <a:lstStyle/>
          <a:p>
            <a:pPr algn="l"/>
            <a:r>
              <a:rPr lang="en-US" sz="2400" dirty="0">
                <a:latin typeface="Baskerville Old Face" pitchFamily="18" charset="0"/>
              </a:rPr>
              <a:t>				</a:t>
            </a:r>
          </a:p>
        </p:txBody>
      </p:sp>
      <p:sp>
        <p:nvSpPr>
          <p:cNvPr id="1026" name="AutoShape 2" descr="Image result for srm logo"/>
          <p:cNvSpPr>
            <a:spLocks noChangeAspect="1" noChangeArrowheads="1"/>
          </p:cNvSpPr>
          <p:nvPr/>
        </p:nvSpPr>
        <p:spPr bwMode="auto">
          <a:xfrm>
            <a:off x="1259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srm logo"/>
          <p:cNvSpPr>
            <a:spLocks noChangeAspect="1" noChangeArrowheads="1"/>
          </p:cNvSpPr>
          <p:nvPr/>
        </p:nvSpPr>
        <p:spPr bwMode="auto">
          <a:xfrm>
            <a:off x="1259681" y="-144463"/>
            <a:ext cx="2286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descr="download.png"/>
          <p:cNvPicPr>
            <a:picLocks noChangeAspect="1"/>
          </p:cNvPicPr>
          <p:nvPr/>
        </p:nvPicPr>
        <p:blipFill>
          <a:blip r:embed="rId2"/>
          <a:stretch>
            <a:fillRect/>
          </a:stretch>
        </p:blipFill>
        <p:spPr>
          <a:xfrm>
            <a:off x="6457950" y="152400"/>
            <a:ext cx="2686050" cy="914400"/>
          </a:xfrm>
          <a:prstGeom prst="rect">
            <a:avLst/>
          </a:prstGeom>
        </p:spPr>
      </p:pic>
      <p:sp>
        <p:nvSpPr>
          <p:cNvPr id="8" name="Rectangle 7"/>
          <p:cNvSpPr/>
          <p:nvPr/>
        </p:nvSpPr>
        <p:spPr>
          <a:xfrm>
            <a:off x="1752600" y="1981200"/>
            <a:ext cx="6248400" cy="2062103"/>
          </a:xfrm>
          <a:prstGeom prst="rect">
            <a:avLst/>
          </a:prstGeom>
        </p:spPr>
        <p:txBody>
          <a:bodyPr wrap="square">
            <a:spAutoFit/>
          </a:bodyPr>
          <a:lstStyle/>
          <a:p>
            <a:r>
              <a:rPr lang="en-US" sz="3200" b="1" dirty="0"/>
              <a:t>Evolution of Computer Networks</a:t>
            </a:r>
          </a:p>
          <a:p>
            <a:r>
              <a:rPr lang="en-US" sz="3200" b="1" dirty="0"/>
              <a:t>Network Categories</a:t>
            </a:r>
          </a:p>
          <a:p>
            <a:r>
              <a:rPr lang="en-US" sz="3200" b="1" dirty="0"/>
              <a:t>Data Transmission Modes</a:t>
            </a:r>
          </a:p>
          <a:p>
            <a:r>
              <a:rPr lang="en-US" sz="3200" b="1" dirty="0"/>
              <a:t>Network Topologies</a:t>
            </a:r>
            <a:endParaRPr lang="en-US" sz="3200" dirty="0"/>
          </a:p>
        </p:txBody>
      </p:sp>
    </p:spTree>
    <p:extLst>
      <p:ext uri="{BB962C8B-B14F-4D97-AF65-F5344CB8AC3E}">
        <p14:creationId xmlns:p14="http://schemas.microsoft.com/office/powerpoint/2010/main" val="29724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Characteristics of MAN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a:bodyPr>
          <a:lstStyle/>
          <a:p>
            <a:pPr>
              <a:buFont typeface="Arial" pitchFamily="34" charset="0"/>
              <a:buChar char="•"/>
            </a:pPr>
            <a:r>
              <a:rPr lang="en-US" sz="3200" b="1" dirty="0"/>
              <a:t> </a:t>
            </a:r>
            <a:r>
              <a:rPr lang="en-US" sz="3200" dirty="0"/>
              <a:t>It generally covers towns and cities (50 km)</a:t>
            </a:r>
          </a:p>
          <a:p>
            <a:pPr>
              <a:buFont typeface="Arial" pitchFamily="34" charset="0"/>
              <a:buChar char="•"/>
            </a:pPr>
            <a:r>
              <a:rPr lang="en-US" sz="3200" dirty="0"/>
              <a:t> Communication medium used for MAN are optical fibers, cables etc.</a:t>
            </a:r>
          </a:p>
          <a:p>
            <a:pPr>
              <a:buFont typeface="Arial" pitchFamily="34" charset="0"/>
              <a:buChar char="•"/>
            </a:pPr>
            <a:r>
              <a:rPr lang="en-US" sz="3200" dirty="0"/>
              <a:t> Data rates adequate for distributed computing applications.</a:t>
            </a:r>
          </a:p>
          <a:p>
            <a:br>
              <a:rPr lang="en-US" sz="3200" dirty="0"/>
            </a:br>
            <a:endParaRPr lang="en-US" sz="3200" dirty="0"/>
          </a:p>
          <a:p>
            <a:endParaRPr lang="en-US" sz="3200" dirty="0"/>
          </a:p>
          <a:p>
            <a:endParaRPr lang="en-US" sz="32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Applications of MAN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a:bodyPr>
          <a:lstStyle/>
          <a:p>
            <a:pPr>
              <a:buFont typeface="Arial" pitchFamily="34" charset="0"/>
              <a:buChar char="•"/>
            </a:pPr>
            <a:r>
              <a:rPr lang="en-US" sz="3200" b="1" dirty="0"/>
              <a:t> </a:t>
            </a:r>
            <a:r>
              <a:rPr lang="en-US" sz="3200" dirty="0"/>
              <a:t>MAN is used in communication between the banks in a city.</a:t>
            </a:r>
          </a:p>
          <a:p>
            <a:pPr>
              <a:buFont typeface="Arial" pitchFamily="34" charset="0"/>
              <a:buChar char="•"/>
            </a:pPr>
            <a:r>
              <a:rPr lang="en-US" sz="3200" dirty="0"/>
              <a:t> It can be used in an Airline Reservation.</a:t>
            </a:r>
          </a:p>
          <a:p>
            <a:pPr>
              <a:buFont typeface="Arial" pitchFamily="34" charset="0"/>
              <a:buChar char="•"/>
            </a:pPr>
            <a:r>
              <a:rPr lang="en-US" sz="3200" dirty="0"/>
              <a:t> It can be used in a college within a city.</a:t>
            </a:r>
          </a:p>
          <a:p>
            <a:pPr>
              <a:buFont typeface="Arial" pitchFamily="34" charset="0"/>
              <a:buChar char="•"/>
            </a:pPr>
            <a:r>
              <a:rPr lang="en-US" sz="3200" dirty="0"/>
              <a:t> It can also be used for communication in the military.</a:t>
            </a:r>
          </a:p>
          <a:p>
            <a:br>
              <a:rPr lang="en-US" sz="3200" dirty="0"/>
            </a:br>
            <a:endParaRPr lang="en-US" sz="3200" dirty="0"/>
          </a:p>
          <a:p>
            <a:endParaRPr lang="en-US" sz="3200" dirty="0"/>
          </a:p>
          <a:p>
            <a:endParaRPr lang="en-US" sz="32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Advantages of MAN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fontScale="92500" lnSpcReduction="20000"/>
          </a:bodyPr>
          <a:lstStyle/>
          <a:p>
            <a:pPr>
              <a:buFont typeface="Arial" pitchFamily="34" charset="0"/>
              <a:buChar char="•"/>
            </a:pPr>
            <a:r>
              <a:rPr lang="en-US" sz="3200" b="1" dirty="0"/>
              <a:t> </a:t>
            </a:r>
            <a:r>
              <a:rPr lang="en-US" sz="3500" dirty="0"/>
              <a:t>Extremely efficient and provide fast communication via high-speed carriers, such as fiber optic cables.</a:t>
            </a:r>
          </a:p>
          <a:p>
            <a:pPr>
              <a:buFont typeface="Arial" pitchFamily="34" charset="0"/>
              <a:buChar char="•"/>
            </a:pPr>
            <a:r>
              <a:rPr lang="en-US" sz="3500" dirty="0"/>
              <a:t> It provides a good back bone for large network and provides greater access to WANs.</a:t>
            </a:r>
          </a:p>
          <a:p>
            <a:pPr>
              <a:buFont typeface="Arial" pitchFamily="34" charset="0"/>
              <a:buChar char="•"/>
            </a:pPr>
            <a:r>
              <a:rPr lang="en-US" sz="3500" dirty="0"/>
              <a:t> The dual bus used in MAN helps the transmission of data in both directions simultaneously.</a:t>
            </a:r>
          </a:p>
          <a:p>
            <a:pPr>
              <a:buFont typeface="Arial" pitchFamily="34" charset="0"/>
              <a:buChar char="•"/>
            </a:pPr>
            <a:r>
              <a:rPr lang="en-US" sz="3500" dirty="0"/>
              <a:t> A MAN usually encompasses several blocks of a city or an entire city.</a:t>
            </a:r>
          </a:p>
          <a:p>
            <a:pPr>
              <a:buFont typeface="Arial" pitchFamily="34" charset="0"/>
              <a:buChar char="•"/>
            </a:pPr>
            <a:endParaRPr lang="en-US" sz="3200" dirty="0"/>
          </a:p>
          <a:p>
            <a:br>
              <a:rPr lang="en-US" sz="3200" dirty="0"/>
            </a:br>
            <a:endParaRPr lang="en-US" sz="3200" dirty="0"/>
          </a:p>
          <a:p>
            <a:endParaRPr lang="en-US" sz="3200" dirty="0"/>
          </a:p>
          <a:p>
            <a:endParaRPr lang="en-US" sz="32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Disadvantages of MAN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a:bodyPr>
          <a:lstStyle/>
          <a:p>
            <a:pPr>
              <a:buFont typeface="Arial" pitchFamily="34" charset="0"/>
              <a:buChar char="•"/>
            </a:pPr>
            <a:r>
              <a:rPr lang="en-US" sz="3200" b="1" dirty="0"/>
              <a:t> </a:t>
            </a:r>
            <a:r>
              <a:rPr lang="en-US" sz="3600" dirty="0"/>
              <a:t>More cable required for a MAN connection from one place to another.</a:t>
            </a:r>
          </a:p>
          <a:p>
            <a:pPr>
              <a:buFont typeface="Arial" pitchFamily="34" charset="0"/>
              <a:buChar char="•"/>
            </a:pPr>
            <a:r>
              <a:rPr lang="en-US" sz="3600" dirty="0"/>
              <a:t> It is difficult to make the system secure from hackers and industrial espionage (spying) graphical regions.</a:t>
            </a:r>
          </a:p>
          <a:p>
            <a:endParaRPr lang="en-US" sz="3200" dirty="0"/>
          </a:p>
          <a:p>
            <a:br>
              <a:rPr lang="en-US" sz="3200" dirty="0"/>
            </a:br>
            <a:endParaRPr lang="en-US" sz="3200" dirty="0"/>
          </a:p>
          <a:p>
            <a:endParaRPr lang="en-US" sz="3200" dirty="0"/>
          </a:p>
          <a:p>
            <a:endParaRPr lang="en-US" sz="3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fontScale="90000"/>
          </a:bodyPr>
          <a:lstStyle/>
          <a:p>
            <a:r>
              <a:rPr lang="en-US" b="1" dirty="0">
                <a:solidFill>
                  <a:srgbClr val="FF0000"/>
                </a:solidFill>
              </a:rPr>
              <a:t>Wide Area Network (WAN)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pic>
        <p:nvPicPr>
          <p:cNvPr id="45061" name="Picture 5"/>
          <p:cNvPicPr>
            <a:picLocks noChangeAspect="1" noChangeArrowheads="1"/>
          </p:cNvPicPr>
          <p:nvPr/>
        </p:nvPicPr>
        <p:blipFill>
          <a:blip r:embed="rId3"/>
          <a:srcRect/>
          <a:stretch>
            <a:fillRect/>
          </a:stretch>
        </p:blipFill>
        <p:spPr bwMode="auto">
          <a:xfrm>
            <a:off x="685800" y="1219200"/>
            <a:ext cx="8001000" cy="516255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Wide Area Network (WAN)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lnSpcReduction="10000"/>
          </a:bodyPr>
          <a:lstStyle/>
          <a:p>
            <a:pPr>
              <a:buFont typeface="Arial" pitchFamily="34" charset="0"/>
              <a:buChar char="•"/>
            </a:pPr>
            <a:r>
              <a:rPr lang="en-US" sz="3200" b="1" dirty="0"/>
              <a:t> </a:t>
            </a:r>
            <a:r>
              <a:rPr lang="en-US" sz="3200" dirty="0"/>
              <a:t>It is also called WAN. WAN can be private or it can be public leased network. </a:t>
            </a:r>
          </a:p>
          <a:p>
            <a:pPr>
              <a:buFont typeface="Arial" pitchFamily="34" charset="0"/>
              <a:buChar char="•"/>
            </a:pPr>
            <a:r>
              <a:rPr lang="en-US" sz="3200" dirty="0"/>
              <a:t> It is used for the network that covers large distance such as cover states of a country. </a:t>
            </a:r>
          </a:p>
          <a:p>
            <a:pPr>
              <a:buFont typeface="Arial" pitchFamily="34" charset="0"/>
              <a:buChar char="•"/>
            </a:pPr>
            <a:r>
              <a:rPr lang="en-US" sz="3200" dirty="0"/>
              <a:t> It is not easy to design and maintain. </a:t>
            </a:r>
          </a:p>
          <a:p>
            <a:pPr>
              <a:buFont typeface="Arial" pitchFamily="34" charset="0"/>
              <a:buChar char="•"/>
            </a:pPr>
            <a:r>
              <a:rPr lang="en-US" sz="3200" dirty="0"/>
              <a:t> Communication medium used by WAN are PSTN or Satellite links. </a:t>
            </a:r>
          </a:p>
          <a:p>
            <a:pPr>
              <a:buFont typeface="Arial" pitchFamily="34" charset="0"/>
              <a:buChar char="•"/>
            </a:pPr>
            <a:r>
              <a:rPr lang="en-US" sz="3200" dirty="0"/>
              <a:t> WAN operates on low data rates.</a:t>
            </a:r>
            <a:r>
              <a:rPr lang="en-US" sz="3200" b="1" dirty="0"/>
              <a:t>  </a:t>
            </a:r>
            <a:r>
              <a:rPr lang="en-US" sz="3600" dirty="0"/>
              <a:t> </a:t>
            </a:r>
          </a:p>
          <a:p>
            <a:endParaRPr lang="en-US" sz="3200" dirty="0"/>
          </a:p>
          <a:p>
            <a:br>
              <a:rPr lang="en-US" sz="3200" dirty="0"/>
            </a:br>
            <a:endParaRPr lang="en-US" sz="3200" dirty="0"/>
          </a:p>
          <a:p>
            <a:endParaRPr lang="en-US" sz="3200" dirty="0"/>
          </a:p>
          <a:p>
            <a:endParaRPr lang="en-US" sz="3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Examples for WAN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fontScale="92500" lnSpcReduction="10000"/>
          </a:bodyPr>
          <a:lstStyle/>
          <a:p>
            <a:r>
              <a:rPr lang="en-US" sz="3200" b="1" dirty="0"/>
              <a:t>Mobile Broadband:</a:t>
            </a:r>
            <a:r>
              <a:rPr lang="en-US" sz="3200" dirty="0"/>
              <a:t> A 4G network is widely used across a region or country.</a:t>
            </a:r>
          </a:p>
          <a:p>
            <a:r>
              <a:rPr lang="en-US" sz="3200" b="1" dirty="0"/>
              <a:t>Last mile:</a:t>
            </a:r>
            <a:r>
              <a:rPr lang="en-US" sz="3200" dirty="0"/>
              <a:t> A telecom company is used to provide the internet services to the customers in hundreds of cities by connecting their home with fiber.</a:t>
            </a:r>
          </a:p>
          <a:p>
            <a:r>
              <a:rPr lang="en-US" sz="3200" b="1" dirty="0"/>
              <a:t>Private network:</a:t>
            </a:r>
            <a:r>
              <a:rPr lang="en-US" sz="3200" dirty="0"/>
              <a:t> A bank provides a private network that connects the 44 offices. This network is made by using the telephone leased line provided by the telecom company.</a:t>
            </a:r>
          </a:p>
          <a:p>
            <a:endParaRPr lang="en-US" sz="3200" dirty="0"/>
          </a:p>
          <a:p>
            <a:br>
              <a:rPr lang="en-US" sz="3200" dirty="0"/>
            </a:br>
            <a:endParaRPr lang="en-US" sz="3200" dirty="0"/>
          </a:p>
          <a:p>
            <a:endParaRPr lang="en-US" sz="3200" dirty="0"/>
          </a:p>
          <a:p>
            <a:endParaRPr lang="en-US" sz="3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 Characteristics of WAN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a:bodyPr>
          <a:lstStyle/>
          <a:p>
            <a:pPr>
              <a:buFont typeface="Arial" pitchFamily="34" charset="0"/>
              <a:buChar char="•"/>
            </a:pPr>
            <a:r>
              <a:rPr lang="en-US" sz="3200" dirty="0"/>
              <a:t> It generally covers large distances(states, countries, continents).</a:t>
            </a:r>
          </a:p>
          <a:p>
            <a:pPr>
              <a:buFont typeface="Arial" pitchFamily="34" charset="0"/>
              <a:buChar char="•"/>
            </a:pPr>
            <a:r>
              <a:rPr lang="en-US" sz="3200" dirty="0"/>
              <a:t> Communication medium used are satellite, public telephone networks which are connected by routers.</a:t>
            </a:r>
          </a:p>
          <a:p>
            <a:endParaRPr lang="en-US" sz="3200" dirty="0"/>
          </a:p>
          <a:p>
            <a:br>
              <a:rPr lang="en-US" sz="3200" dirty="0"/>
            </a:br>
            <a:endParaRPr lang="en-US" sz="3200" dirty="0"/>
          </a:p>
          <a:p>
            <a:endParaRPr lang="en-US" sz="3200" dirty="0"/>
          </a:p>
          <a:p>
            <a:endParaRPr lang="en-US" sz="3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 Advantages of WAN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fontScale="85000" lnSpcReduction="20000"/>
          </a:bodyPr>
          <a:lstStyle/>
          <a:p>
            <a:r>
              <a:rPr lang="en-US" sz="3200" b="1" dirty="0"/>
              <a:t>Geographical area:</a:t>
            </a:r>
            <a:r>
              <a:rPr lang="en-US" sz="3200" dirty="0"/>
              <a:t> A Wide Area Network provides a large geographical area. Suppose if the branch of our office is in a different city then we can connect with them through WAN. The internet provides a leased line through which we can connect with another branch.</a:t>
            </a:r>
          </a:p>
          <a:p>
            <a:r>
              <a:rPr lang="en-US" sz="3200" b="1" dirty="0"/>
              <a:t>Centralized data:</a:t>
            </a:r>
            <a:r>
              <a:rPr lang="en-US" sz="3200" dirty="0"/>
              <a:t> In case of WAN network, data is centralized. Therefore, we do not need to buy the emails, files or back up servers.</a:t>
            </a:r>
          </a:p>
          <a:p>
            <a:r>
              <a:rPr lang="en-US" sz="3200" b="1" dirty="0"/>
              <a:t>Get updated files:</a:t>
            </a:r>
            <a:r>
              <a:rPr lang="en-US" sz="3200" dirty="0"/>
              <a:t> Software companies work on the live server. Therefore, the programmers get the updated files within seconds.</a:t>
            </a:r>
          </a:p>
          <a:p>
            <a:endParaRPr lang="en-US" sz="3200" dirty="0"/>
          </a:p>
          <a:p>
            <a:br>
              <a:rPr lang="en-US" sz="3200" dirty="0"/>
            </a:br>
            <a:endParaRPr lang="en-US" sz="3200" dirty="0"/>
          </a:p>
          <a:p>
            <a:endParaRPr lang="en-US" sz="3200" dirty="0"/>
          </a:p>
          <a:p>
            <a:endParaRPr 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 Advantages of WAN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fontScale="62500" lnSpcReduction="20000"/>
          </a:bodyPr>
          <a:lstStyle/>
          <a:p>
            <a:r>
              <a:rPr lang="en-US" sz="4600" b="1" dirty="0"/>
              <a:t>Exchange messages:</a:t>
            </a:r>
            <a:r>
              <a:rPr lang="en-US" sz="4600" dirty="0"/>
              <a:t> In a WAN network, messages are transmitted fast. The web application like Facebook, </a:t>
            </a:r>
            <a:r>
              <a:rPr lang="en-US" sz="4600" dirty="0" err="1"/>
              <a:t>WhatsApp</a:t>
            </a:r>
            <a:r>
              <a:rPr lang="en-US" sz="4600" dirty="0"/>
              <a:t>, Skype allows you to communicate with friends.</a:t>
            </a:r>
          </a:p>
          <a:p>
            <a:r>
              <a:rPr lang="en-US" sz="4600" b="1" dirty="0"/>
              <a:t>Sharing of software and resources:</a:t>
            </a:r>
            <a:r>
              <a:rPr lang="en-US" sz="4600" dirty="0"/>
              <a:t> In WAN network, we can share the software and other resources like a hard drive, RAM.</a:t>
            </a:r>
          </a:p>
          <a:p>
            <a:r>
              <a:rPr lang="en-US" sz="4600" b="1" dirty="0"/>
              <a:t>Global business:</a:t>
            </a:r>
            <a:r>
              <a:rPr lang="en-US" sz="4600" dirty="0"/>
              <a:t> We can do the business over the internet globally.</a:t>
            </a:r>
          </a:p>
          <a:p>
            <a:r>
              <a:rPr lang="en-US" sz="4600" b="1" dirty="0"/>
              <a:t>High bandwidth:</a:t>
            </a:r>
            <a:r>
              <a:rPr lang="en-US" sz="4600" dirty="0"/>
              <a:t> If we use the leased lines for our company then this gives the high bandwidth. The high bandwidth increases the data transfer rate which in turn increases the productivity of our company.</a:t>
            </a:r>
          </a:p>
          <a:p>
            <a:br>
              <a:rPr lang="en-US" sz="3200" dirty="0"/>
            </a:br>
            <a:endParaRPr lang="en-US" sz="3200" dirty="0"/>
          </a:p>
          <a:p>
            <a:endParaRPr lang="en-US" sz="3200" dirty="0"/>
          </a:p>
          <a:p>
            <a:endParaRPr 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b="1"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9" name="Rectangle 3"/>
          <p:cNvSpPr txBox="1">
            <a:spLocks noChangeArrowheads="1"/>
          </p:cNvSpPr>
          <p:nvPr/>
        </p:nvSpPr>
        <p:spPr>
          <a:xfrm>
            <a:off x="304800" y="1295400"/>
            <a:ext cx="84582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3200" b="1" dirty="0"/>
              <a:t>Computer Networks</a:t>
            </a:r>
            <a:r>
              <a:rPr lang="en-US" sz="3200" dirty="0"/>
              <a:t>?</a:t>
            </a:r>
          </a:p>
          <a:p>
            <a:pPr lvl="1">
              <a:buFont typeface="Wingdings" pitchFamily="2" charset="2"/>
              <a:buChar char="§"/>
            </a:pPr>
            <a:r>
              <a:rPr lang="en-US" sz="3200" dirty="0"/>
              <a:t> A group of interconnected computers</a:t>
            </a:r>
          </a:p>
          <a:p>
            <a:pPr lvl="1">
              <a:buFont typeface="Wingdings" pitchFamily="2" charset="2"/>
              <a:buChar char="§"/>
            </a:pPr>
            <a:r>
              <a:rPr lang="en-US" sz="3200" dirty="0"/>
              <a:t> The evolution of two important scientific and technical branches of modern civilization</a:t>
            </a:r>
          </a:p>
          <a:p>
            <a:pPr lvl="1">
              <a:buFontTx/>
              <a:buChar char="-"/>
            </a:pPr>
            <a:r>
              <a:rPr lang="en-US" sz="3200" dirty="0"/>
              <a:t> Computing and </a:t>
            </a:r>
          </a:p>
          <a:p>
            <a:pPr lvl="1">
              <a:buFontTx/>
              <a:buChar char="-"/>
            </a:pPr>
            <a:r>
              <a:rPr lang="en-US" sz="3200" dirty="0"/>
              <a:t> Telecommunications technologies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000"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1" i="0" u="none" strike="noStrike" kern="1200" cap="none" spc="0" normalizeH="0" baseline="0" noProof="0" dirty="0">
              <a:ln>
                <a:noFill/>
              </a:ln>
              <a:solidFill>
                <a:srgbClr val="0033CC"/>
              </a:solidFill>
              <a:effectLst/>
              <a:uLnTx/>
              <a:uFillTx/>
              <a:latin typeface="Times New Roman" pitchFamily="18" charset="0"/>
              <a:ea typeface="+mn-ea"/>
              <a:cs typeface="Times New Roman" pitchFamily="18" charset="0"/>
            </a:endParaRPr>
          </a:p>
          <a:p>
            <a:pPr marL="2571750" marR="0" lvl="6"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34290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2"/>
          <p:cNvPicPr>
            <a:picLocks noChangeAspect="1" noChangeArrowheads="1"/>
          </p:cNvPicPr>
          <p:nvPr/>
        </p:nvPicPr>
        <p:blipFill>
          <a:blip r:embed="rId3"/>
          <a:srcRect/>
          <a:stretch>
            <a:fillRect/>
          </a:stretch>
        </p:blipFill>
        <p:spPr bwMode="auto">
          <a:xfrm>
            <a:off x="685800" y="4419600"/>
            <a:ext cx="7848600" cy="228600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 Disadvantages of WAN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fontScale="77500" lnSpcReduction="20000"/>
          </a:bodyPr>
          <a:lstStyle/>
          <a:p>
            <a:r>
              <a:rPr lang="en-US" sz="3600" b="1" dirty="0"/>
              <a:t>Security issue:</a:t>
            </a:r>
            <a:r>
              <a:rPr lang="en-US" sz="3600" dirty="0"/>
              <a:t> A WAN network has more security issues as compared to LAN and MAN network as all the technologies are combined together that creates the security problem.</a:t>
            </a:r>
          </a:p>
          <a:p>
            <a:r>
              <a:rPr lang="en-US" sz="3600" b="1" dirty="0"/>
              <a:t>Needs Firewall &amp; antivirus software:</a:t>
            </a:r>
            <a:r>
              <a:rPr lang="en-US" sz="3600" dirty="0"/>
              <a:t> The data is transferred on the internet which can be changed or hacked by the hackers, so the firewall needs to be used. Some people can inject the virus in our system so antivirus is needed to protect from such a virus.</a:t>
            </a:r>
          </a:p>
          <a:p>
            <a:r>
              <a:rPr lang="en-US" sz="3600" b="1" dirty="0"/>
              <a:t>High Setup cost:</a:t>
            </a:r>
            <a:r>
              <a:rPr lang="en-US" sz="3600" dirty="0"/>
              <a:t> An installation cost of the WAN network is high as it involves the purchasing of routers, switches.</a:t>
            </a:r>
          </a:p>
          <a:p>
            <a:r>
              <a:rPr lang="en-US" sz="3600" b="1" dirty="0"/>
              <a:t>Troubleshooting problems:</a:t>
            </a:r>
            <a:r>
              <a:rPr lang="en-US" sz="3600" dirty="0"/>
              <a:t> It covers a large area so fixing the problem is difficult.</a:t>
            </a:r>
            <a:br>
              <a:rPr lang="en-US" sz="3200" dirty="0"/>
            </a:br>
            <a:endParaRPr lang="en-US" sz="32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553200" cy="1066800"/>
          </a:xfrm>
        </p:spPr>
        <p:txBody>
          <a:bodyPr>
            <a:normAutofit fontScale="90000"/>
          </a:bodyPr>
          <a:lstStyle/>
          <a:p>
            <a:r>
              <a:rPr lang="en-US" dirty="0">
                <a:solidFill>
                  <a:srgbClr val="FF0000"/>
                </a:solidFill>
              </a:rPr>
              <a:t> </a:t>
            </a:r>
            <a:r>
              <a:rPr lang="en-US" b="1" dirty="0">
                <a:solidFill>
                  <a:srgbClr val="FF0000"/>
                </a:solidFill>
              </a:rPr>
              <a:t>Personal Area Network (PAN)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pic>
        <p:nvPicPr>
          <p:cNvPr id="49154" name="Picture 2"/>
          <p:cNvPicPr>
            <a:picLocks noChangeAspect="1" noChangeArrowheads="1"/>
          </p:cNvPicPr>
          <p:nvPr/>
        </p:nvPicPr>
        <p:blipFill>
          <a:blip r:embed="rId3"/>
          <a:srcRect/>
          <a:stretch>
            <a:fillRect/>
          </a:stretch>
        </p:blipFill>
        <p:spPr bwMode="auto">
          <a:xfrm>
            <a:off x="685800" y="1143000"/>
            <a:ext cx="7848600" cy="52578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fontScale="90000"/>
          </a:bodyPr>
          <a:lstStyle/>
          <a:p>
            <a:r>
              <a:rPr lang="en-US" dirty="0">
                <a:solidFill>
                  <a:srgbClr val="FF0000"/>
                </a:solidFill>
              </a:rPr>
              <a:t> Personal Area Network (PAN)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fontScale="85000" lnSpcReduction="20000"/>
          </a:bodyPr>
          <a:lstStyle/>
          <a:p>
            <a:pPr>
              <a:buFont typeface="Arial" pitchFamily="34" charset="0"/>
              <a:buChar char="•"/>
            </a:pPr>
            <a:r>
              <a:rPr lang="en-US" sz="3600" dirty="0"/>
              <a:t> Personal Area Network is a network arranged within an individual person, typically within a range of 10 meters.</a:t>
            </a:r>
          </a:p>
          <a:p>
            <a:pPr>
              <a:buFont typeface="Arial" pitchFamily="34" charset="0"/>
              <a:buChar char="•"/>
            </a:pPr>
            <a:r>
              <a:rPr lang="en-US" sz="3600" dirty="0"/>
              <a:t> Personal Area Network is used for connecting the computer devices of personal use is known as Personal Area Network.</a:t>
            </a:r>
          </a:p>
          <a:p>
            <a:pPr>
              <a:buFont typeface="Arial" pitchFamily="34" charset="0"/>
              <a:buChar char="•"/>
            </a:pPr>
            <a:r>
              <a:rPr lang="en-US" sz="3600" dirty="0"/>
              <a:t> </a:t>
            </a:r>
            <a:r>
              <a:rPr lang="en-US" sz="3600" b="1" dirty="0"/>
              <a:t>Thomas Zimmerman</a:t>
            </a:r>
            <a:r>
              <a:rPr lang="en-US" sz="3600" dirty="0"/>
              <a:t> was the first research scientist to bring the idea of the Personal Area Network.</a:t>
            </a:r>
          </a:p>
          <a:p>
            <a:pPr>
              <a:buFont typeface="Arial" pitchFamily="34" charset="0"/>
              <a:buChar char="•"/>
            </a:pPr>
            <a:r>
              <a:rPr lang="en-US" sz="3600" dirty="0"/>
              <a:t> Personal Area Network covers an area of </a:t>
            </a:r>
            <a:r>
              <a:rPr lang="en-US" sz="3600" b="1" dirty="0"/>
              <a:t>30 feet</a:t>
            </a:r>
            <a:r>
              <a:rPr lang="en-US" sz="3600" dirty="0"/>
              <a:t>.</a:t>
            </a:r>
          </a:p>
          <a:p>
            <a:r>
              <a:rPr lang="en-US" sz="3600" dirty="0"/>
              <a:t>Personal computer devices that are used to develop the personal area network are the laptop, mobile phones, media player and play stations.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 Examples of PAN</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fontScale="77500" lnSpcReduction="20000"/>
          </a:bodyPr>
          <a:lstStyle/>
          <a:p>
            <a:r>
              <a:rPr lang="en-US" sz="3600" b="1" dirty="0"/>
              <a:t>Body Area Network:</a:t>
            </a:r>
            <a:r>
              <a:rPr lang="en-US" sz="3600" dirty="0"/>
              <a:t> Body Area Network is a network that moves with a person. </a:t>
            </a:r>
            <a:r>
              <a:rPr lang="en-US" sz="3600" b="1" dirty="0"/>
              <a:t>For example</a:t>
            </a:r>
            <a:r>
              <a:rPr lang="en-US" sz="3600" dirty="0"/>
              <a:t>, a mobile network moves with a person. Suppose a person establishes a network connection and then creates a connection with another device to share the information.</a:t>
            </a:r>
          </a:p>
          <a:p>
            <a:r>
              <a:rPr lang="en-US" sz="3600" b="1" dirty="0"/>
              <a:t>Offline Network:</a:t>
            </a:r>
            <a:r>
              <a:rPr lang="en-US" sz="3600" dirty="0"/>
              <a:t> An offline network can be created inside the home, so it is also known as a </a:t>
            </a:r>
            <a:r>
              <a:rPr lang="en-US" sz="3600" b="1" dirty="0"/>
              <a:t>home network</a:t>
            </a:r>
            <a:r>
              <a:rPr lang="en-US" sz="3600" dirty="0"/>
              <a:t>. A home network is designed to integrate the devices such as printers, computer, television but they are not connected to the internet.</a:t>
            </a:r>
          </a:p>
          <a:p>
            <a:r>
              <a:rPr lang="en-US" sz="3600" b="1" dirty="0"/>
              <a:t>Small Home Office:</a:t>
            </a:r>
            <a:r>
              <a:rPr lang="en-US" sz="3600" dirty="0"/>
              <a:t> It is used to connect a variety of devices to the internet and to a corporate network using a VPN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 </a:t>
            </a:r>
            <a:r>
              <a:rPr lang="en-US" b="1" dirty="0">
                <a:solidFill>
                  <a:srgbClr val="FF0000"/>
                </a:solidFill>
              </a:rPr>
              <a:t>Data Transmission Modes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19200"/>
            <a:ext cx="8610600" cy="5181600"/>
          </a:xfrm>
          <a:prstGeom prst="rect">
            <a:avLst/>
          </a:prstGeom>
        </p:spPr>
        <p:txBody>
          <a:bodyPr vert="horz" lIns="91440" tIns="45720" rIns="91440" bIns="45720" rtlCol="0">
            <a:normAutofit fontScale="92500"/>
          </a:bodyPr>
          <a:lstStyle/>
          <a:p>
            <a:pPr>
              <a:buFont typeface="Arial" pitchFamily="34" charset="0"/>
              <a:buChar char="•"/>
            </a:pPr>
            <a:r>
              <a:rPr lang="en-US" sz="3600" dirty="0"/>
              <a:t> The data is transmitted from one device to another device through a </a:t>
            </a:r>
            <a:r>
              <a:rPr lang="en-US" sz="3600" b="1" dirty="0"/>
              <a:t>transmission mode</a:t>
            </a:r>
            <a:r>
              <a:rPr lang="en-US" sz="3600" dirty="0"/>
              <a:t>. </a:t>
            </a:r>
          </a:p>
          <a:p>
            <a:pPr>
              <a:buFont typeface="Arial" pitchFamily="34" charset="0"/>
              <a:buChar char="•"/>
            </a:pPr>
            <a:r>
              <a:rPr lang="en-US" sz="3600" dirty="0"/>
              <a:t> The transmission mode decides the </a:t>
            </a:r>
            <a:r>
              <a:rPr lang="en-US" sz="3600" b="1" dirty="0"/>
              <a:t>direction of data</a:t>
            </a:r>
            <a:r>
              <a:rPr lang="en-US" sz="3600" dirty="0"/>
              <a:t> in which the data needs to travel to reach the receiver system or node. </a:t>
            </a:r>
          </a:p>
          <a:p>
            <a:pPr>
              <a:buFont typeface="Arial" pitchFamily="34" charset="0"/>
              <a:buChar char="•"/>
            </a:pPr>
            <a:r>
              <a:rPr lang="en-US" sz="3600" dirty="0"/>
              <a:t> The transmission mode is divided into three</a:t>
            </a:r>
          </a:p>
          <a:p>
            <a:r>
              <a:rPr lang="en-US" sz="3600" dirty="0"/>
              <a:t>categories:</a:t>
            </a:r>
          </a:p>
          <a:p>
            <a:r>
              <a:rPr lang="en-US" sz="3600" dirty="0"/>
              <a:t>1. Simplex</a:t>
            </a:r>
            <a:br>
              <a:rPr lang="en-US" sz="3600" dirty="0"/>
            </a:br>
            <a:r>
              <a:rPr lang="en-US" sz="3600" dirty="0"/>
              <a:t>2. Half-Duplex</a:t>
            </a:r>
            <a:br>
              <a:rPr lang="en-US" sz="3600" dirty="0"/>
            </a:br>
            <a:r>
              <a:rPr lang="en-US" sz="3600" dirty="0"/>
              <a:t>3. Full-Duplex</a:t>
            </a:r>
          </a:p>
          <a:p>
            <a:endParaRPr lang="en-US"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 Data Transmission Modes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pic>
        <p:nvPicPr>
          <p:cNvPr id="50179" name="Picture 3"/>
          <p:cNvPicPr>
            <a:picLocks noChangeAspect="1" noChangeArrowheads="1"/>
          </p:cNvPicPr>
          <p:nvPr/>
        </p:nvPicPr>
        <p:blipFill>
          <a:blip r:embed="rId3"/>
          <a:srcRect/>
          <a:stretch>
            <a:fillRect/>
          </a:stretch>
        </p:blipFill>
        <p:spPr bwMode="auto">
          <a:xfrm>
            <a:off x="914400" y="1524000"/>
            <a:ext cx="7162800" cy="36576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Simplex Mode</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2438400"/>
            <a:ext cx="8610600" cy="3962400"/>
          </a:xfrm>
          <a:prstGeom prst="rect">
            <a:avLst/>
          </a:prstGeom>
        </p:spPr>
        <p:txBody>
          <a:bodyPr vert="horz" lIns="91440" tIns="45720" rIns="91440" bIns="45720" rtlCol="0">
            <a:normAutofit fontScale="85000" lnSpcReduction="20000"/>
          </a:bodyPr>
          <a:lstStyle/>
          <a:p>
            <a:r>
              <a:rPr lang="en-US" sz="3600" dirty="0"/>
              <a:t>1. In simplex mode the data transmits in one direction only, from one system to another system.</a:t>
            </a:r>
            <a:br>
              <a:rPr lang="en-US" sz="3600" dirty="0"/>
            </a:br>
            <a:r>
              <a:rPr lang="en-US" sz="3600" dirty="0"/>
              <a:t>2. The sender device that sends data can only send data and cannot receive it. On the other hand the receiver device can only receive the data and cannot send it.</a:t>
            </a:r>
            <a:br>
              <a:rPr lang="en-US" sz="3600" dirty="0"/>
            </a:br>
            <a:r>
              <a:rPr lang="en-US" sz="3600" dirty="0"/>
              <a:t>3. Television is an example of simplex mode transmission as the broadcast sends signals to our TV but never receives signals back from our TV. This is a unidirectional transmission.</a:t>
            </a:r>
          </a:p>
          <a:p>
            <a:endParaRPr lang="en-US" sz="3600" dirty="0"/>
          </a:p>
        </p:txBody>
      </p:sp>
      <p:pic>
        <p:nvPicPr>
          <p:cNvPr id="61442" name="Picture 2"/>
          <p:cNvPicPr>
            <a:picLocks noChangeAspect="1" noChangeArrowheads="1"/>
          </p:cNvPicPr>
          <p:nvPr/>
        </p:nvPicPr>
        <p:blipFill>
          <a:blip r:embed="rId3"/>
          <a:srcRect/>
          <a:stretch>
            <a:fillRect/>
          </a:stretch>
        </p:blipFill>
        <p:spPr bwMode="auto">
          <a:xfrm>
            <a:off x="533400" y="1295400"/>
            <a:ext cx="7924800" cy="1019175"/>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Simplex Mode</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95400"/>
            <a:ext cx="8610600" cy="4953000"/>
          </a:xfrm>
          <a:prstGeom prst="rect">
            <a:avLst/>
          </a:prstGeom>
        </p:spPr>
        <p:txBody>
          <a:bodyPr vert="horz" lIns="91440" tIns="45720" rIns="91440" bIns="45720" rtlCol="0">
            <a:normAutofit/>
          </a:bodyPr>
          <a:lstStyle/>
          <a:p>
            <a:r>
              <a:rPr lang="en-US" sz="3200" b="1" dirty="0"/>
              <a:t>Advantages of Simplex Mode:</a:t>
            </a:r>
            <a:br>
              <a:rPr lang="en-US" sz="3200" dirty="0"/>
            </a:br>
            <a:r>
              <a:rPr lang="en-US" sz="3200" dirty="0"/>
              <a:t>The full capacity of the transmission medium is utilized as the transmission is one way and cannot have traffic issues.</a:t>
            </a:r>
          </a:p>
          <a:p>
            <a:endParaRPr lang="en-US" sz="3200" dirty="0"/>
          </a:p>
          <a:p>
            <a:r>
              <a:rPr lang="en-US" sz="3200" b="1" dirty="0"/>
              <a:t>Disadvantages of Simplex Mode:</a:t>
            </a:r>
            <a:br>
              <a:rPr lang="en-US" sz="3200" dirty="0"/>
            </a:br>
            <a:r>
              <a:rPr lang="en-US" sz="3200" dirty="0"/>
              <a:t>No bidirectional communication is possible. Two devices cannot communicate with each other using simplex mode of transmission.</a:t>
            </a:r>
          </a:p>
          <a:p>
            <a:endParaRPr lang="en-US" sz="36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Half-Duplex Mode</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2362200"/>
            <a:ext cx="8610600" cy="3810000"/>
          </a:xfrm>
          <a:prstGeom prst="rect">
            <a:avLst/>
          </a:prstGeom>
        </p:spPr>
        <p:txBody>
          <a:bodyPr vert="horz" lIns="91440" tIns="45720" rIns="91440" bIns="45720" rtlCol="0">
            <a:normAutofit fontScale="77500" lnSpcReduction="20000"/>
          </a:bodyPr>
          <a:lstStyle/>
          <a:p>
            <a:r>
              <a:rPr lang="en-US" sz="3200" dirty="0"/>
              <a:t>1. In half duplex mode transmission can be done both ways which means if two systems are connected with half-duplex mode of transmission, they both can send and receive data but not at the same time.</a:t>
            </a:r>
            <a:br>
              <a:rPr lang="en-US" sz="3200" dirty="0"/>
            </a:br>
            <a:r>
              <a:rPr lang="en-US" sz="3200" dirty="0"/>
              <a:t>2. If one device is sending data then other device cannot send data until it receives the data which is already in transmission. You can say that the communication is not simultaneous.</a:t>
            </a:r>
            <a:br>
              <a:rPr lang="en-US" sz="3200" dirty="0"/>
            </a:br>
            <a:r>
              <a:rPr lang="en-US" sz="3200" dirty="0"/>
              <a:t>3. The radio communication device that our soldiers use at the battle fields are the examples of half duplex mode transmission as they send message and then say over and then the person on other hand send his message and this way they communicate but not simultaneously like we used to do on mobile.</a:t>
            </a:r>
            <a:endParaRPr lang="en-US" sz="3600" dirty="0"/>
          </a:p>
        </p:txBody>
      </p:sp>
      <p:pic>
        <p:nvPicPr>
          <p:cNvPr id="62466" name="Picture 2"/>
          <p:cNvPicPr>
            <a:picLocks noChangeAspect="1" noChangeArrowheads="1"/>
          </p:cNvPicPr>
          <p:nvPr/>
        </p:nvPicPr>
        <p:blipFill>
          <a:blip r:embed="rId3"/>
          <a:srcRect/>
          <a:stretch>
            <a:fillRect/>
          </a:stretch>
        </p:blipFill>
        <p:spPr bwMode="auto">
          <a:xfrm>
            <a:off x="381000" y="1066800"/>
            <a:ext cx="6934200" cy="962025"/>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Half-Duplex Mode</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371600"/>
            <a:ext cx="8610600" cy="5181600"/>
          </a:xfrm>
          <a:prstGeom prst="rect">
            <a:avLst/>
          </a:prstGeom>
        </p:spPr>
        <p:txBody>
          <a:bodyPr vert="horz" lIns="91440" tIns="45720" rIns="91440" bIns="45720" rtlCol="0">
            <a:normAutofit/>
          </a:bodyPr>
          <a:lstStyle/>
          <a:p>
            <a:r>
              <a:rPr lang="en-US" sz="2800" b="1" dirty="0"/>
              <a:t>Advantages of Half-Duplex mode:</a:t>
            </a:r>
            <a:br>
              <a:rPr lang="en-US" sz="2800" dirty="0"/>
            </a:br>
            <a:r>
              <a:rPr lang="en-US" sz="2800" dirty="0"/>
              <a:t>Both devices can send and receive data.</a:t>
            </a:r>
            <a:br>
              <a:rPr lang="en-US" sz="2800" dirty="0"/>
            </a:br>
            <a:r>
              <a:rPr lang="en-US" sz="2800" dirty="0"/>
              <a:t>Whole bandwidth can be utilized as at a time only one signal transmits.</a:t>
            </a:r>
          </a:p>
          <a:p>
            <a:endParaRPr lang="en-US" sz="2800" dirty="0"/>
          </a:p>
          <a:p>
            <a:r>
              <a:rPr lang="en-US" sz="2800" b="1" dirty="0"/>
              <a:t>Disadvantages of Half-Duplex mode:</a:t>
            </a:r>
            <a:br>
              <a:rPr lang="en-US" sz="2800" dirty="0"/>
            </a:br>
            <a:r>
              <a:rPr lang="en-US" sz="2800" dirty="0"/>
              <a:t>The disadvantage in half duplex mode is that the other device cannot send data until it receives the data which is already in transmission, this can cause delays to the communication.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9" name="Rectangle 3"/>
          <p:cNvSpPr txBox="1">
            <a:spLocks noChangeArrowheads="1"/>
          </p:cNvSpPr>
          <p:nvPr/>
        </p:nvSpPr>
        <p:spPr>
          <a:xfrm>
            <a:off x="304800" y="1295400"/>
            <a:ext cx="8458200" cy="5029200"/>
          </a:xfrm>
          <a:prstGeom prst="rect">
            <a:avLst/>
          </a:prstGeom>
        </p:spPr>
        <p:txBody>
          <a:bodyPr vert="horz" lIns="91440" tIns="45720" rIns="91440" bIns="45720" rtlCol="0">
            <a:normAutofit lnSpcReduction="10000"/>
          </a:bodyPr>
          <a:lstStyle/>
          <a:p>
            <a:pPr marL="342900" lvl="0" indent="-342900">
              <a:spcBef>
                <a:spcPct val="20000"/>
              </a:spcBef>
            </a:pPr>
            <a:r>
              <a:rPr lang="en-US" sz="3200" b="1" dirty="0"/>
              <a:t>Communication Network</a:t>
            </a:r>
            <a:r>
              <a:rPr lang="en-US" sz="3200" dirty="0"/>
              <a:t>?</a:t>
            </a:r>
          </a:p>
          <a:p>
            <a:pPr marL="342900" indent="-342900">
              <a:spcBef>
                <a:spcPct val="20000"/>
              </a:spcBef>
              <a:buFont typeface="Arial" pitchFamily="34" charset="0"/>
              <a:buChar char="•"/>
            </a:pPr>
            <a:r>
              <a:rPr lang="en-US" sz="3200" dirty="0"/>
              <a:t>A network of </a:t>
            </a:r>
            <a:r>
              <a:rPr lang="en-US" sz="3200" b="1" dirty="0">
                <a:solidFill>
                  <a:schemeClr val="accent1"/>
                </a:solidFill>
              </a:rPr>
              <a:t>links</a:t>
            </a:r>
            <a:r>
              <a:rPr lang="en-US" sz="3200" b="1" dirty="0"/>
              <a:t> </a:t>
            </a:r>
            <a:r>
              <a:rPr lang="en-US" sz="3200" dirty="0"/>
              <a:t>and </a:t>
            </a:r>
            <a:r>
              <a:rPr lang="en-US" sz="3200" b="1" dirty="0">
                <a:solidFill>
                  <a:schemeClr val="accent1"/>
                </a:solidFill>
              </a:rPr>
              <a:t>nodes</a:t>
            </a:r>
            <a:r>
              <a:rPr lang="en-US" sz="3200" dirty="0"/>
              <a:t> arranged  </a:t>
            </a:r>
            <a:r>
              <a:rPr lang="en-US" sz="3200" b="1" dirty="0">
                <a:solidFill>
                  <a:schemeClr val="accent1"/>
                </a:solidFill>
              </a:rPr>
              <a:t>messages</a:t>
            </a:r>
            <a:r>
              <a:rPr lang="en-US" sz="3200" b="1" dirty="0"/>
              <a:t> </a:t>
            </a:r>
            <a:r>
              <a:rPr lang="en-US" sz="3200" dirty="0"/>
              <a:t>may be passed from one part of the network to another</a:t>
            </a:r>
          </a:p>
          <a:p>
            <a:pPr>
              <a:buFont typeface="Arial" pitchFamily="34" charset="0"/>
              <a:buChar char="•"/>
            </a:pPr>
            <a:r>
              <a:rPr lang="en-US" sz="3200" dirty="0"/>
              <a:t> </a:t>
            </a:r>
            <a:r>
              <a:rPr lang="en-US" sz="3200" b="1" dirty="0"/>
              <a:t>What are </a:t>
            </a:r>
            <a:r>
              <a:rPr lang="en-US" sz="3200" b="1" dirty="0">
                <a:solidFill>
                  <a:schemeClr val="accent1"/>
                </a:solidFill>
              </a:rPr>
              <a:t>nodes </a:t>
            </a:r>
            <a:r>
              <a:rPr lang="en-US" sz="3200" b="1" dirty="0"/>
              <a:t>and </a:t>
            </a:r>
            <a:r>
              <a:rPr lang="en-US" sz="3200" b="1" dirty="0">
                <a:solidFill>
                  <a:schemeClr val="accent1"/>
                </a:solidFill>
              </a:rPr>
              <a:t>links</a:t>
            </a:r>
            <a:r>
              <a:rPr lang="en-US" sz="3200" dirty="0"/>
              <a:t>?</a:t>
            </a:r>
          </a:p>
          <a:p>
            <a:pPr lvl="1">
              <a:buFont typeface="Wingdings" pitchFamily="2" charset="2"/>
              <a:buChar char="§"/>
            </a:pPr>
            <a:r>
              <a:rPr lang="en-US" sz="3200" dirty="0"/>
              <a:t> People and roads</a:t>
            </a:r>
          </a:p>
          <a:p>
            <a:pPr lvl="1">
              <a:buFont typeface="Wingdings" pitchFamily="2" charset="2"/>
              <a:buChar char="§"/>
            </a:pPr>
            <a:r>
              <a:rPr lang="en-US" sz="3200" dirty="0"/>
              <a:t> Telephones and switches</a:t>
            </a:r>
          </a:p>
          <a:p>
            <a:pPr lvl="1">
              <a:buFont typeface="Wingdings" pitchFamily="2" charset="2"/>
              <a:buChar char="§"/>
            </a:pPr>
            <a:r>
              <a:rPr lang="en-US" sz="3200" dirty="0"/>
              <a:t> Computers and routers</a:t>
            </a:r>
          </a:p>
          <a:p>
            <a:pPr>
              <a:buFont typeface="Arial" pitchFamily="34" charset="0"/>
              <a:buChar char="•"/>
            </a:pPr>
            <a:r>
              <a:rPr lang="en-US" sz="3200" dirty="0"/>
              <a:t> What is a </a:t>
            </a:r>
            <a:r>
              <a:rPr lang="en-US" sz="3200" b="1" dirty="0">
                <a:solidFill>
                  <a:schemeClr val="accent1"/>
                </a:solidFill>
              </a:rPr>
              <a:t>message</a:t>
            </a:r>
            <a:r>
              <a:rPr lang="en-US" sz="3200" b="1" dirty="0"/>
              <a:t>?</a:t>
            </a:r>
          </a:p>
          <a:p>
            <a:pPr lvl="1">
              <a:buFont typeface="Wingdings" pitchFamily="2" charset="2"/>
              <a:buChar char="§"/>
            </a:pPr>
            <a:r>
              <a:rPr lang="en-US" sz="3200" b="1" dirty="0">
                <a:solidFill>
                  <a:schemeClr val="accent1"/>
                </a:solidFill>
              </a:rPr>
              <a:t> Information</a:t>
            </a:r>
            <a:endParaRPr lang="en-US" sz="3200"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000"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1" i="0" u="none" strike="noStrike" kern="1200" cap="none" spc="0" normalizeH="0" baseline="0" noProof="0" dirty="0">
              <a:ln>
                <a:noFill/>
              </a:ln>
              <a:solidFill>
                <a:srgbClr val="0033CC"/>
              </a:solidFill>
              <a:effectLst/>
              <a:uLnTx/>
              <a:uFillTx/>
              <a:latin typeface="Times New Roman" pitchFamily="18" charset="0"/>
              <a:ea typeface="+mn-ea"/>
              <a:cs typeface="Times New Roman" pitchFamily="18" charset="0"/>
            </a:endParaRPr>
          </a:p>
          <a:p>
            <a:pPr marL="2571750" marR="0" lvl="6"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34290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Full-Duplex Mode</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2667000"/>
            <a:ext cx="8610600" cy="3962400"/>
          </a:xfrm>
          <a:prstGeom prst="rect">
            <a:avLst/>
          </a:prstGeom>
        </p:spPr>
        <p:txBody>
          <a:bodyPr vert="horz" lIns="91440" tIns="45720" rIns="91440" bIns="45720" rtlCol="0">
            <a:noAutofit/>
          </a:bodyPr>
          <a:lstStyle/>
          <a:p>
            <a:r>
              <a:rPr lang="en-US" sz="3600" dirty="0"/>
              <a:t>1. In full duplex mode both the connected devices can send and receive data simultaneously. The mobile phone we use is an example of full duplex mode where we can communicate simultaneously.</a:t>
            </a:r>
            <a:br>
              <a:rPr lang="en-US" sz="3600" dirty="0"/>
            </a:br>
            <a:r>
              <a:rPr lang="en-US" sz="3600" dirty="0"/>
              <a:t>2. Both the devices can send and receive the data at the same time.</a:t>
            </a:r>
          </a:p>
        </p:txBody>
      </p:sp>
      <p:pic>
        <p:nvPicPr>
          <p:cNvPr id="63490" name="Picture 2"/>
          <p:cNvPicPr>
            <a:picLocks noChangeAspect="1" noChangeArrowheads="1"/>
          </p:cNvPicPr>
          <p:nvPr/>
        </p:nvPicPr>
        <p:blipFill>
          <a:blip r:embed="rId3"/>
          <a:srcRect/>
          <a:stretch>
            <a:fillRect/>
          </a:stretch>
        </p:blipFill>
        <p:spPr bwMode="auto">
          <a:xfrm>
            <a:off x="457200" y="1066800"/>
            <a:ext cx="6629400" cy="127635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dirty="0">
                <a:solidFill>
                  <a:srgbClr val="FF0000"/>
                </a:solidFill>
              </a:rPr>
              <a:t>Full-Duplex Mode</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95400"/>
            <a:ext cx="8610600" cy="4495800"/>
          </a:xfrm>
          <a:prstGeom prst="rect">
            <a:avLst/>
          </a:prstGeom>
        </p:spPr>
        <p:txBody>
          <a:bodyPr vert="horz" lIns="91440" tIns="45720" rIns="91440" bIns="45720" rtlCol="0">
            <a:noAutofit/>
          </a:bodyPr>
          <a:lstStyle/>
          <a:p>
            <a:r>
              <a:rPr lang="en-US" sz="3600" b="1" dirty="0"/>
              <a:t>Advantages of Full Duplex mode:</a:t>
            </a:r>
            <a:br>
              <a:rPr lang="en-US" sz="3600" dirty="0"/>
            </a:br>
            <a:r>
              <a:rPr lang="en-US" sz="3600" dirty="0"/>
              <a:t>No delays in communication as both can send and receive data simultaneously.</a:t>
            </a:r>
          </a:p>
          <a:p>
            <a:endParaRPr lang="en-US" sz="3600" dirty="0"/>
          </a:p>
          <a:p>
            <a:r>
              <a:rPr lang="en-US" sz="3600" b="1" dirty="0"/>
              <a:t>Disadvantages of Full Duplex mode:</a:t>
            </a:r>
            <a:br>
              <a:rPr lang="en-US" sz="3600" dirty="0"/>
            </a:br>
            <a:r>
              <a:rPr lang="en-US" sz="3600" dirty="0"/>
              <a:t>No proper bandwidth utilization as the same line is used for sending and receiving data at the same time.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1"/>
            <a:ext cx="7772400" cy="2305050"/>
          </a:xfrm>
        </p:spPr>
        <p:txBody>
          <a:bodyPr>
            <a:normAutofit/>
          </a:bodyPr>
          <a:lstStyle/>
          <a:p>
            <a:r>
              <a:rPr lang="en-US" sz="5400" dirty="0">
                <a:solidFill>
                  <a:srgbClr val="FF0000"/>
                </a:solidFill>
              </a:rPr>
              <a:t>Network Topology- Types</a:t>
            </a:r>
          </a:p>
        </p:txBody>
      </p:sp>
      <p:sp>
        <p:nvSpPr>
          <p:cNvPr id="4" name="Subtitle 3"/>
          <p:cNvSpPr>
            <a:spLocks noGrp="1"/>
          </p:cNvSpPr>
          <p:nvPr>
            <p:ph type="subTitle"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1" y="0"/>
            <a:ext cx="1342857" cy="838200"/>
          </a:xfrm>
          <a:prstGeom prst="rect">
            <a:avLst/>
          </a:prstGeom>
        </p:spPr>
      </p:pic>
    </p:spTree>
    <p:extLst>
      <p:ext uri="{BB962C8B-B14F-4D97-AF65-F5344CB8AC3E}">
        <p14:creationId xmlns:p14="http://schemas.microsoft.com/office/powerpoint/2010/main" val="4070210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Topology- Types</a:t>
            </a:r>
          </a:p>
        </p:txBody>
      </p:sp>
      <p:sp>
        <p:nvSpPr>
          <p:cNvPr id="3" name="Content Placeholder 2"/>
          <p:cNvSpPr>
            <a:spLocks noGrp="1"/>
          </p:cNvSpPr>
          <p:nvPr>
            <p:ph idx="1"/>
          </p:nvPr>
        </p:nvSpPr>
        <p:spPr/>
        <p:txBody>
          <a:bodyPr/>
          <a:lstStyle/>
          <a:p>
            <a:pPr>
              <a:defRPr/>
            </a:pPr>
            <a:r>
              <a:rPr lang="en-US" dirty="0"/>
              <a:t>Topology: physical or logical arrangement of devices</a:t>
            </a:r>
          </a:p>
          <a:p>
            <a:pPr lvl="1">
              <a:defRPr/>
            </a:pPr>
            <a:r>
              <a:rPr lang="en-US" dirty="0"/>
              <a:t>Point-to-point</a:t>
            </a:r>
          </a:p>
          <a:p>
            <a:pPr lvl="1">
              <a:defRPr/>
            </a:pPr>
            <a:r>
              <a:rPr lang="en-US" dirty="0"/>
              <a:t>Mesh</a:t>
            </a:r>
          </a:p>
          <a:p>
            <a:pPr lvl="1">
              <a:defRPr/>
            </a:pPr>
            <a:r>
              <a:rPr lang="en-US" dirty="0"/>
              <a:t>Star</a:t>
            </a:r>
          </a:p>
          <a:p>
            <a:pPr lvl="1">
              <a:defRPr/>
            </a:pPr>
            <a:r>
              <a:rPr lang="en-US" dirty="0"/>
              <a:t>Bus</a:t>
            </a:r>
          </a:p>
          <a:p>
            <a:pPr lvl="1">
              <a:defRPr/>
            </a:pPr>
            <a:r>
              <a:rPr lang="en-US" dirty="0"/>
              <a:t>Ring</a:t>
            </a:r>
          </a:p>
          <a:p>
            <a:pPr lvl="1">
              <a:defRPr/>
            </a:pPr>
            <a:r>
              <a:rPr lang="en-US" dirty="0"/>
              <a:t>Hybrid</a:t>
            </a:r>
          </a:p>
        </p:txBody>
      </p:sp>
      <p:pic>
        <p:nvPicPr>
          <p:cNvPr id="4" name="Picture 3" descr="download.png"/>
          <p:cNvPicPr>
            <a:picLocks noChangeAspect="1"/>
          </p:cNvPicPr>
          <p:nvPr/>
        </p:nvPicPr>
        <p:blipFill>
          <a:blip r:embed="rId2"/>
          <a:stretch>
            <a:fillRect/>
          </a:stretch>
        </p:blipFill>
        <p:spPr>
          <a:xfrm>
            <a:off x="7269402" y="1"/>
            <a:ext cx="1874597" cy="685800"/>
          </a:xfrm>
          <a:prstGeom prst="rect">
            <a:avLst/>
          </a:prstGeom>
        </p:spPr>
      </p:pic>
    </p:spTree>
    <p:extLst>
      <p:ext uri="{BB962C8B-B14F-4D97-AF65-F5344CB8AC3E}">
        <p14:creationId xmlns:p14="http://schemas.microsoft.com/office/powerpoint/2010/main" val="2527341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lstStyle/>
          <a:p>
            <a:pPr>
              <a:defRPr/>
            </a:pPr>
            <a:r>
              <a:rPr lang="en-US" dirty="0"/>
              <a:t>Point-to-Point Connection</a:t>
            </a:r>
          </a:p>
        </p:txBody>
      </p:sp>
      <p:sp>
        <p:nvSpPr>
          <p:cNvPr id="4" name="Slide Number Placeholder 3"/>
          <p:cNvSpPr>
            <a:spLocks noGrp="1"/>
          </p:cNvSpPr>
          <p:nvPr>
            <p:ph type="sldNum" sz="quarter" idx="12"/>
          </p:nvPr>
        </p:nvSpPr>
        <p:spPr/>
        <p:txBody>
          <a:bodyPr/>
          <a:lstStyle/>
          <a:p>
            <a:pPr>
              <a:defRPr/>
            </a:pPr>
            <a:fld id="{7D2E57D5-B7F4-4DE6-BD26-419A49AEF4CF}" type="slidenum">
              <a:rPr lang="en-US" smtClean="0"/>
              <a:pPr>
                <a:defRPr/>
              </a:pPr>
              <a:t>54</a:t>
            </a:fld>
            <a:endParaRPr lang="en-US" dirty="0"/>
          </a:p>
        </p:txBody>
      </p:sp>
      <p:sp>
        <p:nvSpPr>
          <p:cNvPr id="5" name="Rectangle 16"/>
          <p:cNvSpPr>
            <a:spLocks noChangeArrowheads="1"/>
          </p:cNvSpPr>
          <p:nvPr/>
        </p:nvSpPr>
        <p:spPr bwMode="auto">
          <a:xfrm>
            <a:off x="2286000" y="3967315"/>
            <a:ext cx="4343400" cy="76200"/>
          </a:xfrm>
          <a:prstGeom prst="rect">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9525">
            <a:noFill/>
            <a:miter lim="800000"/>
            <a:headEnd/>
            <a:tailEnd/>
          </a:ln>
          <a:effectLst/>
        </p:spPr>
        <p:txBody>
          <a:bodyPr wrap="none" anchor="ctr"/>
          <a:lstStyle/>
          <a:p>
            <a:pPr>
              <a:defRPr/>
            </a:pPr>
            <a:endParaRPr lang="en-US" dirty="0"/>
          </a:p>
        </p:txBody>
      </p:sp>
      <p:sp>
        <p:nvSpPr>
          <p:cNvPr id="6" name="laptop"/>
          <p:cNvSpPr>
            <a:spLocks noEditPoints="1" noChangeArrowheads="1"/>
          </p:cNvSpPr>
          <p:nvPr/>
        </p:nvSpPr>
        <p:spPr bwMode="auto">
          <a:xfrm>
            <a:off x="1828800" y="34448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7" name="laptop"/>
          <p:cNvSpPr>
            <a:spLocks noEditPoints="1" noChangeArrowheads="1"/>
          </p:cNvSpPr>
          <p:nvPr/>
        </p:nvSpPr>
        <p:spPr bwMode="auto">
          <a:xfrm>
            <a:off x="6096000" y="343391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pic>
        <p:nvPicPr>
          <p:cNvPr id="8" name="Picture 7" descr="download.png"/>
          <p:cNvPicPr>
            <a:picLocks noChangeAspect="1"/>
          </p:cNvPicPr>
          <p:nvPr/>
        </p:nvPicPr>
        <p:blipFill>
          <a:blip r:embed="rId2"/>
          <a:stretch>
            <a:fillRect/>
          </a:stretch>
        </p:blipFill>
        <p:spPr>
          <a:xfrm>
            <a:off x="7061116" y="1"/>
            <a:ext cx="2082883" cy="761999"/>
          </a:xfrm>
          <a:prstGeom prst="rect">
            <a:avLst/>
          </a:prstGeom>
        </p:spPr>
      </p:pic>
    </p:spTree>
    <p:extLst>
      <p:ext uri="{BB962C8B-B14F-4D97-AF65-F5344CB8AC3E}">
        <p14:creationId xmlns:p14="http://schemas.microsoft.com/office/powerpoint/2010/main" val="147523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5"/>
          <p:cNvSpPr>
            <a:spLocks noGrp="1"/>
          </p:cNvSpPr>
          <p:nvPr>
            <p:ph type="sldNum" sz="quarter" idx="12"/>
          </p:nvPr>
        </p:nvSpPr>
        <p:spPr/>
        <p:txBody>
          <a:bodyPr/>
          <a:lstStyle/>
          <a:p>
            <a:pPr>
              <a:defRPr/>
            </a:pPr>
            <a:fld id="{79614D6F-B616-420A-A8C1-788E00F23F2C}" type="slidenum">
              <a:rPr lang="en-US"/>
              <a:pPr>
                <a:defRPr/>
              </a:pPr>
              <a:t>55</a:t>
            </a:fld>
            <a:endParaRPr lang="en-US" dirty="0"/>
          </a:p>
        </p:txBody>
      </p:sp>
      <p:grpSp>
        <p:nvGrpSpPr>
          <p:cNvPr id="2" name="Group 8"/>
          <p:cNvGrpSpPr>
            <a:grpSpLocks/>
          </p:cNvGrpSpPr>
          <p:nvPr/>
        </p:nvGrpSpPr>
        <p:grpSpPr bwMode="auto">
          <a:xfrm>
            <a:off x="2819400" y="2286000"/>
            <a:ext cx="3657600" cy="2743200"/>
            <a:chOff x="1584" y="1440"/>
            <a:chExt cx="2304" cy="1728"/>
          </a:xfrm>
        </p:grpSpPr>
        <p:sp>
          <p:nvSpPr>
            <p:cNvPr id="22546" name="Line 9"/>
            <p:cNvSpPr>
              <a:spLocks noChangeShapeType="1"/>
            </p:cNvSpPr>
            <p:nvPr/>
          </p:nvSpPr>
          <p:spPr bwMode="auto">
            <a:xfrm flipV="1">
              <a:off x="1584" y="1440"/>
              <a:ext cx="1104" cy="720"/>
            </a:xfrm>
            <a:prstGeom prst="line">
              <a:avLst/>
            </a:prstGeom>
            <a:noFill/>
            <a:ln w="38100">
              <a:solidFill>
                <a:schemeClr val="tx1"/>
              </a:solidFill>
              <a:round/>
              <a:headEnd/>
              <a:tailEnd/>
            </a:ln>
          </p:spPr>
          <p:txBody>
            <a:bodyPr/>
            <a:lstStyle/>
            <a:p>
              <a:endParaRPr lang="en-US" dirty="0"/>
            </a:p>
          </p:txBody>
        </p:sp>
        <p:sp>
          <p:nvSpPr>
            <p:cNvPr id="22547" name="Line 10"/>
            <p:cNvSpPr>
              <a:spLocks noChangeShapeType="1"/>
            </p:cNvSpPr>
            <p:nvPr/>
          </p:nvSpPr>
          <p:spPr bwMode="auto">
            <a:xfrm flipH="1" flipV="1">
              <a:off x="2736" y="1440"/>
              <a:ext cx="1152" cy="720"/>
            </a:xfrm>
            <a:prstGeom prst="line">
              <a:avLst/>
            </a:prstGeom>
            <a:noFill/>
            <a:ln w="38100">
              <a:solidFill>
                <a:schemeClr val="tx1"/>
              </a:solidFill>
              <a:round/>
              <a:headEnd/>
              <a:tailEnd/>
            </a:ln>
          </p:spPr>
          <p:txBody>
            <a:bodyPr/>
            <a:lstStyle/>
            <a:p>
              <a:endParaRPr lang="en-US" dirty="0"/>
            </a:p>
          </p:txBody>
        </p:sp>
        <p:sp>
          <p:nvSpPr>
            <p:cNvPr id="22548" name="Line 11"/>
            <p:cNvSpPr>
              <a:spLocks noChangeShapeType="1"/>
            </p:cNvSpPr>
            <p:nvPr/>
          </p:nvSpPr>
          <p:spPr bwMode="auto">
            <a:xfrm flipV="1">
              <a:off x="3408" y="2160"/>
              <a:ext cx="480" cy="1008"/>
            </a:xfrm>
            <a:prstGeom prst="line">
              <a:avLst/>
            </a:prstGeom>
            <a:noFill/>
            <a:ln w="38100">
              <a:solidFill>
                <a:schemeClr val="tx1"/>
              </a:solidFill>
              <a:round/>
              <a:headEnd/>
              <a:tailEnd/>
            </a:ln>
          </p:spPr>
          <p:txBody>
            <a:bodyPr/>
            <a:lstStyle/>
            <a:p>
              <a:endParaRPr lang="en-US" dirty="0"/>
            </a:p>
          </p:txBody>
        </p:sp>
        <p:sp>
          <p:nvSpPr>
            <p:cNvPr id="22549" name="Line 12"/>
            <p:cNvSpPr>
              <a:spLocks noChangeShapeType="1"/>
            </p:cNvSpPr>
            <p:nvPr/>
          </p:nvSpPr>
          <p:spPr bwMode="auto">
            <a:xfrm flipV="1">
              <a:off x="2064" y="3168"/>
              <a:ext cx="1344" cy="0"/>
            </a:xfrm>
            <a:prstGeom prst="line">
              <a:avLst/>
            </a:prstGeom>
            <a:noFill/>
            <a:ln w="38100">
              <a:solidFill>
                <a:schemeClr val="tx1"/>
              </a:solidFill>
              <a:round/>
              <a:headEnd/>
              <a:tailEnd/>
            </a:ln>
          </p:spPr>
          <p:txBody>
            <a:bodyPr/>
            <a:lstStyle/>
            <a:p>
              <a:endParaRPr lang="en-US" dirty="0"/>
            </a:p>
          </p:txBody>
        </p:sp>
        <p:sp>
          <p:nvSpPr>
            <p:cNvPr id="22550" name="Line 13"/>
            <p:cNvSpPr>
              <a:spLocks noChangeShapeType="1"/>
            </p:cNvSpPr>
            <p:nvPr/>
          </p:nvSpPr>
          <p:spPr bwMode="auto">
            <a:xfrm>
              <a:off x="1584" y="2160"/>
              <a:ext cx="480" cy="1008"/>
            </a:xfrm>
            <a:prstGeom prst="line">
              <a:avLst/>
            </a:prstGeom>
            <a:noFill/>
            <a:ln w="38100">
              <a:solidFill>
                <a:schemeClr val="tx1"/>
              </a:solidFill>
              <a:round/>
              <a:headEnd/>
              <a:tailEnd/>
            </a:ln>
          </p:spPr>
          <p:txBody>
            <a:bodyPr/>
            <a:lstStyle/>
            <a:p>
              <a:endParaRPr lang="en-US" dirty="0"/>
            </a:p>
          </p:txBody>
        </p:sp>
        <p:sp>
          <p:nvSpPr>
            <p:cNvPr id="22551" name="Line 14"/>
            <p:cNvSpPr>
              <a:spLocks noChangeShapeType="1"/>
            </p:cNvSpPr>
            <p:nvPr/>
          </p:nvSpPr>
          <p:spPr bwMode="auto">
            <a:xfrm flipH="1">
              <a:off x="1584" y="2160"/>
              <a:ext cx="2304" cy="0"/>
            </a:xfrm>
            <a:prstGeom prst="line">
              <a:avLst/>
            </a:prstGeom>
            <a:noFill/>
            <a:ln w="38100">
              <a:solidFill>
                <a:schemeClr val="tx1"/>
              </a:solidFill>
              <a:round/>
              <a:headEnd/>
              <a:tailEnd/>
            </a:ln>
          </p:spPr>
          <p:txBody>
            <a:bodyPr/>
            <a:lstStyle/>
            <a:p>
              <a:endParaRPr lang="en-US" dirty="0"/>
            </a:p>
          </p:txBody>
        </p:sp>
        <p:sp>
          <p:nvSpPr>
            <p:cNvPr id="22552" name="Line 15"/>
            <p:cNvSpPr>
              <a:spLocks noChangeShapeType="1"/>
            </p:cNvSpPr>
            <p:nvPr/>
          </p:nvSpPr>
          <p:spPr bwMode="auto">
            <a:xfrm flipH="1">
              <a:off x="2064" y="2160"/>
              <a:ext cx="1776" cy="1008"/>
            </a:xfrm>
            <a:prstGeom prst="line">
              <a:avLst/>
            </a:prstGeom>
            <a:noFill/>
            <a:ln w="38100">
              <a:solidFill>
                <a:schemeClr val="tx1"/>
              </a:solidFill>
              <a:round/>
              <a:headEnd/>
              <a:tailEnd/>
            </a:ln>
          </p:spPr>
          <p:txBody>
            <a:bodyPr/>
            <a:lstStyle/>
            <a:p>
              <a:endParaRPr lang="en-US" dirty="0"/>
            </a:p>
          </p:txBody>
        </p:sp>
        <p:sp>
          <p:nvSpPr>
            <p:cNvPr id="22553" name="Line 16"/>
            <p:cNvSpPr>
              <a:spLocks noChangeShapeType="1"/>
            </p:cNvSpPr>
            <p:nvPr/>
          </p:nvSpPr>
          <p:spPr bwMode="auto">
            <a:xfrm flipH="1" flipV="1">
              <a:off x="1632" y="2160"/>
              <a:ext cx="1776" cy="1008"/>
            </a:xfrm>
            <a:prstGeom prst="line">
              <a:avLst/>
            </a:prstGeom>
            <a:noFill/>
            <a:ln w="38100">
              <a:solidFill>
                <a:schemeClr val="tx1"/>
              </a:solidFill>
              <a:round/>
              <a:headEnd/>
              <a:tailEnd/>
            </a:ln>
          </p:spPr>
          <p:txBody>
            <a:bodyPr/>
            <a:lstStyle/>
            <a:p>
              <a:endParaRPr lang="en-US" dirty="0"/>
            </a:p>
          </p:txBody>
        </p:sp>
        <p:sp>
          <p:nvSpPr>
            <p:cNvPr id="22554" name="Line 17"/>
            <p:cNvSpPr>
              <a:spLocks noChangeShapeType="1"/>
            </p:cNvSpPr>
            <p:nvPr/>
          </p:nvSpPr>
          <p:spPr bwMode="auto">
            <a:xfrm flipH="1">
              <a:off x="2064" y="1440"/>
              <a:ext cx="672" cy="1728"/>
            </a:xfrm>
            <a:prstGeom prst="line">
              <a:avLst/>
            </a:prstGeom>
            <a:noFill/>
            <a:ln w="38100">
              <a:solidFill>
                <a:schemeClr val="tx1"/>
              </a:solidFill>
              <a:round/>
              <a:headEnd/>
              <a:tailEnd/>
            </a:ln>
          </p:spPr>
          <p:txBody>
            <a:bodyPr/>
            <a:lstStyle/>
            <a:p>
              <a:endParaRPr lang="en-US" dirty="0"/>
            </a:p>
          </p:txBody>
        </p:sp>
        <p:sp>
          <p:nvSpPr>
            <p:cNvPr id="22555" name="Line 18"/>
            <p:cNvSpPr>
              <a:spLocks noChangeShapeType="1"/>
            </p:cNvSpPr>
            <p:nvPr/>
          </p:nvSpPr>
          <p:spPr bwMode="auto">
            <a:xfrm flipH="1" flipV="1">
              <a:off x="2688" y="1440"/>
              <a:ext cx="720" cy="1728"/>
            </a:xfrm>
            <a:prstGeom prst="line">
              <a:avLst/>
            </a:prstGeom>
            <a:noFill/>
            <a:ln w="38100">
              <a:solidFill>
                <a:schemeClr val="tx1"/>
              </a:solidFill>
              <a:round/>
              <a:headEnd/>
              <a:tailEnd/>
            </a:ln>
          </p:spPr>
          <p:txBody>
            <a:bodyPr/>
            <a:lstStyle/>
            <a:p>
              <a:endParaRPr lang="en-US" dirty="0"/>
            </a:p>
          </p:txBody>
        </p:sp>
      </p:grpSp>
      <p:sp>
        <p:nvSpPr>
          <p:cNvPr id="29715" name="Rectangle 19"/>
          <p:cNvSpPr>
            <a:spLocks noGrp="1" noChangeArrowheads="1"/>
          </p:cNvSpPr>
          <p:nvPr>
            <p:ph type="title"/>
          </p:nvPr>
        </p:nvSpPr>
        <p:spPr/>
        <p:txBody>
          <a:bodyPr>
            <a:normAutofit fontScale="90000"/>
          </a:bodyPr>
          <a:lstStyle/>
          <a:p>
            <a:pPr eaLnBrk="1" hangingPunct="1">
              <a:defRPr/>
            </a:pPr>
            <a:br>
              <a:rPr lang="en-US" dirty="0"/>
            </a:br>
            <a:r>
              <a:rPr lang="en-US" dirty="0"/>
              <a:t>Fully Connected Mesh Topology</a:t>
            </a:r>
          </a:p>
        </p:txBody>
      </p:sp>
      <p:sp>
        <p:nvSpPr>
          <p:cNvPr id="22533" name="laptop"/>
          <p:cNvSpPr>
            <a:spLocks noEditPoints="1" noChangeArrowheads="1"/>
          </p:cNvSpPr>
          <p:nvPr/>
        </p:nvSpPr>
        <p:spPr bwMode="auto">
          <a:xfrm>
            <a:off x="2286000" y="2895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2534" name="laptop"/>
          <p:cNvSpPr>
            <a:spLocks noEditPoints="1" noChangeArrowheads="1"/>
          </p:cNvSpPr>
          <p:nvPr/>
        </p:nvSpPr>
        <p:spPr bwMode="auto">
          <a:xfrm>
            <a:off x="3124200" y="4495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2535" name="laptop"/>
          <p:cNvSpPr>
            <a:spLocks noEditPoints="1" noChangeArrowheads="1"/>
          </p:cNvSpPr>
          <p:nvPr/>
        </p:nvSpPr>
        <p:spPr bwMode="auto">
          <a:xfrm>
            <a:off x="4114800" y="1752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2536" name="laptop"/>
          <p:cNvSpPr>
            <a:spLocks noEditPoints="1" noChangeArrowheads="1"/>
          </p:cNvSpPr>
          <p:nvPr/>
        </p:nvSpPr>
        <p:spPr bwMode="auto">
          <a:xfrm>
            <a:off x="5181600" y="45116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2537" name="laptop"/>
          <p:cNvSpPr>
            <a:spLocks noEditPoints="1" noChangeArrowheads="1"/>
          </p:cNvSpPr>
          <p:nvPr/>
        </p:nvSpPr>
        <p:spPr bwMode="auto">
          <a:xfrm>
            <a:off x="5943600" y="2911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2538" name="Text Box 27"/>
          <p:cNvSpPr txBox="1">
            <a:spLocks noChangeArrowheads="1"/>
          </p:cNvSpPr>
          <p:nvPr/>
        </p:nvSpPr>
        <p:spPr bwMode="auto">
          <a:xfrm>
            <a:off x="2574925" y="3657600"/>
            <a:ext cx="320675" cy="366713"/>
          </a:xfrm>
          <a:prstGeom prst="rect">
            <a:avLst/>
          </a:prstGeom>
          <a:noFill/>
          <a:ln w="9525">
            <a:noFill/>
            <a:miter lim="800000"/>
            <a:headEnd/>
            <a:tailEnd/>
          </a:ln>
        </p:spPr>
        <p:txBody>
          <a:bodyPr wrap="none">
            <a:spAutoFit/>
          </a:bodyPr>
          <a:lstStyle/>
          <a:p>
            <a:r>
              <a:rPr lang="en-US" i="1" dirty="0">
                <a:solidFill>
                  <a:schemeClr val="folHlink"/>
                </a:solidFill>
              </a:rPr>
              <a:t>A</a:t>
            </a:r>
          </a:p>
        </p:txBody>
      </p:sp>
      <p:sp>
        <p:nvSpPr>
          <p:cNvPr id="22539" name="Text Box 28"/>
          <p:cNvSpPr txBox="1">
            <a:spLocks noChangeArrowheads="1"/>
          </p:cNvSpPr>
          <p:nvPr/>
        </p:nvSpPr>
        <p:spPr bwMode="auto">
          <a:xfrm>
            <a:off x="5486400" y="5257800"/>
            <a:ext cx="319088" cy="366713"/>
          </a:xfrm>
          <a:prstGeom prst="rect">
            <a:avLst/>
          </a:prstGeom>
          <a:noFill/>
          <a:ln w="9525">
            <a:noFill/>
            <a:miter lim="800000"/>
            <a:headEnd/>
            <a:tailEnd/>
          </a:ln>
        </p:spPr>
        <p:txBody>
          <a:bodyPr wrap="none">
            <a:spAutoFit/>
          </a:bodyPr>
          <a:lstStyle/>
          <a:p>
            <a:r>
              <a:rPr lang="en-US" i="1" dirty="0">
                <a:solidFill>
                  <a:schemeClr val="folHlink"/>
                </a:solidFill>
              </a:rPr>
              <a:t>C</a:t>
            </a:r>
          </a:p>
        </p:txBody>
      </p:sp>
      <p:sp>
        <p:nvSpPr>
          <p:cNvPr id="22540" name="Text Box 29"/>
          <p:cNvSpPr txBox="1">
            <a:spLocks noChangeArrowheads="1"/>
          </p:cNvSpPr>
          <p:nvPr/>
        </p:nvSpPr>
        <p:spPr bwMode="auto">
          <a:xfrm>
            <a:off x="3429000" y="5257800"/>
            <a:ext cx="319088" cy="366713"/>
          </a:xfrm>
          <a:prstGeom prst="rect">
            <a:avLst/>
          </a:prstGeom>
          <a:noFill/>
          <a:ln w="9525">
            <a:noFill/>
            <a:miter lim="800000"/>
            <a:headEnd/>
            <a:tailEnd/>
          </a:ln>
        </p:spPr>
        <p:txBody>
          <a:bodyPr wrap="none">
            <a:spAutoFit/>
          </a:bodyPr>
          <a:lstStyle/>
          <a:p>
            <a:r>
              <a:rPr lang="en-US" i="1" dirty="0">
                <a:solidFill>
                  <a:schemeClr val="folHlink"/>
                </a:solidFill>
              </a:rPr>
              <a:t>B</a:t>
            </a:r>
          </a:p>
        </p:txBody>
      </p:sp>
      <p:sp>
        <p:nvSpPr>
          <p:cNvPr id="22541" name="Text Box 30"/>
          <p:cNvSpPr txBox="1">
            <a:spLocks noChangeArrowheads="1"/>
          </p:cNvSpPr>
          <p:nvPr/>
        </p:nvSpPr>
        <p:spPr bwMode="auto">
          <a:xfrm>
            <a:off x="6324600" y="3657600"/>
            <a:ext cx="339725" cy="366713"/>
          </a:xfrm>
          <a:prstGeom prst="rect">
            <a:avLst/>
          </a:prstGeom>
          <a:noFill/>
          <a:ln w="9525">
            <a:noFill/>
            <a:miter lim="800000"/>
            <a:headEnd/>
            <a:tailEnd/>
          </a:ln>
        </p:spPr>
        <p:txBody>
          <a:bodyPr wrap="none">
            <a:spAutoFit/>
          </a:bodyPr>
          <a:lstStyle/>
          <a:p>
            <a:r>
              <a:rPr lang="en-US" i="1" dirty="0">
                <a:solidFill>
                  <a:schemeClr val="folHlink"/>
                </a:solidFill>
              </a:rPr>
              <a:t>D</a:t>
            </a:r>
          </a:p>
        </p:txBody>
      </p:sp>
      <p:sp>
        <p:nvSpPr>
          <p:cNvPr id="22542" name="Text Box 31"/>
          <p:cNvSpPr txBox="1">
            <a:spLocks noChangeArrowheads="1"/>
          </p:cNvSpPr>
          <p:nvPr/>
        </p:nvSpPr>
        <p:spPr bwMode="auto">
          <a:xfrm>
            <a:off x="4937125" y="1905000"/>
            <a:ext cx="312738" cy="366713"/>
          </a:xfrm>
          <a:prstGeom prst="rect">
            <a:avLst/>
          </a:prstGeom>
          <a:noFill/>
          <a:ln w="9525">
            <a:noFill/>
            <a:miter lim="800000"/>
            <a:headEnd/>
            <a:tailEnd/>
          </a:ln>
        </p:spPr>
        <p:txBody>
          <a:bodyPr wrap="none">
            <a:spAutoFit/>
          </a:bodyPr>
          <a:lstStyle/>
          <a:p>
            <a:r>
              <a:rPr lang="en-US" i="1" dirty="0">
                <a:solidFill>
                  <a:schemeClr val="folHlink"/>
                </a:solidFill>
              </a:rPr>
              <a:t>E</a:t>
            </a:r>
          </a:p>
        </p:txBody>
      </p:sp>
      <p:sp>
        <p:nvSpPr>
          <p:cNvPr id="29728" name="Rectangle 32"/>
          <p:cNvSpPr>
            <a:spLocks noChangeArrowheads="1"/>
          </p:cNvSpPr>
          <p:nvPr/>
        </p:nvSpPr>
        <p:spPr bwMode="auto">
          <a:xfrm rot="1846120">
            <a:off x="3048000" y="3352800"/>
            <a:ext cx="3810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29729" name="Rectangle 33"/>
          <p:cNvSpPr>
            <a:spLocks noChangeArrowheads="1"/>
          </p:cNvSpPr>
          <p:nvPr/>
        </p:nvSpPr>
        <p:spPr bwMode="auto">
          <a:xfrm rot="-1928147">
            <a:off x="5867400" y="3352800"/>
            <a:ext cx="3810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29730" name="Rectangle 34"/>
          <p:cNvSpPr>
            <a:spLocks noChangeArrowheads="1"/>
          </p:cNvSpPr>
          <p:nvPr/>
        </p:nvSpPr>
        <p:spPr bwMode="auto">
          <a:xfrm rot="3908353">
            <a:off x="5524500" y="4610100"/>
            <a:ext cx="3810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pic>
        <p:nvPicPr>
          <p:cNvPr id="28" name="Picture 27" descr="download.png"/>
          <p:cNvPicPr>
            <a:picLocks noChangeAspect="1"/>
          </p:cNvPicPr>
          <p:nvPr/>
        </p:nvPicPr>
        <p:blipFill>
          <a:blip r:embed="rId2"/>
          <a:stretch>
            <a:fillRect/>
          </a:stretch>
        </p:blipFill>
        <p:spPr>
          <a:xfrm>
            <a:off x="7061116" y="1"/>
            <a:ext cx="2082883" cy="761999"/>
          </a:xfrm>
          <a:prstGeom prst="rect">
            <a:avLst/>
          </a:prstGeom>
        </p:spPr>
      </p:pic>
    </p:spTree>
    <p:extLst>
      <p:ext uri="{BB962C8B-B14F-4D97-AF65-F5344CB8AC3E}">
        <p14:creationId xmlns:p14="http://schemas.microsoft.com/office/powerpoint/2010/main" val="16011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fill="hold" grpId="1" nodeType="clickEffect">
                                  <p:stCondLst>
                                    <p:cond delay="0"/>
                                  </p:stCondLst>
                                  <p:childTnLst>
                                    <p:animMotion origin="layout" path="M -3.33333E-6 0 L 0.25833 0.2 " pathEditMode="relative" ptsTypes="AA">
                                      <p:cBhvr>
                                        <p:cTn id="10" dur="1000" fill="hold"/>
                                        <p:tgtEl>
                                          <p:spTgt spid="2972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childTnLst>
                                    <p:set>
                                      <p:cBhvr>
                                        <p:cTn id="14" dur="1" fill="hold">
                                          <p:stCondLst>
                                            <p:cond delay="0"/>
                                          </p:stCondLst>
                                        </p:cTn>
                                        <p:tgtEl>
                                          <p:spTgt spid="2972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97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729"/>
                                        </p:tgtEl>
                                        <p:attrNameLst>
                                          <p:attrName>style.visibility</p:attrName>
                                        </p:attrNameLst>
                                      </p:cBhvr>
                                      <p:to>
                                        <p:strVal val="visible"/>
                                      </p:to>
                                    </p:set>
                                  </p:childTnLst>
                                </p:cTn>
                              </p:par>
                            </p:childTnLst>
                          </p:cTn>
                        </p:par>
                        <p:par>
                          <p:cTn id="19" fill="hold">
                            <p:stCondLst>
                              <p:cond delay="0"/>
                            </p:stCondLst>
                            <p:childTnLst>
                              <p:par>
                                <p:cTn id="20" presetID="0" presetClass="path" presetSubtype="0" fill="hold" grpId="1" nodeType="afterEffect">
                                  <p:stCondLst>
                                    <p:cond delay="0"/>
                                  </p:stCondLst>
                                  <p:childTnLst>
                                    <p:animMotion origin="layout" path="M 1.11022E-16 4.44444E-6 L -0.10833 -0.35556 " pathEditMode="relative" ptsTypes="AA">
                                      <p:cBhvr>
                                        <p:cTn id="21" dur="1000" fill="hold"/>
                                        <p:tgtEl>
                                          <p:spTgt spid="29730"/>
                                        </p:tgtEl>
                                        <p:attrNameLst>
                                          <p:attrName>ppt_x</p:attrName>
                                          <p:attrName>ppt_y</p:attrName>
                                        </p:attrNameLst>
                                      </p:cBhvr>
                                    </p:animMotion>
                                  </p:childTnLst>
                                </p:cTn>
                              </p:par>
                              <p:par>
                                <p:cTn id="22" presetID="0" presetClass="path" presetSubtype="0" fill="hold" grpId="1" nodeType="withEffect">
                                  <p:stCondLst>
                                    <p:cond delay="0"/>
                                  </p:stCondLst>
                                  <p:childTnLst>
                                    <p:animMotion origin="layout" path="M -3.33333E-6 0 L -0.25833 0.2 " pathEditMode="relative" ptsTypes="AA">
                                      <p:cBhvr>
                                        <p:cTn id="23" dur="1000" fill="hold"/>
                                        <p:tgtEl>
                                          <p:spTgt spid="2972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8" grpId="0" animBg="1"/>
      <p:bldP spid="29728" grpId="1" animBg="1"/>
      <p:bldP spid="29728" grpId="2" animBg="1"/>
      <p:bldP spid="29729" grpId="0" animBg="1"/>
      <p:bldP spid="29729" grpId="1" animBg="1"/>
      <p:bldP spid="29730" grpId="0" animBg="1"/>
      <p:bldP spid="2973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5"/>
          <p:cNvSpPr>
            <a:spLocks noGrp="1"/>
          </p:cNvSpPr>
          <p:nvPr>
            <p:ph type="sldNum" sz="quarter" idx="12"/>
          </p:nvPr>
        </p:nvSpPr>
        <p:spPr/>
        <p:txBody>
          <a:bodyPr/>
          <a:lstStyle/>
          <a:p>
            <a:pPr>
              <a:defRPr/>
            </a:pPr>
            <a:fld id="{1114753E-3DF8-4015-AB3B-F45F892E4AAD}" type="slidenum">
              <a:rPr lang="en-US"/>
              <a:pPr>
                <a:defRPr/>
              </a:pPr>
              <a:t>56</a:t>
            </a:fld>
            <a:endParaRPr lang="en-US" dirty="0"/>
          </a:p>
        </p:txBody>
      </p:sp>
      <p:grpSp>
        <p:nvGrpSpPr>
          <p:cNvPr id="2" name="Group 33"/>
          <p:cNvGrpSpPr>
            <a:grpSpLocks/>
          </p:cNvGrpSpPr>
          <p:nvPr/>
        </p:nvGrpSpPr>
        <p:grpSpPr bwMode="auto">
          <a:xfrm>
            <a:off x="2895600" y="1828800"/>
            <a:ext cx="3657600" cy="3200400"/>
            <a:chOff x="1632" y="1152"/>
            <a:chExt cx="2304" cy="2016"/>
          </a:xfrm>
        </p:grpSpPr>
        <p:sp>
          <p:nvSpPr>
            <p:cNvPr id="23574" name="Line 23"/>
            <p:cNvSpPr>
              <a:spLocks noChangeShapeType="1"/>
            </p:cNvSpPr>
            <p:nvPr/>
          </p:nvSpPr>
          <p:spPr bwMode="auto">
            <a:xfrm flipV="1">
              <a:off x="2688" y="1152"/>
              <a:ext cx="1200" cy="288"/>
            </a:xfrm>
            <a:prstGeom prst="line">
              <a:avLst/>
            </a:prstGeom>
            <a:noFill/>
            <a:ln w="38100">
              <a:solidFill>
                <a:schemeClr val="tx1"/>
              </a:solidFill>
              <a:round/>
              <a:headEnd/>
              <a:tailEnd/>
            </a:ln>
          </p:spPr>
          <p:txBody>
            <a:bodyPr/>
            <a:lstStyle/>
            <a:p>
              <a:endParaRPr lang="en-US" dirty="0"/>
            </a:p>
          </p:txBody>
        </p:sp>
        <p:sp>
          <p:nvSpPr>
            <p:cNvPr id="23575" name="Line 24"/>
            <p:cNvSpPr>
              <a:spLocks noChangeShapeType="1"/>
            </p:cNvSpPr>
            <p:nvPr/>
          </p:nvSpPr>
          <p:spPr bwMode="auto">
            <a:xfrm flipV="1">
              <a:off x="3408" y="1152"/>
              <a:ext cx="480" cy="2016"/>
            </a:xfrm>
            <a:prstGeom prst="line">
              <a:avLst/>
            </a:prstGeom>
            <a:noFill/>
            <a:ln w="38100">
              <a:solidFill>
                <a:schemeClr val="tx1"/>
              </a:solidFill>
              <a:round/>
              <a:headEnd/>
              <a:tailEnd/>
            </a:ln>
          </p:spPr>
          <p:txBody>
            <a:bodyPr/>
            <a:lstStyle/>
            <a:p>
              <a:endParaRPr lang="en-US" dirty="0"/>
            </a:p>
          </p:txBody>
        </p:sp>
        <p:sp>
          <p:nvSpPr>
            <p:cNvPr id="23576" name="Line 28"/>
            <p:cNvSpPr>
              <a:spLocks noChangeShapeType="1"/>
            </p:cNvSpPr>
            <p:nvPr/>
          </p:nvSpPr>
          <p:spPr bwMode="auto">
            <a:xfrm flipH="1" flipV="1">
              <a:off x="3888" y="1152"/>
              <a:ext cx="0" cy="1008"/>
            </a:xfrm>
            <a:prstGeom prst="line">
              <a:avLst/>
            </a:prstGeom>
            <a:noFill/>
            <a:ln w="38100">
              <a:solidFill>
                <a:schemeClr val="tx1"/>
              </a:solidFill>
              <a:round/>
              <a:headEnd/>
              <a:tailEnd/>
            </a:ln>
          </p:spPr>
          <p:txBody>
            <a:bodyPr/>
            <a:lstStyle/>
            <a:p>
              <a:endParaRPr lang="en-US" dirty="0"/>
            </a:p>
          </p:txBody>
        </p:sp>
        <p:sp>
          <p:nvSpPr>
            <p:cNvPr id="23577" name="Line 31"/>
            <p:cNvSpPr>
              <a:spLocks noChangeShapeType="1"/>
            </p:cNvSpPr>
            <p:nvPr/>
          </p:nvSpPr>
          <p:spPr bwMode="auto">
            <a:xfrm flipH="1">
              <a:off x="1632" y="1152"/>
              <a:ext cx="2304" cy="960"/>
            </a:xfrm>
            <a:prstGeom prst="line">
              <a:avLst/>
            </a:prstGeom>
            <a:noFill/>
            <a:ln w="38100">
              <a:solidFill>
                <a:schemeClr val="tx1"/>
              </a:solidFill>
              <a:round/>
              <a:headEnd/>
              <a:tailEnd/>
            </a:ln>
          </p:spPr>
          <p:txBody>
            <a:bodyPr/>
            <a:lstStyle/>
            <a:p>
              <a:endParaRPr lang="en-US" dirty="0"/>
            </a:p>
          </p:txBody>
        </p:sp>
        <p:sp>
          <p:nvSpPr>
            <p:cNvPr id="23578" name="Line 32"/>
            <p:cNvSpPr>
              <a:spLocks noChangeShapeType="1"/>
            </p:cNvSpPr>
            <p:nvPr/>
          </p:nvSpPr>
          <p:spPr bwMode="auto">
            <a:xfrm flipV="1">
              <a:off x="2112" y="1152"/>
              <a:ext cx="1776" cy="2016"/>
            </a:xfrm>
            <a:prstGeom prst="line">
              <a:avLst/>
            </a:prstGeom>
            <a:noFill/>
            <a:ln w="38100">
              <a:solidFill>
                <a:schemeClr val="tx1"/>
              </a:solidFill>
              <a:round/>
              <a:headEnd/>
              <a:tailEnd/>
            </a:ln>
          </p:spPr>
          <p:txBody>
            <a:bodyPr/>
            <a:lstStyle/>
            <a:p>
              <a:endParaRPr lang="en-US" dirty="0"/>
            </a:p>
          </p:txBody>
        </p:sp>
      </p:grpSp>
      <p:grpSp>
        <p:nvGrpSpPr>
          <p:cNvPr id="3" name="Group 19"/>
          <p:cNvGrpSpPr>
            <a:grpSpLocks/>
          </p:cNvGrpSpPr>
          <p:nvPr/>
        </p:nvGrpSpPr>
        <p:grpSpPr bwMode="auto">
          <a:xfrm>
            <a:off x="2819400" y="2286000"/>
            <a:ext cx="3657600" cy="2743200"/>
            <a:chOff x="1584" y="1440"/>
            <a:chExt cx="2304" cy="1728"/>
          </a:xfrm>
        </p:grpSpPr>
        <p:sp>
          <p:nvSpPr>
            <p:cNvPr id="23564" name="Line 9"/>
            <p:cNvSpPr>
              <a:spLocks noChangeShapeType="1"/>
            </p:cNvSpPr>
            <p:nvPr/>
          </p:nvSpPr>
          <p:spPr bwMode="auto">
            <a:xfrm flipV="1">
              <a:off x="1584" y="1440"/>
              <a:ext cx="1104" cy="720"/>
            </a:xfrm>
            <a:prstGeom prst="line">
              <a:avLst/>
            </a:prstGeom>
            <a:noFill/>
            <a:ln w="38100">
              <a:solidFill>
                <a:schemeClr val="tx1"/>
              </a:solidFill>
              <a:round/>
              <a:headEnd/>
              <a:tailEnd/>
            </a:ln>
          </p:spPr>
          <p:txBody>
            <a:bodyPr/>
            <a:lstStyle/>
            <a:p>
              <a:endParaRPr lang="en-US" dirty="0"/>
            </a:p>
          </p:txBody>
        </p:sp>
        <p:sp>
          <p:nvSpPr>
            <p:cNvPr id="23565" name="Line 10"/>
            <p:cNvSpPr>
              <a:spLocks noChangeShapeType="1"/>
            </p:cNvSpPr>
            <p:nvPr/>
          </p:nvSpPr>
          <p:spPr bwMode="auto">
            <a:xfrm flipH="1" flipV="1">
              <a:off x="2736" y="1440"/>
              <a:ext cx="1152" cy="720"/>
            </a:xfrm>
            <a:prstGeom prst="line">
              <a:avLst/>
            </a:prstGeom>
            <a:noFill/>
            <a:ln w="38100">
              <a:solidFill>
                <a:schemeClr val="tx1"/>
              </a:solidFill>
              <a:round/>
              <a:headEnd/>
              <a:tailEnd/>
            </a:ln>
          </p:spPr>
          <p:txBody>
            <a:bodyPr/>
            <a:lstStyle/>
            <a:p>
              <a:endParaRPr lang="en-US" dirty="0"/>
            </a:p>
          </p:txBody>
        </p:sp>
        <p:sp>
          <p:nvSpPr>
            <p:cNvPr id="23566" name="Line 11"/>
            <p:cNvSpPr>
              <a:spLocks noChangeShapeType="1"/>
            </p:cNvSpPr>
            <p:nvPr/>
          </p:nvSpPr>
          <p:spPr bwMode="auto">
            <a:xfrm flipV="1">
              <a:off x="3408" y="2160"/>
              <a:ext cx="480" cy="1008"/>
            </a:xfrm>
            <a:prstGeom prst="line">
              <a:avLst/>
            </a:prstGeom>
            <a:noFill/>
            <a:ln w="38100">
              <a:solidFill>
                <a:schemeClr val="tx1"/>
              </a:solidFill>
              <a:round/>
              <a:headEnd/>
              <a:tailEnd/>
            </a:ln>
          </p:spPr>
          <p:txBody>
            <a:bodyPr/>
            <a:lstStyle/>
            <a:p>
              <a:endParaRPr lang="en-US" dirty="0"/>
            </a:p>
          </p:txBody>
        </p:sp>
        <p:sp>
          <p:nvSpPr>
            <p:cNvPr id="23567" name="Line 12"/>
            <p:cNvSpPr>
              <a:spLocks noChangeShapeType="1"/>
            </p:cNvSpPr>
            <p:nvPr/>
          </p:nvSpPr>
          <p:spPr bwMode="auto">
            <a:xfrm flipV="1">
              <a:off x="2064" y="3168"/>
              <a:ext cx="1344" cy="0"/>
            </a:xfrm>
            <a:prstGeom prst="line">
              <a:avLst/>
            </a:prstGeom>
            <a:noFill/>
            <a:ln w="38100">
              <a:solidFill>
                <a:schemeClr val="tx1"/>
              </a:solidFill>
              <a:round/>
              <a:headEnd/>
              <a:tailEnd/>
            </a:ln>
          </p:spPr>
          <p:txBody>
            <a:bodyPr/>
            <a:lstStyle/>
            <a:p>
              <a:endParaRPr lang="en-US" dirty="0"/>
            </a:p>
          </p:txBody>
        </p:sp>
        <p:sp>
          <p:nvSpPr>
            <p:cNvPr id="23568" name="Line 13"/>
            <p:cNvSpPr>
              <a:spLocks noChangeShapeType="1"/>
            </p:cNvSpPr>
            <p:nvPr/>
          </p:nvSpPr>
          <p:spPr bwMode="auto">
            <a:xfrm>
              <a:off x="1584" y="2160"/>
              <a:ext cx="480" cy="1008"/>
            </a:xfrm>
            <a:prstGeom prst="line">
              <a:avLst/>
            </a:prstGeom>
            <a:noFill/>
            <a:ln w="38100">
              <a:solidFill>
                <a:schemeClr val="tx1"/>
              </a:solidFill>
              <a:round/>
              <a:headEnd/>
              <a:tailEnd/>
            </a:ln>
          </p:spPr>
          <p:txBody>
            <a:bodyPr/>
            <a:lstStyle/>
            <a:p>
              <a:endParaRPr lang="en-US" dirty="0"/>
            </a:p>
          </p:txBody>
        </p:sp>
        <p:sp>
          <p:nvSpPr>
            <p:cNvPr id="23569" name="Line 14"/>
            <p:cNvSpPr>
              <a:spLocks noChangeShapeType="1"/>
            </p:cNvSpPr>
            <p:nvPr/>
          </p:nvSpPr>
          <p:spPr bwMode="auto">
            <a:xfrm flipH="1">
              <a:off x="1584" y="2160"/>
              <a:ext cx="2304" cy="0"/>
            </a:xfrm>
            <a:prstGeom prst="line">
              <a:avLst/>
            </a:prstGeom>
            <a:noFill/>
            <a:ln w="38100">
              <a:solidFill>
                <a:schemeClr val="tx1"/>
              </a:solidFill>
              <a:round/>
              <a:headEnd/>
              <a:tailEnd/>
            </a:ln>
          </p:spPr>
          <p:txBody>
            <a:bodyPr/>
            <a:lstStyle/>
            <a:p>
              <a:endParaRPr lang="en-US" dirty="0"/>
            </a:p>
          </p:txBody>
        </p:sp>
        <p:sp>
          <p:nvSpPr>
            <p:cNvPr id="23570" name="Line 15"/>
            <p:cNvSpPr>
              <a:spLocks noChangeShapeType="1"/>
            </p:cNvSpPr>
            <p:nvPr/>
          </p:nvSpPr>
          <p:spPr bwMode="auto">
            <a:xfrm flipH="1">
              <a:off x="2064" y="2160"/>
              <a:ext cx="1776" cy="1008"/>
            </a:xfrm>
            <a:prstGeom prst="line">
              <a:avLst/>
            </a:prstGeom>
            <a:noFill/>
            <a:ln w="38100">
              <a:solidFill>
                <a:schemeClr val="tx1"/>
              </a:solidFill>
              <a:round/>
              <a:headEnd/>
              <a:tailEnd/>
            </a:ln>
          </p:spPr>
          <p:txBody>
            <a:bodyPr/>
            <a:lstStyle/>
            <a:p>
              <a:endParaRPr lang="en-US" dirty="0"/>
            </a:p>
          </p:txBody>
        </p:sp>
        <p:sp>
          <p:nvSpPr>
            <p:cNvPr id="23571" name="Line 16"/>
            <p:cNvSpPr>
              <a:spLocks noChangeShapeType="1"/>
            </p:cNvSpPr>
            <p:nvPr/>
          </p:nvSpPr>
          <p:spPr bwMode="auto">
            <a:xfrm flipH="1" flipV="1">
              <a:off x="1632" y="2160"/>
              <a:ext cx="1776" cy="1008"/>
            </a:xfrm>
            <a:prstGeom prst="line">
              <a:avLst/>
            </a:prstGeom>
            <a:noFill/>
            <a:ln w="38100">
              <a:solidFill>
                <a:schemeClr val="tx1"/>
              </a:solidFill>
              <a:round/>
              <a:headEnd/>
              <a:tailEnd/>
            </a:ln>
          </p:spPr>
          <p:txBody>
            <a:bodyPr/>
            <a:lstStyle/>
            <a:p>
              <a:endParaRPr lang="en-US" dirty="0"/>
            </a:p>
          </p:txBody>
        </p:sp>
        <p:sp>
          <p:nvSpPr>
            <p:cNvPr id="23572" name="Line 17"/>
            <p:cNvSpPr>
              <a:spLocks noChangeShapeType="1"/>
            </p:cNvSpPr>
            <p:nvPr/>
          </p:nvSpPr>
          <p:spPr bwMode="auto">
            <a:xfrm flipH="1">
              <a:off x="2064" y="1440"/>
              <a:ext cx="672" cy="1728"/>
            </a:xfrm>
            <a:prstGeom prst="line">
              <a:avLst/>
            </a:prstGeom>
            <a:noFill/>
            <a:ln w="38100">
              <a:solidFill>
                <a:schemeClr val="tx1"/>
              </a:solidFill>
              <a:round/>
              <a:headEnd/>
              <a:tailEnd/>
            </a:ln>
          </p:spPr>
          <p:txBody>
            <a:bodyPr/>
            <a:lstStyle/>
            <a:p>
              <a:endParaRPr lang="en-US" dirty="0"/>
            </a:p>
          </p:txBody>
        </p:sp>
        <p:sp>
          <p:nvSpPr>
            <p:cNvPr id="23573" name="Line 18"/>
            <p:cNvSpPr>
              <a:spLocks noChangeShapeType="1"/>
            </p:cNvSpPr>
            <p:nvPr/>
          </p:nvSpPr>
          <p:spPr bwMode="auto">
            <a:xfrm flipH="1" flipV="1">
              <a:off x="2688" y="1440"/>
              <a:ext cx="720" cy="1728"/>
            </a:xfrm>
            <a:prstGeom prst="line">
              <a:avLst/>
            </a:prstGeom>
            <a:noFill/>
            <a:ln w="38100">
              <a:solidFill>
                <a:schemeClr val="tx1"/>
              </a:solidFill>
              <a:round/>
              <a:headEnd/>
              <a:tailEnd/>
            </a:ln>
          </p:spPr>
          <p:txBody>
            <a:bodyPr/>
            <a:lstStyle/>
            <a:p>
              <a:endParaRPr lang="en-US" dirty="0"/>
            </a:p>
          </p:txBody>
        </p:sp>
      </p:grpSp>
      <p:sp>
        <p:nvSpPr>
          <p:cNvPr id="24578" name="Rectangle 2"/>
          <p:cNvSpPr>
            <a:spLocks noGrp="1" noChangeArrowheads="1"/>
          </p:cNvSpPr>
          <p:nvPr>
            <p:ph type="title"/>
          </p:nvPr>
        </p:nvSpPr>
        <p:spPr>
          <a:xfrm>
            <a:off x="609600" y="533400"/>
            <a:ext cx="8229600" cy="990600"/>
          </a:xfrm>
        </p:spPr>
        <p:txBody>
          <a:bodyPr/>
          <a:lstStyle/>
          <a:p>
            <a:pPr eaLnBrk="1" hangingPunct="1">
              <a:defRPr/>
            </a:pPr>
            <a:r>
              <a:rPr lang="en-US" dirty="0"/>
              <a:t>Fully Connected Mesh Topology</a:t>
            </a:r>
          </a:p>
        </p:txBody>
      </p:sp>
      <p:sp>
        <p:nvSpPr>
          <p:cNvPr id="23558" name="laptop"/>
          <p:cNvSpPr>
            <a:spLocks noEditPoints="1" noChangeArrowheads="1"/>
          </p:cNvSpPr>
          <p:nvPr/>
        </p:nvSpPr>
        <p:spPr bwMode="auto">
          <a:xfrm>
            <a:off x="2286000" y="2895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3559" name="laptop"/>
          <p:cNvSpPr>
            <a:spLocks noEditPoints="1" noChangeArrowheads="1"/>
          </p:cNvSpPr>
          <p:nvPr/>
        </p:nvSpPr>
        <p:spPr bwMode="auto">
          <a:xfrm>
            <a:off x="3124200" y="4495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3560" name="laptop"/>
          <p:cNvSpPr>
            <a:spLocks noEditPoints="1" noChangeArrowheads="1"/>
          </p:cNvSpPr>
          <p:nvPr/>
        </p:nvSpPr>
        <p:spPr bwMode="auto">
          <a:xfrm>
            <a:off x="4114800" y="1752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3561" name="laptop"/>
          <p:cNvSpPr>
            <a:spLocks noEditPoints="1" noChangeArrowheads="1"/>
          </p:cNvSpPr>
          <p:nvPr/>
        </p:nvSpPr>
        <p:spPr bwMode="auto">
          <a:xfrm>
            <a:off x="5181600" y="45116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3562" name="laptop"/>
          <p:cNvSpPr>
            <a:spLocks noEditPoints="1" noChangeArrowheads="1"/>
          </p:cNvSpPr>
          <p:nvPr/>
        </p:nvSpPr>
        <p:spPr bwMode="auto">
          <a:xfrm>
            <a:off x="5943600" y="2911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4596" name="laptop"/>
          <p:cNvSpPr>
            <a:spLocks noEditPoints="1" noChangeArrowheads="1"/>
          </p:cNvSpPr>
          <p:nvPr/>
        </p:nvSpPr>
        <p:spPr bwMode="auto">
          <a:xfrm>
            <a:off x="6019800" y="1371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pic>
        <p:nvPicPr>
          <p:cNvPr id="27" name="Picture 26" descr="download.png"/>
          <p:cNvPicPr>
            <a:picLocks noChangeAspect="1"/>
          </p:cNvPicPr>
          <p:nvPr/>
        </p:nvPicPr>
        <p:blipFill>
          <a:blip r:embed="rId2"/>
          <a:stretch>
            <a:fillRect/>
          </a:stretch>
        </p:blipFill>
        <p:spPr>
          <a:xfrm>
            <a:off x="7061116" y="0"/>
            <a:ext cx="2082883" cy="761999"/>
          </a:xfrm>
          <a:prstGeom prst="rect">
            <a:avLst/>
          </a:prstGeom>
        </p:spPr>
      </p:pic>
    </p:spTree>
    <p:extLst>
      <p:ext uri="{BB962C8B-B14F-4D97-AF65-F5344CB8AC3E}">
        <p14:creationId xmlns:p14="http://schemas.microsoft.com/office/powerpoint/2010/main" val="232228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596"/>
                                        </p:tgtEl>
                                        <p:attrNameLst>
                                          <p:attrName>style.visibility</p:attrName>
                                        </p:attrNameLst>
                                      </p:cBhvr>
                                      <p:to>
                                        <p:strVal val="visible"/>
                                      </p:to>
                                    </p:set>
                                    <p:anim calcmode="lin" valueType="num">
                                      <p:cBhvr additive="base">
                                        <p:cTn id="7" dur="500" fill="hold"/>
                                        <p:tgtEl>
                                          <p:spTgt spid="24596"/>
                                        </p:tgtEl>
                                        <p:attrNameLst>
                                          <p:attrName>ppt_x</p:attrName>
                                        </p:attrNameLst>
                                      </p:cBhvr>
                                      <p:tavLst>
                                        <p:tav tm="0">
                                          <p:val>
                                            <p:strVal val="1+#ppt_w/2"/>
                                          </p:val>
                                        </p:tav>
                                        <p:tav tm="100000">
                                          <p:val>
                                            <p:strVal val="#ppt_x"/>
                                          </p:val>
                                        </p:tav>
                                      </p:tavLst>
                                    </p:anim>
                                    <p:anim calcmode="lin" valueType="num">
                                      <p:cBhvr additive="base">
                                        <p:cTn id="8" dur="500" fill="hold"/>
                                        <p:tgtEl>
                                          <p:spTgt spid="2459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6"/>
          <p:cNvSpPr>
            <a:spLocks noGrp="1"/>
          </p:cNvSpPr>
          <p:nvPr>
            <p:ph type="sldNum" sz="quarter" idx="12"/>
          </p:nvPr>
        </p:nvSpPr>
        <p:spPr/>
        <p:txBody>
          <a:bodyPr/>
          <a:lstStyle/>
          <a:p>
            <a:pPr>
              <a:defRPr/>
            </a:pPr>
            <a:fld id="{F2C8B521-3FCB-4BC8-8FFF-5CC21170B6A4}" type="slidenum">
              <a:rPr lang="en-US"/>
              <a:pPr>
                <a:defRPr/>
              </a:pPr>
              <a:t>57</a:t>
            </a:fld>
            <a:endParaRPr lang="en-US" dirty="0"/>
          </a:p>
        </p:txBody>
      </p:sp>
      <p:grpSp>
        <p:nvGrpSpPr>
          <p:cNvPr id="3" name="Group 8"/>
          <p:cNvGrpSpPr>
            <a:grpSpLocks/>
          </p:cNvGrpSpPr>
          <p:nvPr/>
        </p:nvGrpSpPr>
        <p:grpSpPr bwMode="auto">
          <a:xfrm>
            <a:off x="1219200" y="2286000"/>
            <a:ext cx="3657600" cy="2743200"/>
            <a:chOff x="1584" y="1440"/>
            <a:chExt cx="2304" cy="1728"/>
          </a:xfrm>
        </p:grpSpPr>
        <p:sp>
          <p:nvSpPr>
            <p:cNvPr id="24587" name="Line 9"/>
            <p:cNvSpPr>
              <a:spLocks noChangeShapeType="1"/>
            </p:cNvSpPr>
            <p:nvPr/>
          </p:nvSpPr>
          <p:spPr bwMode="auto">
            <a:xfrm flipV="1">
              <a:off x="1584" y="1440"/>
              <a:ext cx="1104" cy="720"/>
            </a:xfrm>
            <a:prstGeom prst="line">
              <a:avLst/>
            </a:prstGeom>
            <a:noFill/>
            <a:ln w="38100">
              <a:solidFill>
                <a:schemeClr val="tx1"/>
              </a:solidFill>
              <a:round/>
              <a:headEnd/>
              <a:tailEnd/>
            </a:ln>
          </p:spPr>
          <p:txBody>
            <a:bodyPr/>
            <a:lstStyle/>
            <a:p>
              <a:endParaRPr lang="en-US" dirty="0"/>
            </a:p>
          </p:txBody>
        </p:sp>
        <p:sp>
          <p:nvSpPr>
            <p:cNvPr id="24588" name="Line 10"/>
            <p:cNvSpPr>
              <a:spLocks noChangeShapeType="1"/>
            </p:cNvSpPr>
            <p:nvPr/>
          </p:nvSpPr>
          <p:spPr bwMode="auto">
            <a:xfrm flipH="1" flipV="1">
              <a:off x="2736" y="1440"/>
              <a:ext cx="1152" cy="720"/>
            </a:xfrm>
            <a:prstGeom prst="line">
              <a:avLst/>
            </a:prstGeom>
            <a:noFill/>
            <a:ln w="38100">
              <a:solidFill>
                <a:schemeClr val="tx1"/>
              </a:solidFill>
              <a:round/>
              <a:headEnd/>
              <a:tailEnd/>
            </a:ln>
          </p:spPr>
          <p:txBody>
            <a:bodyPr/>
            <a:lstStyle/>
            <a:p>
              <a:endParaRPr lang="en-US" dirty="0"/>
            </a:p>
          </p:txBody>
        </p:sp>
        <p:sp>
          <p:nvSpPr>
            <p:cNvPr id="24589" name="Line 11"/>
            <p:cNvSpPr>
              <a:spLocks noChangeShapeType="1"/>
            </p:cNvSpPr>
            <p:nvPr/>
          </p:nvSpPr>
          <p:spPr bwMode="auto">
            <a:xfrm flipV="1">
              <a:off x="3408" y="2160"/>
              <a:ext cx="480" cy="1008"/>
            </a:xfrm>
            <a:prstGeom prst="line">
              <a:avLst/>
            </a:prstGeom>
            <a:noFill/>
            <a:ln w="38100">
              <a:solidFill>
                <a:schemeClr val="tx1"/>
              </a:solidFill>
              <a:round/>
              <a:headEnd/>
              <a:tailEnd/>
            </a:ln>
          </p:spPr>
          <p:txBody>
            <a:bodyPr/>
            <a:lstStyle/>
            <a:p>
              <a:endParaRPr lang="en-US" dirty="0"/>
            </a:p>
          </p:txBody>
        </p:sp>
        <p:sp>
          <p:nvSpPr>
            <p:cNvPr id="24590" name="Line 12"/>
            <p:cNvSpPr>
              <a:spLocks noChangeShapeType="1"/>
            </p:cNvSpPr>
            <p:nvPr/>
          </p:nvSpPr>
          <p:spPr bwMode="auto">
            <a:xfrm flipV="1">
              <a:off x="2064" y="3168"/>
              <a:ext cx="1344" cy="0"/>
            </a:xfrm>
            <a:prstGeom prst="line">
              <a:avLst/>
            </a:prstGeom>
            <a:noFill/>
            <a:ln w="38100">
              <a:solidFill>
                <a:schemeClr val="tx1"/>
              </a:solidFill>
              <a:round/>
              <a:headEnd/>
              <a:tailEnd/>
            </a:ln>
          </p:spPr>
          <p:txBody>
            <a:bodyPr/>
            <a:lstStyle/>
            <a:p>
              <a:endParaRPr lang="en-US" dirty="0"/>
            </a:p>
          </p:txBody>
        </p:sp>
        <p:sp>
          <p:nvSpPr>
            <p:cNvPr id="24591" name="Line 13"/>
            <p:cNvSpPr>
              <a:spLocks noChangeShapeType="1"/>
            </p:cNvSpPr>
            <p:nvPr/>
          </p:nvSpPr>
          <p:spPr bwMode="auto">
            <a:xfrm>
              <a:off x="1584" y="2160"/>
              <a:ext cx="480" cy="1008"/>
            </a:xfrm>
            <a:prstGeom prst="line">
              <a:avLst/>
            </a:prstGeom>
            <a:noFill/>
            <a:ln w="38100">
              <a:solidFill>
                <a:schemeClr val="tx1"/>
              </a:solidFill>
              <a:round/>
              <a:headEnd/>
              <a:tailEnd/>
            </a:ln>
          </p:spPr>
          <p:txBody>
            <a:bodyPr/>
            <a:lstStyle/>
            <a:p>
              <a:endParaRPr lang="en-US" dirty="0"/>
            </a:p>
          </p:txBody>
        </p:sp>
        <p:sp>
          <p:nvSpPr>
            <p:cNvPr id="24592" name="Line 14"/>
            <p:cNvSpPr>
              <a:spLocks noChangeShapeType="1"/>
            </p:cNvSpPr>
            <p:nvPr/>
          </p:nvSpPr>
          <p:spPr bwMode="auto">
            <a:xfrm flipH="1">
              <a:off x="1584" y="2160"/>
              <a:ext cx="2304" cy="0"/>
            </a:xfrm>
            <a:prstGeom prst="line">
              <a:avLst/>
            </a:prstGeom>
            <a:noFill/>
            <a:ln w="38100">
              <a:solidFill>
                <a:schemeClr val="tx1"/>
              </a:solidFill>
              <a:round/>
              <a:headEnd/>
              <a:tailEnd/>
            </a:ln>
          </p:spPr>
          <p:txBody>
            <a:bodyPr/>
            <a:lstStyle/>
            <a:p>
              <a:endParaRPr lang="en-US" dirty="0"/>
            </a:p>
          </p:txBody>
        </p:sp>
        <p:sp>
          <p:nvSpPr>
            <p:cNvPr id="24593" name="Line 15"/>
            <p:cNvSpPr>
              <a:spLocks noChangeShapeType="1"/>
            </p:cNvSpPr>
            <p:nvPr/>
          </p:nvSpPr>
          <p:spPr bwMode="auto">
            <a:xfrm flipH="1">
              <a:off x="2064" y="2160"/>
              <a:ext cx="1776" cy="1008"/>
            </a:xfrm>
            <a:prstGeom prst="line">
              <a:avLst/>
            </a:prstGeom>
            <a:noFill/>
            <a:ln w="38100">
              <a:solidFill>
                <a:schemeClr val="tx1"/>
              </a:solidFill>
              <a:round/>
              <a:headEnd/>
              <a:tailEnd/>
            </a:ln>
          </p:spPr>
          <p:txBody>
            <a:bodyPr/>
            <a:lstStyle/>
            <a:p>
              <a:endParaRPr lang="en-US" dirty="0"/>
            </a:p>
          </p:txBody>
        </p:sp>
        <p:sp>
          <p:nvSpPr>
            <p:cNvPr id="24594" name="Line 16"/>
            <p:cNvSpPr>
              <a:spLocks noChangeShapeType="1"/>
            </p:cNvSpPr>
            <p:nvPr/>
          </p:nvSpPr>
          <p:spPr bwMode="auto">
            <a:xfrm flipH="1" flipV="1">
              <a:off x="1632" y="2160"/>
              <a:ext cx="1776" cy="1008"/>
            </a:xfrm>
            <a:prstGeom prst="line">
              <a:avLst/>
            </a:prstGeom>
            <a:noFill/>
            <a:ln w="38100">
              <a:solidFill>
                <a:schemeClr val="tx1"/>
              </a:solidFill>
              <a:round/>
              <a:headEnd/>
              <a:tailEnd/>
            </a:ln>
          </p:spPr>
          <p:txBody>
            <a:bodyPr/>
            <a:lstStyle/>
            <a:p>
              <a:endParaRPr lang="en-US" dirty="0"/>
            </a:p>
          </p:txBody>
        </p:sp>
        <p:sp>
          <p:nvSpPr>
            <p:cNvPr id="24595" name="Line 17"/>
            <p:cNvSpPr>
              <a:spLocks noChangeShapeType="1"/>
            </p:cNvSpPr>
            <p:nvPr/>
          </p:nvSpPr>
          <p:spPr bwMode="auto">
            <a:xfrm flipH="1">
              <a:off x="2064" y="1440"/>
              <a:ext cx="672" cy="1728"/>
            </a:xfrm>
            <a:prstGeom prst="line">
              <a:avLst/>
            </a:prstGeom>
            <a:noFill/>
            <a:ln w="38100">
              <a:solidFill>
                <a:schemeClr val="tx1"/>
              </a:solidFill>
              <a:round/>
              <a:headEnd/>
              <a:tailEnd/>
            </a:ln>
          </p:spPr>
          <p:txBody>
            <a:bodyPr/>
            <a:lstStyle/>
            <a:p>
              <a:endParaRPr lang="en-US" dirty="0"/>
            </a:p>
          </p:txBody>
        </p:sp>
        <p:sp>
          <p:nvSpPr>
            <p:cNvPr id="24596" name="Line 18"/>
            <p:cNvSpPr>
              <a:spLocks noChangeShapeType="1"/>
            </p:cNvSpPr>
            <p:nvPr/>
          </p:nvSpPr>
          <p:spPr bwMode="auto">
            <a:xfrm flipH="1" flipV="1">
              <a:off x="2688" y="1440"/>
              <a:ext cx="720" cy="1728"/>
            </a:xfrm>
            <a:prstGeom prst="line">
              <a:avLst/>
            </a:prstGeom>
            <a:noFill/>
            <a:ln w="38100">
              <a:solidFill>
                <a:schemeClr val="tx1"/>
              </a:solidFill>
              <a:round/>
              <a:headEnd/>
              <a:tailEnd/>
            </a:ln>
          </p:spPr>
          <p:txBody>
            <a:bodyPr/>
            <a:lstStyle/>
            <a:p>
              <a:endParaRPr lang="en-US" dirty="0"/>
            </a:p>
          </p:txBody>
        </p:sp>
      </p:grpSp>
      <p:sp>
        <p:nvSpPr>
          <p:cNvPr id="30739" name="Rectangle 19"/>
          <p:cNvSpPr>
            <a:spLocks noGrp="1" noChangeArrowheads="1"/>
          </p:cNvSpPr>
          <p:nvPr>
            <p:ph type="title"/>
          </p:nvPr>
        </p:nvSpPr>
        <p:spPr/>
        <p:txBody>
          <a:bodyPr/>
          <a:lstStyle/>
          <a:p>
            <a:pPr eaLnBrk="1" hangingPunct="1">
              <a:defRPr/>
            </a:pPr>
            <a:r>
              <a:rPr lang="en-US" dirty="0"/>
              <a:t>Fully Connected Mesh Topology</a:t>
            </a:r>
          </a:p>
        </p:txBody>
      </p:sp>
      <p:sp>
        <p:nvSpPr>
          <p:cNvPr id="24581" name="Rectangle 28"/>
          <p:cNvSpPr>
            <a:spLocks noGrp="1" noChangeArrowheads="1"/>
          </p:cNvSpPr>
          <p:nvPr>
            <p:ph type="body" sz="half" idx="2"/>
          </p:nvPr>
        </p:nvSpPr>
        <p:spPr>
          <a:xfrm>
            <a:off x="5410200" y="1371600"/>
            <a:ext cx="3276600" cy="3733800"/>
          </a:xfrm>
        </p:spPr>
        <p:txBody>
          <a:bodyPr/>
          <a:lstStyle/>
          <a:p>
            <a:pPr eaLnBrk="1" hangingPunct="1"/>
            <a:r>
              <a:rPr lang="en-US" sz="2400" b="1" u="sng" dirty="0">
                <a:solidFill>
                  <a:schemeClr val="tx2"/>
                </a:solidFill>
                <a:effectLst/>
              </a:rPr>
              <a:t>Pros:</a:t>
            </a:r>
          </a:p>
          <a:p>
            <a:pPr lvl="1" eaLnBrk="1" hangingPunct="1"/>
            <a:r>
              <a:rPr lang="en-US" sz="2000" dirty="0">
                <a:solidFill>
                  <a:schemeClr val="tx2"/>
                </a:solidFill>
                <a:effectLst/>
              </a:rPr>
              <a:t>Dedicated links</a:t>
            </a:r>
          </a:p>
          <a:p>
            <a:pPr lvl="1" eaLnBrk="1" hangingPunct="1"/>
            <a:r>
              <a:rPr lang="en-US" sz="2000" dirty="0">
                <a:solidFill>
                  <a:schemeClr val="tx2"/>
                </a:solidFill>
                <a:effectLst/>
              </a:rPr>
              <a:t>Robustness</a:t>
            </a:r>
          </a:p>
          <a:p>
            <a:pPr lvl="1" eaLnBrk="1" hangingPunct="1"/>
            <a:r>
              <a:rPr lang="en-US" sz="2000" dirty="0">
                <a:solidFill>
                  <a:schemeClr val="tx2"/>
                </a:solidFill>
                <a:effectLst/>
              </a:rPr>
              <a:t>Privacy</a:t>
            </a:r>
          </a:p>
          <a:p>
            <a:pPr lvl="1" eaLnBrk="1" hangingPunct="1"/>
            <a:r>
              <a:rPr lang="en-US" sz="2000" dirty="0">
                <a:solidFill>
                  <a:schemeClr val="tx2"/>
                </a:solidFill>
                <a:effectLst/>
              </a:rPr>
              <a:t>Easy to identify fault</a:t>
            </a:r>
          </a:p>
          <a:p>
            <a:pPr eaLnBrk="1" hangingPunct="1"/>
            <a:r>
              <a:rPr lang="en-US" sz="2400" b="1" u="sng" dirty="0">
                <a:solidFill>
                  <a:schemeClr val="tx2"/>
                </a:solidFill>
                <a:effectLst/>
              </a:rPr>
              <a:t>Cons:</a:t>
            </a:r>
          </a:p>
          <a:p>
            <a:pPr lvl="1" eaLnBrk="1" hangingPunct="1"/>
            <a:r>
              <a:rPr lang="en-US" sz="2000" dirty="0">
                <a:solidFill>
                  <a:schemeClr val="tx2"/>
                </a:solidFill>
                <a:effectLst/>
              </a:rPr>
              <a:t>A lot of cabling</a:t>
            </a:r>
          </a:p>
          <a:p>
            <a:pPr lvl="1" eaLnBrk="1" hangingPunct="1"/>
            <a:r>
              <a:rPr lang="en-US" sz="2000" dirty="0">
                <a:solidFill>
                  <a:schemeClr val="tx2"/>
                </a:solidFill>
                <a:effectLst/>
              </a:rPr>
              <a:t>I/O ports</a:t>
            </a:r>
          </a:p>
          <a:p>
            <a:pPr lvl="1" eaLnBrk="1" hangingPunct="1"/>
            <a:r>
              <a:rPr lang="en-US" sz="2000" dirty="0">
                <a:solidFill>
                  <a:schemeClr val="tx2"/>
                </a:solidFill>
                <a:effectLst/>
              </a:rPr>
              <a:t>Difficult to move</a:t>
            </a:r>
          </a:p>
        </p:txBody>
      </p:sp>
      <p:sp>
        <p:nvSpPr>
          <p:cNvPr id="24582" name="laptop"/>
          <p:cNvSpPr>
            <a:spLocks noEditPoints="1" noChangeArrowheads="1"/>
          </p:cNvSpPr>
          <p:nvPr/>
        </p:nvSpPr>
        <p:spPr bwMode="auto">
          <a:xfrm>
            <a:off x="685800" y="2895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4583" name="laptop"/>
          <p:cNvSpPr>
            <a:spLocks noEditPoints="1" noChangeArrowheads="1"/>
          </p:cNvSpPr>
          <p:nvPr/>
        </p:nvSpPr>
        <p:spPr bwMode="auto">
          <a:xfrm>
            <a:off x="1524000" y="4495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4584" name="laptop"/>
          <p:cNvSpPr>
            <a:spLocks noEditPoints="1" noChangeArrowheads="1"/>
          </p:cNvSpPr>
          <p:nvPr/>
        </p:nvSpPr>
        <p:spPr bwMode="auto">
          <a:xfrm>
            <a:off x="2514600" y="1752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4585" name="laptop"/>
          <p:cNvSpPr>
            <a:spLocks noEditPoints="1" noChangeArrowheads="1"/>
          </p:cNvSpPr>
          <p:nvPr/>
        </p:nvSpPr>
        <p:spPr bwMode="auto">
          <a:xfrm>
            <a:off x="3581400" y="45116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4586" name="laptop"/>
          <p:cNvSpPr>
            <a:spLocks noEditPoints="1" noChangeArrowheads="1"/>
          </p:cNvSpPr>
          <p:nvPr/>
        </p:nvSpPr>
        <p:spPr bwMode="auto">
          <a:xfrm>
            <a:off x="4343400" y="2911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1372857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pPr>
              <a:defRPr/>
            </a:pPr>
            <a:fld id="{59CB2A68-A61E-4677-BB09-4B873120D83D}" type="slidenum">
              <a:rPr lang="en-US"/>
              <a:pPr>
                <a:defRPr/>
              </a:pPr>
              <a:t>58</a:t>
            </a:fld>
            <a:endParaRPr lang="en-US" dirty="0"/>
          </a:p>
        </p:txBody>
      </p:sp>
      <p:grpSp>
        <p:nvGrpSpPr>
          <p:cNvPr id="2" name="Group 21"/>
          <p:cNvGrpSpPr>
            <a:grpSpLocks/>
          </p:cNvGrpSpPr>
          <p:nvPr/>
        </p:nvGrpSpPr>
        <p:grpSpPr bwMode="auto">
          <a:xfrm>
            <a:off x="3124200" y="2590800"/>
            <a:ext cx="2590800" cy="1828800"/>
            <a:chOff x="1008" y="1680"/>
            <a:chExt cx="1632" cy="1152"/>
          </a:xfrm>
        </p:grpSpPr>
        <p:sp>
          <p:nvSpPr>
            <p:cNvPr id="25620" name="Line 14"/>
            <p:cNvSpPr>
              <a:spLocks noChangeShapeType="1"/>
            </p:cNvSpPr>
            <p:nvPr/>
          </p:nvSpPr>
          <p:spPr bwMode="auto">
            <a:xfrm>
              <a:off x="1056" y="1680"/>
              <a:ext cx="768" cy="528"/>
            </a:xfrm>
            <a:prstGeom prst="line">
              <a:avLst/>
            </a:prstGeom>
            <a:noFill/>
            <a:ln w="38100">
              <a:solidFill>
                <a:schemeClr val="tx1"/>
              </a:solidFill>
              <a:round/>
              <a:headEnd/>
              <a:tailEnd/>
            </a:ln>
          </p:spPr>
          <p:txBody>
            <a:bodyPr/>
            <a:lstStyle/>
            <a:p>
              <a:endParaRPr lang="en-US" dirty="0"/>
            </a:p>
          </p:txBody>
        </p:sp>
        <p:sp>
          <p:nvSpPr>
            <p:cNvPr id="25621" name="Line 17"/>
            <p:cNvSpPr>
              <a:spLocks noChangeShapeType="1"/>
            </p:cNvSpPr>
            <p:nvPr/>
          </p:nvSpPr>
          <p:spPr bwMode="auto">
            <a:xfrm flipV="1">
              <a:off x="1824" y="1680"/>
              <a:ext cx="768" cy="528"/>
            </a:xfrm>
            <a:prstGeom prst="line">
              <a:avLst/>
            </a:prstGeom>
            <a:noFill/>
            <a:ln w="38100">
              <a:solidFill>
                <a:schemeClr val="tx1"/>
              </a:solidFill>
              <a:round/>
              <a:headEnd/>
              <a:tailEnd/>
            </a:ln>
          </p:spPr>
          <p:txBody>
            <a:bodyPr/>
            <a:lstStyle/>
            <a:p>
              <a:endParaRPr lang="en-US" dirty="0"/>
            </a:p>
          </p:txBody>
        </p:sp>
        <p:sp>
          <p:nvSpPr>
            <p:cNvPr id="25622" name="Line 18"/>
            <p:cNvSpPr>
              <a:spLocks noChangeShapeType="1"/>
            </p:cNvSpPr>
            <p:nvPr/>
          </p:nvSpPr>
          <p:spPr bwMode="auto">
            <a:xfrm flipH="1">
              <a:off x="1008" y="2208"/>
              <a:ext cx="816" cy="624"/>
            </a:xfrm>
            <a:prstGeom prst="line">
              <a:avLst/>
            </a:prstGeom>
            <a:noFill/>
            <a:ln w="38100">
              <a:solidFill>
                <a:schemeClr val="tx1"/>
              </a:solidFill>
              <a:round/>
              <a:headEnd/>
              <a:tailEnd/>
            </a:ln>
          </p:spPr>
          <p:txBody>
            <a:bodyPr/>
            <a:lstStyle/>
            <a:p>
              <a:endParaRPr lang="en-US" dirty="0"/>
            </a:p>
          </p:txBody>
        </p:sp>
        <p:sp>
          <p:nvSpPr>
            <p:cNvPr id="25623" name="Line 19"/>
            <p:cNvSpPr>
              <a:spLocks noChangeShapeType="1"/>
            </p:cNvSpPr>
            <p:nvPr/>
          </p:nvSpPr>
          <p:spPr bwMode="auto">
            <a:xfrm flipH="1" flipV="1">
              <a:off x="1824" y="2208"/>
              <a:ext cx="816" cy="624"/>
            </a:xfrm>
            <a:prstGeom prst="line">
              <a:avLst/>
            </a:prstGeom>
            <a:noFill/>
            <a:ln w="38100">
              <a:solidFill>
                <a:schemeClr val="tx1"/>
              </a:solidFill>
              <a:round/>
              <a:headEnd/>
              <a:tailEnd/>
            </a:ln>
          </p:spPr>
          <p:txBody>
            <a:bodyPr/>
            <a:lstStyle/>
            <a:p>
              <a:endParaRPr lang="en-US" dirty="0"/>
            </a:p>
          </p:txBody>
        </p:sp>
      </p:grpSp>
      <p:sp>
        <p:nvSpPr>
          <p:cNvPr id="26626" name="Rectangle 2"/>
          <p:cNvSpPr>
            <a:spLocks noGrp="1" noChangeArrowheads="1"/>
          </p:cNvSpPr>
          <p:nvPr>
            <p:ph type="title"/>
          </p:nvPr>
        </p:nvSpPr>
        <p:spPr/>
        <p:txBody>
          <a:bodyPr/>
          <a:lstStyle/>
          <a:p>
            <a:pPr eaLnBrk="1" hangingPunct="1">
              <a:defRPr/>
            </a:pPr>
            <a:r>
              <a:rPr lang="en-US" dirty="0"/>
              <a:t>Star Topology</a:t>
            </a:r>
          </a:p>
        </p:txBody>
      </p:sp>
      <p:sp>
        <p:nvSpPr>
          <p:cNvPr id="25605" name="laptop"/>
          <p:cNvSpPr>
            <a:spLocks noEditPoints="1" noChangeArrowheads="1"/>
          </p:cNvSpPr>
          <p:nvPr/>
        </p:nvSpPr>
        <p:spPr bwMode="auto">
          <a:xfrm>
            <a:off x="26670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5606" name="laptop"/>
          <p:cNvSpPr>
            <a:spLocks noEditPoints="1" noChangeArrowheads="1"/>
          </p:cNvSpPr>
          <p:nvPr/>
        </p:nvSpPr>
        <p:spPr bwMode="auto">
          <a:xfrm>
            <a:off x="5181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5607" name="laptop"/>
          <p:cNvSpPr>
            <a:spLocks noEditPoints="1" noChangeArrowheads="1"/>
          </p:cNvSpPr>
          <p:nvPr/>
        </p:nvSpPr>
        <p:spPr bwMode="auto">
          <a:xfrm>
            <a:off x="2667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5608" name="laptop"/>
          <p:cNvSpPr>
            <a:spLocks noEditPoints="1" noChangeArrowheads="1"/>
          </p:cNvSpPr>
          <p:nvPr/>
        </p:nvSpPr>
        <p:spPr bwMode="auto">
          <a:xfrm>
            <a:off x="51816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5609" name="Rectangle 8"/>
          <p:cNvSpPr>
            <a:spLocks noChangeArrowheads="1"/>
          </p:cNvSpPr>
          <p:nvPr/>
        </p:nvSpPr>
        <p:spPr bwMode="auto">
          <a:xfrm>
            <a:off x="3962400" y="3276600"/>
            <a:ext cx="838200" cy="3810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n-US" dirty="0"/>
              <a:t>Hub</a:t>
            </a:r>
          </a:p>
        </p:txBody>
      </p:sp>
      <p:sp>
        <p:nvSpPr>
          <p:cNvPr id="26656" name="Rectangle 32"/>
          <p:cNvSpPr>
            <a:spLocks noChangeArrowheads="1"/>
          </p:cNvSpPr>
          <p:nvPr/>
        </p:nvSpPr>
        <p:spPr bwMode="auto">
          <a:xfrm rot="2059088">
            <a:off x="3429000" y="2590800"/>
            <a:ext cx="3048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26657" name="Rectangle 33"/>
          <p:cNvSpPr>
            <a:spLocks noChangeArrowheads="1"/>
          </p:cNvSpPr>
          <p:nvPr/>
        </p:nvSpPr>
        <p:spPr bwMode="auto">
          <a:xfrm rot="19540912" flipH="1">
            <a:off x="4495800" y="3048000"/>
            <a:ext cx="3048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26658" name="Rectangle 34"/>
          <p:cNvSpPr>
            <a:spLocks noChangeArrowheads="1"/>
          </p:cNvSpPr>
          <p:nvPr/>
        </p:nvSpPr>
        <p:spPr bwMode="auto">
          <a:xfrm rot="19255094" flipH="1">
            <a:off x="3886200" y="3505200"/>
            <a:ext cx="3048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26659" name="Rectangle 35"/>
          <p:cNvSpPr>
            <a:spLocks noChangeArrowheads="1"/>
          </p:cNvSpPr>
          <p:nvPr/>
        </p:nvSpPr>
        <p:spPr bwMode="auto">
          <a:xfrm rot="2344906">
            <a:off x="4648200" y="3505200"/>
            <a:ext cx="3048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25614" name="Text Box 36"/>
          <p:cNvSpPr txBox="1">
            <a:spLocks noChangeArrowheads="1"/>
          </p:cNvSpPr>
          <p:nvPr/>
        </p:nvSpPr>
        <p:spPr bwMode="auto">
          <a:xfrm>
            <a:off x="2971800" y="1828800"/>
            <a:ext cx="320675" cy="366713"/>
          </a:xfrm>
          <a:prstGeom prst="rect">
            <a:avLst/>
          </a:prstGeom>
          <a:noFill/>
          <a:ln w="9525">
            <a:noFill/>
            <a:miter lim="800000"/>
            <a:headEnd/>
            <a:tailEnd/>
          </a:ln>
        </p:spPr>
        <p:txBody>
          <a:bodyPr wrap="none">
            <a:spAutoFit/>
          </a:bodyPr>
          <a:lstStyle/>
          <a:p>
            <a:r>
              <a:rPr lang="en-US" i="1" dirty="0">
                <a:solidFill>
                  <a:schemeClr val="folHlink"/>
                </a:solidFill>
              </a:rPr>
              <a:t>A</a:t>
            </a:r>
          </a:p>
        </p:txBody>
      </p:sp>
      <p:sp>
        <p:nvSpPr>
          <p:cNvPr id="25615" name="Text Box 37"/>
          <p:cNvSpPr txBox="1">
            <a:spLocks noChangeArrowheads="1"/>
          </p:cNvSpPr>
          <p:nvPr/>
        </p:nvSpPr>
        <p:spPr bwMode="auto">
          <a:xfrm>
            <a:off x="5486400" y="1843088"/>
            <a:ext cx="339725" cy="366712"/>
          </a:xfrm>
          <a:prstGeom prst="rect">
            <a:avLst/>
          </a:prstGeom>
          <a:noFill/>
          <a:ln w="9525">
            <a:noFill/>
            <a:miter lim="800000"/>
            <a:headEnd/>
            <a:tailEnd/>
          </a:ln>
        </p:spPr>
        <p:txBody>
          <a:bodyPr wrap="none">
            <a:spAutoFit/>
          </a:bodyPr>
          <a:lstStyle/>
          <a:p>
            <a:r>
              <a:rPr lang="en-US" i="1" dirty="0">
                <a:solidFill>
                  <a:schemeClr val="folHlink"/>
                </a:solidFill>
              </a:rPr>
              <a:t>D</a:t>
            </a:r>
          </a:p>
        </p:txBody>
      </p:sp>
      <p:sp>
        <p:nvSpPr>
          <p:cNvPr id="25616" name="Text Box 38"/>
          <p:cNvSpPr txBox="1">
            <a:spLocks noChangeArrowheads="1"/>
          </p:cNvSpPr>
          <p:nvPr/>
        </p:nvSpPr>
        <p:spPr bwMode="auto">
          <a:xfrm>
            <a:off x="2971800" y="4586288"/>
            <a:ext cx="320675" cy="366712"/>
          </a:xfrm>
          <a:prstGeom prst="rect">
            <a:avLst/>
          </a:prstGeom>
          <a:noFill/>
          <a:ln w="9525">
            <a:noFill/>
            <a:miter lim="800000"/>
            <a:headEnd/>
            <a:tailEnd/>
          </a:ln>
        </p:spPr>
        <p:txBody>
          <a:bodyPr wrap="none">
            <a:spAutoFit/>
          </a:bodyPr>
          <a:lstStyle/>
          <a:p>
            <a:r>
              <a:rPr lang="en-US" i="1" dirty="0">
                <a:solidFill>
                  <a:schemeClr val="folHlink"/>
                </a:solidFill>
              </a:rPr>
              <a:t>B</a:t>
            </a:r>
          </a:p>
        </p:txBody>
      </p:sp>
      <p:sp>
        <p:nvSpPr>
          <p:cNvPr id="25617" name="Text Box 39"/>
          <p:cNvSpPr txBox="1">
            <a:spLocks noChangeArrowheads="1"/>
          </p:cNvSpPr>
          <p:nvPr/>
        </p:nvSpPr>
        <p:spPr bwMode="auto">
          <a:xfrm>
            <a:off x="5470525" y="4586288"/>
            <a:ext cx="320675" cy="366712"/>
          </a:xfrm>
          <a:prstGeom prst="rect">
            <a:avLst/>
          </a:prstGeom>
          <a:noFill/>
          <a:ln w="9525">
            <a:noFill/>
            <a:miter lim="800000"/>
            <a:headEnd/>
            <a:tailEnd/>
          </a:ln>
        </p:spPr>
        <p:txBody>
          <a:bodyPr wrap="none">
            <a:spAutoFit/>
          </a:bodyPr>
          <a:lstStyle/>
          <a:p>
            <a:r>
              <a:rPr lang="en-US" i="1" dirty="0">
                <a:solidFill>
                  <a:schemeClr val="folHlink"/>
                </a:solidFill>
              </a:rPr>
              <a:t>C</a:t>
            </a:r>
          </a:p>
        </p:txBody>
      </p:sp>
      <p:sp>
        <p:nvSpPr>
          <p:cNvPr id="26668" name="Text Box 44"/>
          <p:cNvSpPr txBox="1">
            <a:spLocks noChangeArrowheads="1"/>
          </p:cNvSpPr>
          <p:nvPr/>
        </p:nvSpPr>
        <p:spPr bwMode="auto">
          <a:xfrm>
            <a:off x="3522663" y="4908550"/>
            <a:ext cx="668337" cy="366713"/>
          </a:xfrm>
          <a:prstGeom prst="rect">
            <a:avLst/>
          </a:prstGeom>
          <a:noFill/>
          <a:ln w="9525">
            <a:noFill/>
            <a:miter lim="800000"/>
            <a:headEnd/>
            <a:tailEnd/>
          </a:ln>
        </p:spPr>
        <p:txBody>
          <a:bodyPr wrap="none">
            <a:spAutoFit/>
          </a:bodyPr>
          <a:lstStyle/>
          <a:p>
            <a:r>
              <a:rPr lang="en-US" dirty="0">
                <a:latin typeface="Garamond" pitchFamily="18" charset="0"/>
              </a:rPr>
              <a:t>Drop</a:t>
            </a:r>
          </a:p>
        </p:txBody>
      </p:sp>
      <p:sp>
        <p:nvSpPr>
          <p:cNvPr id="26669" name="Text Box 45"/>
          <p:cNvSpPr txBox="1">
            <a:spLocks noChangeArrowheads="1"/>
          </p:cNvSpPr>
          <p:nvPr/>
        </p:nvSpPr>
        <p:spPr bwMode="auto">
          <a:xfrm>
            <a:off x="5580063" y="3214688"/>
            <a:ext cx="668337" cy="366712"/>
          </a:xfrm>
          <a:prstGeom prst="rect">
            <a:avLst/>
          </a:prstGeom>
          <a:noFill/>
          <a:ln w="9525">
            <a:noFill/>
            <a:miter lim="800000"/>
            <a:headEnd/>
            <a:tailEnd/>
          </a:ln>
        </p:spPr>
        <p:txBody>
          <a:bodyPr wrap="none">
            <a:spAutoFit/>
          </a:bodyPr>
          <a:lstStyle/>
          <a:p>
            <a:r>
              <a:rPr lang="en-US" dirty="0">
                <a:latin typeface="Garamond" pitchFamily="18" charset="0"/>
              </a:rPr>
              <a:t>Drop</a:t>
            </a: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231740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fill="hold" grpId="1" nodeType="clickEffect">
                                  <p:stCondLst>
                                    <p:cond delay="0"/>
                                  </p:stCondLst>
                                  <p:childTnLst>
                                    <p:animMotion origin="layout" path="M 3.33333E-6 1.11111E-6 L 0.09948 0.09444 " pathEditMode="relative" ptsTypes="AA">
                                      <p:cBhvr>
                                        <p:cTn id="10" dur="1000" fill="hold"/>
                                        <p:tgtEl>
                                          <p:spTgt spid="26656"/>
                                        </p:tgtEl>
                                        <p:attrNameLst>
                                          <p:attrName>ppt_x</p:attrName>
                                          <p:attrName>ppt_y</p:attrName>
                                        </p:attrNameLst>
                                      </p:cBhvr>
                                    </p:animMotion>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2665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665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659"/>
                                        </p:tgtEl>
                                        <p:attrNameLst>
                                          <p:attrName>style.visibility</p:attrName>
                                        </p:attrNameLst>
                                      </p:cBhvr>
                                      <p:to>
                                        <p:strVal val="visible"/>
                                      </p:to>
                                    </p:set>
                                  </p:childTnLst>
                                </p:cTn>
                              </p:par>
                              <p:par>
                                <p:cTn id="18" presetID="1" presetClass="exit" presetSubtype="0" fill="hold" grpId="2" nodeType="withEffect">
                                  <p:stCondLst>
                                    <p:cond delay="0"/>
                                  </p:stCondLst>
                                  <p:childTnLst>
                                    <p:set>
                                      <p:cBhvr>
                                        <p:cTn id="19" dur="1" fill="hold">
                                          <p:stCondLst>
                                            <p:cond delay="0"/>
                                          </p:stCondLst>
                                        </p:cTn>
                                        <p:tgtEl>
                                          <p:spTgt spid="26656"/>
                                        </p:tgtEl>
                                        <p:attrNameLst>
                                          <p:attrName>style.visibility</p:attrName>
                                        </p:attrNameLst>
                                      </p:cBhvr>
                                      <p:to>
                                        <p:strVal val="hidden"/>
                                      </p:to>
                                    </p:set>
                                  </p:childTnLst>
                                </p:cTn>
                              </p:par>
                            </p:childTnLst>
                          </p:cTn>
                        </p:par>
                        <p:par>
                          <p:cTn id="20" fill="hold">
                            <p:stCondLst>
                              <p:cond delay="1000"/>
                            </p:stCondLst>
                            <p:childTnLst>
                              <p:par>
                                <p:cTn id="21" presetID="0" presetClass="path" presetSubtype="0" fill="hold" grpId="1" nodeType="afterEffect">
                                  <p:stCondLst>
                                    <p:cond delay="0"/>
                                  </p:stCondLst>
                                  <p:childTnLst>
                                    <p:animMotion origin="layout" path="M -3.33333E-6 0.00138 L 0.09636 -0.08889 " pathEditMode="relative" rAng="0" ptsTypes="AA">
                                      <p:cBhvr>
                                        <p:cTn id="22" dur="1000" fill="hold"/>
                                        <p:tgtEl>
                                          <p:spTgt spid="26657"/>
                                        </p:tgtEl>
                                        <p:attrNameLst>
                                          <p:attrName>ppt_x</p:attrName>
                                          <p:attrName>ppt_y</p:attrName>
                                        </p:attrNameLst>
                                      </p:cBhvr>
                                      <p:rCtr x="48" y="-45"/>
                                    </p:animMotion>
                                  </p:childTnLst>
                                </p:cTn>
                              </p:par>
                              <p:par>
                                <p:cTn id="23" presetID="0" presetClass="path" presetSubtype="0" fill="hold" grpId="1" nodeType="withEffect">
                                  <p:stCondLst>
                                    <p:cond delay="0"/>
                                  </p:stCondLst>
                                  <p:childTnLst>
                                    <p:animMotion origin="layout" path="M 3.33333E-6 -2.22222E-6 L -0.07292 0.0757 " pathEditMode="relative" ptsTypes="AA">
                                      <p:cBhvr>
                                        <p:cTn id="24" dur="1000" fill="hold"/>
                                        <p:tgtEl>
                                          <p:spTgt spid="26658"/>
                                        </p:tgtEl>
                                        <p:attrNameLst>
                                          <p:attrName>ppt_x</p:attrName>
                                          <p:attrName>ppt_y</p:attrName>
                                        </p:attrNameLst>
                                      </p:cBhvr>
                                    </p:animMotion>
                                  </p:childTnLst>
                                </p:cTn>
                              </p:par>
                              <p:par>
                                <p:cTn id="25" presetID="0" presetClass="path" presetSubtype="0" fill="hold" grpId="1" nodeType="withEffect">
                                  <p:stCondLst>
                                    <p:cond delay="0"/>
                                  </p:stCondLst>
                                  <p:childTnLst>
                                    <p:animMotion origin="layout" path="M -3.33333E-6 -2.22222E-6 L 0.07813 0.08125 " pathEditMode="relative" rAng="0" ptsTypes="AA">
                                      <p:cBhvr>
                                        <p:cTn id="26" dur="1000" fill="hold"/>
                                        <p:tgtEl>
                                          <p:spTgt spid="26659"/>
                                        </p:tgtEl>
                                        <p:attrNameLst>
                                          <p:attrName>ppt_x</p:attrName>
                                          <p:attrName>ppt_y</p:attrName>
                                        </p:attrNameLst>
                                      </p:cBhvr>
                                      <p:rCtr x="39" y="41"/>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fill="hold" grpId="2" nodeType="clickEffect">
                                  <p:stCondLst>
                                    <p:cond delay="0"/>
                                  </p:stCondLst>
                                  <p:childTnLst>
                                    <p:animMotion origin="layout" path="M -0.07292 0.0757 L -0.075 0.22222 " pathEditMode="relative" rAng="0" ptsTypes="AA">
                                      <p:cBhvr>
                                        <p:cTn id="30" dur="500" fill="hold"/>
                                        <p:tgtEl>
                                          <p:spTgt spid="26658"/>
                                        </p:tgtEl>
                                        <p:attrNameLst>
                                          <p:attrName>ppt_x</p:attrName>
                                          <p:attrName>ppt_y</p:attrName>
                                        </p:attrNameLst>
                                      </p:cBhvr>
                                      <p:rCtr x="-1" y="73"/>
                                    </p:animMotion>
                                  </p:childTnLst>
                                </p:cTn>
                              </p:par>
                              <p:par>
                                <p:cTn id="31" presetID="42" presetClass="path" presetSubtype="0" accel="50000" decel="50000" fill="hold" grpId="2" nodeType="withEffect">
                                  <p:stCondLst>
                                    <p:cond delay="0"/>
                                  </p:stCondLst>
                                  <p:childTnLst>
                                    <p:animMotion origin="layout" path="M 0.09167 -0.08889 L 0.09167 0.04444 " pathEditMode="relative" rAng="0" ptsTypes="AA">
                                      <p:cBhvr>
                                        <p:cTn id="32" dur="500" fill="hold"/>
                                        <p:tgtEl>
                                          <p:spTgt spid="26657"/>
                                        </p:tgtEl>
                                        <p:attrNameLst>
                                          <p:attrName>ppt_x</p:attrName>
                                          <p:attrName>ppt_y</p:attrName>
                                        </p:attrNameLst>
                                      </p:cBhvr>
                                      <p:rCtr x="0" y="67"/>
                                    </p:animMotion>
                                  </p:childTnLst>
                                </p:cTn>
                              </p:par>
                              <p:par>
                                <p:cTn id="33" presetID="10" presetClass="entr" presetSubtype="0" fill="hold" grpId="0" nodeType="withEffect">
                                  <p:stCondLst>
                                    <p:cond delay="0"/>
                                  </p:stCondLst>
                                  <p:childTnLst>
                                    <p:set>
                                      <p:cBhvr>
                                        <p:cTn id="34" dur="1" fill="hold">
                                          <p:stCondLst>
                                            <p:cond delay="0"/>
                                          </p:stCondLst>
                                        </p:cTn>
                                        <p:tgtEl>
                                          <p:spTgt spid="26668"/>
                                        </p:tgtEl>
                                        <p:attrNameLst>
                                          <p:attrName>style.visibility</p:attrName>
                                        </p:attrNameLst>
                                      </p:cBhvr>
                                      <p:to>
                                        <p:strVal val="visible"/>
                                      </p:to>
                                    </p:set>
                                    <p:animEffect transition="in" filter="fade">
                                      <p:cBhvr>
                                        <p:cTn id="35" dur="500"/>
                                        <p:tgtEl>
                                          <p:spTgt spid="2666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669"/>
                                        </p:tgtEl>
                                        <p:attrNameLst>
                                          <p:attrName>style.visibility</p:attrName>
                                        </p:attrNameLst>
                                      </p:cBhvr>
                                      <p:to>
                                        <p:strVal val="visible"/>
                                      </p:to>
                                    </p:set>
                                    <p:animEffect transition="in" filter="fade">
                                      <p:cBhvr>
                                        <p:cTn id="38" dur="500"/>
                                        <p:tgtEl>
                                          <p:spTgt spid="26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6" grpId="0" animBg="1"/>
      <p:bldP spid="26656" grpId="1" animBg="1"/>
      <p:bldP spid="26656" grpId="2" animBg="1"/>
      <p:bldP spid="26657" grpId="0" animBg="1"/>
      <p:bldP spid="26657" grpId="1" animBg="1"/>
      <p:bldP spid="26657" grpId="2" animBg="1"/>
      <p:bldP spid="26658" grpId="0" animBg="1"/>
      <p:bldP spid="26658" grpId="1" animBg="1"/>
      <p:bldP spid="26658" grpId="2" animBg="1"/>
      <p:bldP spid="26659" grpId="0" animBg="1"/>
      <p:bldP spid="26659" grpId="1" animBg="1"/>
      <p:bldP spid="26668" grpId="0"/>
      <p:bldP spid="2666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pPr>
              <a:defRPr/>
            </a:pPr>
            <a:fld id="{AB430FC7-6E2D-4548-A2ED-05A9A278F34D}" type="slidenum">
              <a:rPr lang="en-US"/>
              <a:pPr>
                <a:defRPr/>
              </a:pPr>
              <a:t>59</a:t>
            </a:fld>
            <a:endParaRPr lang="en-US" dirty="0"/>
          </a:p>
        </p:txBody>
      </p:sp>
      <p:grpSp>
        <p:nvGrpSpPr>
          <p:cNvPr id="2" name="Group 2"/>
          <p:cNvGrpSpPr>
            <a:grpSpLocks/>
          </p:cNvGrpSpPr>
          <p:nvPr/>
        </p:nvGrpSpPr>
        <p:grpSpPr bwMode="auto">
          <a:xfrm>
            <a:off x="3124200" y="2590800"/>
            <a:ext cx="2590800" cy="1828800"/>
            <a:chOff x="1008" y="1680"/>
            <a:chExt cx="1632" cy="1152"/>
          </a:xfrm>
        </p:grpSpPr>
        <p:sp>
          <p:nvSpPr>
            <p:cNvPr id="26640" name="Line 3"/>
            <p:cNvSpPr>
              <a:spLocks noChangeShapeType="1"/>
            </p:cNvSpPr>
            <p:nvPr/>
          </p:nvSpPr>
          <p:spPr bwMode="auto">
            <a:xfrm>
              <a:off x="1056" y="1680"/>
              <a:ext cx="768" cy="528"/>
            </a:xfrm>
            <a:prstGeom prst="line">
              <a:avLst/>
            </a:prstGeom>
            <a:noFill/>
            <a:ln w="38100">
              <a:solidFill>
                <a:schemeClr val="tx1"/>
              </a:solidFill>
              <a:round/>
              <a:headEnd/>
              <a:tailEnd/>
            </a:ln>
          </p:spPr>
          <p:txBody>
            <a:bodyPr/>
            <a:lstStyle/>
            <a:p>
              <a:endParaRPr lang="en-US" dirty="0"/>
            </a:p>
          </p:txBody>
        </p:sp>
        <p:sp>
          <p:nvSpPr>
            <p:cNvPr id="26641" name="Line 4"/>
            <p:cNvSpPr>
              <a:spLocks noChangeShapeType="1"/>
            </p:cNvSpPr>
            <p:nvPr/>
          </p:nvSpPr>
          <p:spPr bwMode="auto">
            <a:xfrm flipV="1">
              <a:off x="1824" y="1680"/>
              <a:ext cx="768" cy="528"/>
            </a:xfrm>
            <a:prstGeom prst="line">
              <a:avLst/>
            </a:prstGeom>
            <a:noFill/>
            <a:ln w="38100">
              <a:solidFill>
                <a:schemeClr val="tx1"/>
              </a:solidFill>
              <a:round/>
              <a:headEnd/>
              <a:tailEnd/>
            </a:ln>
          </p:spPr>
          <p:txBody>
            <a:bodyPr/>
            <a:lstStyle/>
            <a:p>
              <a:endParaRPr lang="en-US" dirty="0"/>
            </a:p>
          </p:txBody>
        </p:sp>
        <p:sp>
          <p:nvSpPr>
            <p:cNvPr id="26642" name="Line 5"/>
            <p:cNvSpPr>
              <a:spLocks noChangeShapeType="1"/>
            </p:cNvSpPr>
            <p:nvPr/>
          </p:nvSpPr>
          <p:spPr bwMode="auto">
            <a:xfrm flipH="1">
              <a:off x="1008" y="2208"/>
              <a:ext cx="816" cy="624"/>
            </a:xfrm>
            <a:prstGeom prst="line">
              <a:avLst/>
            </a:prstGeom>
            <a:noFill/>
            <a:ln w="38100">
              <a:solidFill>
                <a:schemeClr val="tx1"/>
              </a:solidFill>
              <a:round/>
              <a:headEnd/>
              <a:tailEnd/>
            </a:ln>
          </p:spPr>
          <p:txBody>
            <a:bodyPr/>
            <a:lstStyle/>
            <a:p>
              <a:endParaRPr lang="en-US" dirty="0"/>
            </a:p>
          </p:txBody>
        </p:sp>
        <p:sp>
          <p:nvSpPr>
            <p:cNvPr id="26643" name="Line 6"/>
            <p:cNvSpPr>
              <a:spLocks noChangeShapeType="1"/>
            </p:cNvSpPr>
            <p:nvPr/>
          </p:nvSpPr>
          <p:spPr bwMode="auto">
            <a:xfrm flipH="1" flipV="1">
              <a:off x="1824" y="2208"/>
              <a:ext cx="816" cy="624"/>
            </a:xfrm>
            <a:prstGeom prst="line">
              <a:avLst/>
            </a:prstGeom>
            <a:noFill/>
            <a:ln w="38100">
              <a:solidFill>
                <a:schemeClr val="tx1"/>
              </a:solidFill>
              <a:round/>
              <a:headEnd/>
              <a:tailEnd/>
            </a:ln>
          </p:spPr>
          <p:txBody>
            <a:bodyPr/>
            <a:lstStyle/>
            <a:p>
              <a:endParaRPr lang="en-US" dirty="0"/>
            </a:p>
          </p:txBody>
        </p:sp>
      </p:grpSp>
      <p:sp>
        <p:nvSpPr>
          <p:cNvPr id="31751" name="Rectangle 7"/>
          <p:cNvSpPr>
            <a:spLocks noGrp="1" noChangeArrowheads="1"/>
          </p:cNvSpPr>
          <p:nvPr>
            <p:ph type="title"/>
          </p:nvPr>
        </p:nvSpPr>
        <p:spPr/>
        <p:txBody>
          <a:bodyPr/>
          <a:lstStyle/>
          <a:p>
            <a:pPr eaLnBrk="1" hangingPunct="1">
              <a:defRPr/>
            </a:pPr>
            <a:r>
              <a:rPr lang="en-US" dirty="0"/>
              <a:t>Star Topology</a:t>
            </a:r>
          </a:p>
        </p:txBody>
      </p:sp>
      <p:sp>
        <p:nvSpPr>
          <p:cNvPr id="26629" name="laptop"/>
          <p:cNvSpPr>
            <a:spLocks noEditPoints="1" noChangeArrowheads="1"/>
          </p:cNvSpPr>
          <p:nvPr/>
        </p:nvSpPr>
        <p:spPr bwMode="auto">
          <a:xfrm>
            <a:off x="26670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6630" name="laptop"/>
          <p:cNvSpPr>
            <a:spLocks noEditPoints="1" noChangeArrowheads="1"/>
          </p:cNvSpPr>
          <p:nvPr/>
        </p:nvSpPr>
        <p:spPr bwMode="auto">
          <a:xfrm>
            <a:off x="5181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6631" name="laptop"/>
          <p:cNvSpPr>
            <a:spLocks noEditPoints="1" noChangeArrowheads="1"/>
          </p:cNvSpPr>
          <p:nvPr/>
        </p:nvSpPr>
        <p:spPr bwMode="auto">
          <a:xfrm>
            <a:off x="2667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6632" name="laptop"/>
          <p:cNvSpPr>
            <a:spLocks noEditPoints="1" noChangeArrowheads="1"/>
          </p:cNvSpPr>
          <p:nvPr/>
        </p:nvSpPr>
        <p:spPr bwMode="auto">
          <a:xfrm>
            <a:off x="51816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6633" name="Rectangle 12"/>
          <p:cNvSpPr>
            <a:spLocks noChangeArrowheads="1"/>
          </p:cNvSpPr>
          <p:nvPr/>
        </p:nvSpPr>
        <p:spPr bwMode="auto">
          <a:xfrm>
            <a:off x="3962400" y="3276600"/>
            <a:ext cx="838200" cy="3810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n-US" dirty="0"/>
              <a:t>Switch</a:t>
            </a:r>
          </a:p>
        </p:txBody>
      </p:sp>
      <p:sp>
        <p:nvSpPr>
          <p:cNvPr id="31757" name="Rectangle 13"/>
          <p:cNvSpPr>
            <a:spLocks noChangeArrowheads="1"/>
          </p:cNvSpPr>
          <p:nvPr/>
        </p:nvSpPr>
        <p:spPr bwMode="auto">
          <a:xfrm rot="2059088">
            <a:off x="3429000" y="2590800"/>
            <a:ext cx="3048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31760" name="Rectangle 16"/>
          <p:cNvSpPr>
            <a:spLocks noChangeArrowheads="1"/>
          </p:cNvSpPr>
          <p:nvPr/>
        </p:nvSpPr>
        <p:spPr bwMode="auto">
          <a:xfrm rot="2344906">
            <a:off x="4648200" y="3505200"/>
            <a:ext cx="3048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26636" name="Text Box 17"/>
          <p:cNvSpPr txBox="1">
            <a:spLocks noChangeArrowheads="1"/>
          </p:cNvSpPr>
          <p:nvPr/>
        </p:nvSpPr>
        <p:spPr bwMode="auto">
          <a:xfrm>
            <a:off x="2971800" y="1828800"/>
            <a:ext cx="320675" cy="366713"/>
          </a:xfrm>
          <a:prstGeom prst="rect">
            <a:avLst/>
          </a:prstGeom>
          <a:noFill/>
          <a:ln w="9525">
            <a:noFill/>
            <a:miter lim="800000"/>
            <a:headEnd/>
            <a:tailEnd/>
          </a:ln>
        </p:spPr>
        <p:txBody>
          <a:bodyPr wrap="none">
            <a:spAutoFit/>
          </a:bodyPr>
          <a:lstStyle/>
          <a:p>
            <a:r>
              <a:rPr lang="en-US" i="1" dirty="0">
                <a:solidFill>
                  <a:schemeClr val="folHlink"/>
                </a:solidFill>
              </a:rPr>
              <a:t>A</a:t>
            </a:r>
          </a:p>
        </p:txBody>
      </p:sp>
      <p:sp>
        <p:nvSpPr>
          <p:cNvPr id="26637" name="Text Box 18"/>
          <p:cNvSpPr txBox="1">
            <a:spLocks noChangeArrowheads="1"/>
          </p:cNvSpPr>
          <p:nvPr/>
        </p:nvSpPr>
        <p:spPr bwMode="auto">
          <a:xfrm>
            <a:off x="5486400" y="1843088"/>
            <a:ext cx="339725" cy="366712"/>
          </a:xfrm>
          <a:prstGeom prst="rect">
            <a:avLst/>
          </a:prstGeom>
          <a:noFill/>
          <a:ln w="9525">
            <a:noFill/>
            <a:miter lim="800000"/>
            <a:headEnd/>
            <a:tailEnd/>
          </a:ln>
        </p:spPr>
        <p:txBody>
          <a:bodyPr wrap="none">
            <a:spAutoFit/>
          </a:bodyPr>
          <a:lstStyle/>
          <a:p>
            <a:r>
              <a:rPr lang="en-US" i="1" dirty="0">
                <a:solidFill>
                  <a:schemeClr val="folHlink"/>
                </a:solidFill>
              </a:rPr>
              <a:t>D</a:t>
            </a:r>
          </a:p>
        </p:txBody>
      </p:sp>
      <p:sp>
        <p:nvSpPr>
          <p:cNvPr id="26638" name="Text Box 19"/>
          <p:cNvSpPr txBox="1">
            <a:spLocks noChangeArrowheads="1"/>
          </p:cNvSpPr>
          <p:nvPr/>
        </p:nvSpPr>
        <p:spPr bwMode="auto">
          <a:xfrm>
            <a:off x="2971800" y="4586288"/>
            <a:ext cx="320675" cy="366712"/>
          </a:xfrm>
          <a:prstGeom prst="rect">
            <a:avLst/>
          </a:prstGeom>
          <a:noFill/>
          <a:ln w="9525">
            <a:noFill/>
            <a:miter lim="800000"/>
            <a:headEnd/>
            <a:tailEnd/>
          </a:ln>
        </p:spPr>
        <p:txBody>
          <a:bodyPr wrap="none">
            <a:spAutoFit/>
          </a:bodyPr>
          <a:lstStyle/>
          <a:p>
            <a:r>
              <a:rPr lang="en-US" i="1" dirty="0">
                <a:solidFill>
                  <a:schemeClr val="folHlink"/>
                </a:solidFill>
              </a:rPr>
              <a:t>B</a:t>
            </a:r>
          </a:p>
        </p:txBody>
      </p:sp>
      <p:sp>
        <p:nvSpPr>
          <p:cNvPr id="26639" name="Text Box 20"/>
          <p:cNvSpPr txBox="1">
            <a:spLocks noChangeArrowheads="1"/>
          </p:cNvSpPr>
          <p:nvPr/>
        </p:nvSpPr>
        <p:spPr bwMode="auto">
          <a:xfrm>
            <a:off x="5470525" y="4586288"/>
            <a:ext cx="320675" cy="366712"/>
          </a:xfrm>
          <a:prstGeom prst="rect">
            <a:avLst/>
          </a:prstGeom>
          <a:noFill/>
          <a:ln w="9525">
            <a:noFill/>
            <a:miter lim="800000"/>
            <a:headEnd/>
            <a:tailEnd/>
          </a:ln>
        </p:spPr>
        <p:txBody>
          <a:bodyPr wrap="none">
            <a:spAutoFit/>
          </a:bodyPr>
          <a:lstStyle/>
          <a:p>
            <a:r>
              <a:rPr lang="en-US" i="1" dirty="0">
                <a:solidFill>
                  <a:schemeClr val="folHlink"/>
                </a:solidFill>
              </a:rPr>
              <a:t>C</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117318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57"/>
                                        </p:tgtEl>
                                        <p:attrNameLst>
                                          <p:attrName>style.visibility</p:attrName>
                                        </p:attrNameLst>
                                      </p:cBhvr>
                                      <p:to>
                                        <p:strVal val="visible"/>
                                      </p:to>
                                    </p:set>
                                  </p:childTnLst>
                                </p:cTn>
                              </p:par>
                            </p:childTnLst>
                          </p:cTn>
                        </p:par>
                        <p:par>
                          <p:cTn id="7" fill="hold">
                            <p:stCondLst>
                              <p:cond delay="0"/>
                            </p:stCondLst>
                            <p:childTnLst>
                              <p:par>
                                <p:cTn id="8" presetID="0" presetClass="path" presetSubtype="0" fill="hold" grpId="1" nodeType="afterEffect">
                                  <p:stCondLst>
                                    <p:cond delay="0"/>
                                  </p:stCondLst>
                                  <p:childTnLst>
                                    <p:animMotion origin="layout" path="M 3.33333E-6 1.11111E-6 L 0.09948 0.09444 " pathEditMode="relative" ptsTypes="AA">
                                      <p:cBhvr>
                                        <p:cTn id="9" dur="1000" fill="hold"/>
                                        <p:tgtEl>
                                          <p:spTgt spid="31757"/>
                                        </p:tgtEl>
                                        <p:attrNameLst>
                                          <p:attrName>ppt_x</p:attrName>
                                          <p:attrName>ppt_y</p:attrName>
                                        </p:attrNameLst>
                                      </p:cBhvr>
                                    </p:animMotion>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1760"/>
                                        </p:tgtEl>
                                        <p:attrNameLst>
                                          <p:attrName>style.visibility</p:attrName>
                                        </p:attrNameLst>
                                      </p:cBhvr>
                                      <p:to>
                                        <p:strVal val="visible"/>
                                      </p:to>
                                    </p:set>
                                  </p:childTnLst>
                                </p:cTn>
                              </p:par>
                              <p:par>
                                <p:cTn id="13" presetID="1" presetClass="exit" presetSubtype="0" fill="hold" grpId="2" nodeType="withEffect">
                                  <p:stCondLst>
                                    <p:cond delay="0"/>
                                  </p:stCondLst>
                                  <p:childTnLst>
                                    <p:set>
                                      <p:cBhvr>
                                        <p:cTn id="14" dur="1" fill="hold">
                                          <p:stCondLst>
                                            <p:cond delay="0"/>
                                          </p:stCondLst>
                                        </p:cTn>
                                        <p:tgtEl>
                                          <p:spTgt spid="31757"/>
                                        </p:tgtEl>
                                        <p:attrNameLst>
                                          <p:attrName>style.visibility</p:attrName>
                                        </p:attrNameLst>
                                      </p:cBhvr>
                                      <p:to>
                                        <p:strVal val="hidden"/>
                                      </p:to>
                                    </p:set>
                                  </p:childTnLst>
                                </p:cTn>
                              </p:par>
                              <p:par>
                                <p:cTn id="15" presetID="0" presetClass="path" presetSubtype="0" fill="hold" grpId="1" nodeType="withEffect">
                                  <p:stCondLst>
                                    <p:cond delay="0"/>
                                  </p:stCondLst>
                                  <p:childTnLst>
                                    <p:animMotion origin="layout" path="M -3.33333E-6 -2.22222E-6 L 0.07813 0.08125 " pathEditMode="relative" rAng="0" ptsTypes="AA">
                                      <p:cBhvr>
                                        <p:cTn id="16" dur="1000" fill="hold"/>
                                        <p:tgtEl>
                                          <p:spTgt spid="31760"/>
                                        </p:tgtEl>
                                        <p:attrNameLst>
                                          <p:attrName>ppt_x</p:attrName>
                                          <p:attrName>ppt_y</p:attrName>
                                        </p:attrNameLst>
                                      </p:cBhvr>
                                      <p:rCtr x="3900" y="4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7" grpId="0" animBg="1"/>
      <p:bldP spid="31757" grpId="1" animBg="1"/>
      <p:bldP spid="31757" grpId="2" animBg="1"/>
      <p:bldP spid="31760" grpId="0" animBg="1"/>
      <p:bldP spid="3176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9" name="Rectangle 3"/>
          <p:cNvSpPr txBox="1">
            <a:spLocks noChangeArrowheads="1"/>
          </p:cNvSpPr>
          <p:nvPr/>
        </p:nvSpPr>
        <p:spPr>
          <a:xfrm>
            <a:off x="304800" y="1295400"/>
            <a:ext cx="8458200" cy="5029200"/>
          </a:xfrm>
          <a:prstGeom prst="rect">
            <a:avLst/>
          </a:prstGeom>
        </p:spPr>
        <p:txBody>
          <a:bodyPr vert="horz" lIns="91440" tIns="45720" rIns="91440" bIns="45720" rtlCol="0">
            <a:normAutofit lnSpcReduction="10000"/>
          </a:bodyPr>
          <a:lstStyle/>
          <a:p>
            <a:pPr marL="342900" lvl="0" indent="-342900">
              <a:spcBef>
                <a:spcPct val="20000"/>
              </a:spcBef>
              <a:buFont typeface="Arial" pitchFamily="34" charset="0"/>
              <a:buChar char="•"/>
            </a:pPr>
            <a:r>
              <a:rPr lang="en-US" sz="3200" dirty="0"/>
              <a:t>Networks are Old</a:t>
            </a:r>
          </a:p>
          <a:p>
            <a:pPr lvl="1">
              <a:buFont typeface="Arial" pitchFamily="34" charset="0"/>
              <a:buChar char="•"/>
            </a:pPr>
            <a:r>
              <a:rPr lang="en-US" sz="3200" dirty="0"/>
              <a:t> 2400 BC: courier networks in Egypt</a:t>
            </a:r>
          </a:p>
          <a:p>
            <a:pPr lvl="1">
              <a:buFont typeface="Arial" pitchFamily="34" charset="0"/>
              <a:buChar char="•"/>
            </a:pPr>
            <a:r>
              <a:rPr lang="en-US" sz="3200" dirty="0"/>
              <a:t> 550 BC: postal service invented in Persia</a:t>
            </a:r>
          </a:p>
          <a:p>
            <a:pPr>
              <a:buFont typeface="Arial" pitchFamily="34" charset="0"/>
              <a:buChar char="•"/>
            </a:pPr>
            <a:r>
              <a:rPr lang="en-US" sz="3200" dirty="0"/>
              <a:t> Problems</a:t>
            </a:r>
          </a:p>
          <a:p>
            <a:pPr lvl="1">
              <a:buFont typeface="Arial" pitchFamily="34" charset="0"/>
              <a:buChar char="•"/>
            </a:pPr>
            <a:r>
              <a:rPr lang="en-US" sz="3200" dirty="0"/>
              <a:t> Speed</a:t>
            </a:r>
          </a:p>
          <a:p>
            <a:pPr lvl="1">
              <a:buFont typeface="Arial" pitchFamily="34" charset="0"/>
              <a:buChar char="•"/>
            </a:pPr>
            <a:r>
              <a:rPr lang="en-US" sz="3200" dirty="0"/>
              <a:t> Reliability</a:t>
            </a:r>
          </a:p>
          <a:p>
            <a:pPr lvl="1">
              <a:buFont typeface="Arial" pitchFamily="34" charset="0"/>
              <a:buChar char="•"/>
            </a:pPr>
            <a:r>
              <a:rPr lang="en-US" sz="3200" dirty="0"/>
              <a:t> Security</a:t>
            </a:r>
          </a:p>
          <a:p>
            <a:pPr>
              <a:buFont typeface="Arial" pitchFamily="34" charset="0"/>
              <a:buChar char="•"/>
            </a:pPr>
            <a:r>
              <a:rPr lang="en-US" sz="3200" dirty="0"/>
              <a:t> 1837: Telegraph invented by Samuel Morse</a:t>
            </a:r>
          </a:p>
          <a:p>
            <a:pPr lvl="1">
              <a:buFont typeface="Arial" pitchFamily="34" charset="0"/>
              <a:buChar char="•"/>
            </a:pPr>
            <a:r>
              <a:rPr lang="en-US" sz="3200" dirty="0"/>
              <a:t> Distance: 10 miles</a:t>
            </a:r>
          </a:p>
          <a:p>
            <a:pPr lvl="1">
              <a:buFont typeface="Arial" pitchFamily="34" charset="0"/>
              <a:buChar char="•"/>
            </a:pPr>
            <a:r>
              <a:rPr lang="en-US" sz="3200" dirty="0"/>
              <a:t> Speed: 10 words per minute</a:t>
            </a:r>
          </a:p>
          <a:p>
            <a:pPr lvl="1">
              <a:buFont typeface="Arial" pitchFamily="34" charset="0"/>
              <a:buChar char="•"/>
            </a:pPr>
            <a:r>
              <a:rPr lang="en-US" sz="3200" dirty="0"/>
              <a:t> In use until 1985!</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000"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1" i="0" u="none" strike="noStrike" kern="1200" cap="none" spc="0" normalizeH="0" baseline="0" noProof="0" dirty="0">
              <a:ln>
                <a:noFill/>
              </a:ln>
              <a:solidFill>
                <a:srgbClr val="0033CC"/>
              </a:solidFill>
              <a:effectLst/>
              <a:uLnTx/>
              <a:uFillTx/>
              <a:latin typeface="Times New Roman" pitchFamily="18" charset="0"/>
              <a:ea typeface="+mn-ea"/>
              <a:cs typeface="Times New Roman" pitchFamily="18" charset="0"/>
            </a:endParaRPr>
          </a:p>
          <a:p>
            <a:pPr marL="2571750" marR="0" lvl="6"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34290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pPr>
              <a:defRPr/>
            </a:pPr>
            <a:fld id="{96BB2EF3-C375-443F-B1C7-9A42B8BA24BB}" type="slidenum">
              <a:rPr lang="en-US"/>
              <a:pPr>
                <a:defRPr/>
              </a:pPr>
              <a:t>60</a:t>
            </a:fld>
            <a:endParaRPr lang="en-US" dirty="0"/>
          </a:p>
        </p:txBody>
      </p:sp>
      <p:sp>
        <p:nvSpPr>
          <p:cNvPr id="32791" name="Line 23"/>
          <p:cNvSpPr>
            <a:spLocks noChangeShapeType="1"/>
          </p:cNvSpPr>
          <p:nvPr/>
        </p:nvSpPr>
        <p:spPr bwMode="auto">
          <a:xfrm flipH="1">
            <a:off x="4343400" y="3505200"/>
            <a:ext cx="76200" cy="2590800"/>
          </a:xfrm>
          <a:prstGeom prst="line">
            <a:avLst/>
          </a:prstGeom>
          <a:noFill/>
          <a:ln w="38100">
            <a:solidFill>
              <a:schemeClr val="tx1"/>
            </a:solidFill>
            <a:round/>
            <a:headEnd/>
            <a:tailEnd/>
          </a:ln>
        </p:spPr>
        <p:txBody>
          <a:bodyPr/>
          <a:lstStyle/>
          <a:p>
            <a:endParaRPr lang="en-US" dirty="0"/>
          </a:p>
        </p:txBody>
      </p:sp>
      <p:sp>
        <p:nvSpPr>
          <p:cNvPr id="32792" name="Line 24"/>
          <p:cNvSpPr>
            <a:spLocks noChangeShapeType="1"/>
          </p:cNvSpPr>
          <p:nvPr/>
        </p:nvSpPr>
        <p:spPr bwMode="auto">
          <a:xfrm flipH="1" flipV="1">
            <a:off x="4343400" y="6096000"/>
            <a:ext cx="3657600" cy="0"/>
          </a:xfrm>
          <a:prstGeom prst="line">
            <a:avLst/>
          </a:prstGeom>
          <a:noFill/>
          <a:ln w="38100">
            <a:solidFill>
              <a:schemeClr val="tx1"/>
            </a:solidFill>
            <a:round/>
            <a:headEnd/>
            <a:tailEnd/>
          </a:ln>
        </p:spPr>
        <p:txBody>
          <a:bodyPr/>
          <a:lstStyle/>
          <a:p>
            <a:endParaRPr lang="en-US" dirty="0"/>
          </a:p>
        </p:txBody>
      </p:sp>
      <p:grpSp>
        <p:nvGrpSpPr>
          <p:cNvPr id="2" name="Group 2"/>
          <p:cNvGrpSpPr>
            <a:grpSpLocks/>
          </p:cNvGrpSpPr>
          <p:nvPr/>
        </p:nvGrpSpPr>
        <p:grpSpPr bwMode="auto">
          <a:xfrm>
            <a:off x="3124200" y="2590800"/>
            <a:ext cx="2590800" cy="1828800"/>
            <a:chOff x="1008" y="1680"/>
            <a:chExt cx="1632" cy="1152"/>
          </a:xfrm>
        </p:grpSpPr>
        <p:sp>
          <p:nvSpPr>
            <p:cNvPr id="27665" name="Line 3"/>
            <p:cNvSpPr>
              <a:spLocks noChangeShapeType="1"/>
            </p:cNvSpPr>
            <p:nvPr/>
          </p:nvSpPr>
          <p:spPr bwMode="auto">
            <a:xfrm>
              <a:off x="1056" y="1680"/>
              <a:ext cx="768" cy="528"/>
            </a:xfrm>
            <a:prstGeom prst="line">
              <a:avLst/>
            </a:prstGeom>
            <a:noFill/>
            <a:ln w="38100">
              <a:solidFill>
                <a:schemeClr val="tx1"/>
              </a:solidFill>
              <a:round/>
              <a:headEnd/>
              <a:tailEnd/>
            </a:ln>
          </p:spPr>
          <p:txBody>
            <a:bodyPr/>
            <a:lstStyle/>
            <a:p>
              <a:endParaRPr lang="en-US" dirty="0"/>
            </a:p>
          </p:txBody>
        </p:sp>
        <p:sp>
          <p:nvSpPr>
            <p:cNvPr id="27666" name="Line 4"/>
            <p:cNvSpPr>
              <a:spLocks noChangeShapeType="1"/>
            </p:cNvSpPr>
            <p:nvPr/>
          </p:nvSpPr>
          <p:spPr bwMode="auto">
            <a:xfrm flipV="1">
              <a:off x="1824" y="1680"/>
              <a:ext cx="768" cy="528"/>
            </a:xfrm>
            <a:prstGeom prst="line">
              <a:avLst/>
            </a:prstGeom>
            <a:noFill/>
            <a:ln w="38100">
              <a:solidFill>
                <a:schemeClr val="tx1"/>
              </a:solidFill>
              <a:round/>
              <a:headEnd/>
              <a:tailEnd/>
            </a:ln>
          </p:spPr>
          <p:txBody>
            <a:bodyPr/>
            <a:lstStyle/>
            <a:p>
              <a:endParaRPr lang="en-US" dirty="0"/>
            </a:p>
          </p:txBody>
        </p:sp>
        <p:sp>
          <p:nvSpPr>
            <p:cNvPr id="27667" name="Line 5"/>
            <p:cNvSpPr>
              <a:spLocks noChangeShapeType="1"/>
            </p:cNvSpPr>
            <p:nvPr/>
          </p:nvSpPr>
          <p:spPr bwMode="auto">
            <a:xfrm flipH="1">
              <a:off x="1008" y="2208"/>
              <a:ext cx="816" cy="624"/>
            </a:xfrm>
            <a:prstGeom prst="line">
              <a:avLst/>
            </a:prstGeom>
            <a:noFill/>
            <a:ln w="38100">
              <a:solidFill>
                <a:schemeClr val="tx1"/>
              </a:solidFill>
              <a:round/>
              <a:headEnd/>
              <a:tailEnd/>
            </a:ln>
          </p:spPr>
          <p:txBody>
            <a:bodyPr/>
            <a:lstStyle/>
            <a:p>
              <a:endParaRPr lang="en-US" dirty="0"/>
            </a:p>
          </p:txBody>
        </p:sp>
        <p:sp>
          <p:nvSpPr>
            <p:cNvPr id="27668" name="Line 6"/>
            <p:cNvSpPr>
              <a:spLocks noChangeShapeType="1"/>
            </p:cNvSpPr>
            <p:nvPr/>
          </p:nvSpPr>
          <p:spPr bwMode="auto">
            <a:xfrm flipH="1" flipV="1">
              <a:off x="1824" y="2208"/>
              <a:ext cx="816" cy="624"/>
            </a:xfrm>
            <a:prstGeom prst="line">
              <a:avLst/>
            </a:prstGeom>
            <a:noFill/>
            <a:ln w="38100">
              <a:solidFill>
                <a:schemeClr val="tx1"/>
              </a:solidFill>
              <a:round/>
              <a:headEnd/>
              <a:tailEnd/>
            </a:ln>
          </p:spPr>
          <p:txBody>
            <a:bodyPr/>
            <a:lstStyle/>
            <a:p>
              <a:endParaRPr lang="en-US" dirty="0"/>
            </a:p>
          </p:txBody>
        </p:sp>
      </p:grpSp>
      <p:sp>
        <p:nvSpPr>
          <p:cNvPr id="32775" name="Rectangle 7"/>
          <p:cNvSpPr>
            <a:spLocks noGrp="1" noChangeArrowheads="1"/>
          </p:cNvSpPr>
          <p:nvPr>
            <p:ph type="title"/>
          </p:nvPr>
        </p:nvSpPr>
        <p:spPr/>
        <p:txBody>
          <a:bodyPr/>
          <a:lstStyle/>
          <a:p>
            <a:pPr eaLnBrk="1" hangingPunct="1">
              <a:defRPr/>
            </a:pPr>
            <a:r>
              <a:rPr lang="en-US" dirty="0"/>
              <a:t>Star Topology</a:t>
            </a:r>
          </a:p>
        </p:txBody>
      </p:sp>
      <p:sp>
        <p:nvSpPr>
          <p:cNvPr id="27655" name="laptop"/>
          <p:cNvSpPr>
            <a:spLocks noEditPoints="1" noChangeArrowheads="1"/>
          </p:cNvSpPr>
          <p:nvPr/>
        </p:nvSpPr>
        <p:spPr bwMode="auto">
          <a:xfrm>
            <a:off x="26670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7656" name="laptop"/>
          <p:cNvSpPr>
            <a:spLocks noEditPoints="1" noChangeArrowheads="1"/>
          </p:cNvSpPr>
          <p:nvPr/>
        </p:nvSpPr>
        <p:spPr bwMode="auto">
          <a:xfrm>
            <a:off x="5181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7657" name="laptop"/>
          <p:cNvSpPr>
            <a:spLocks noEditPoints="1" noChangeArrowheads="1"/>
          </p:cNvSpPr>
          <p:nvPr/>
        </p:nvSpPr>
        <p:spPr bwMode="auto">
          <a:xfrm>
            <a:off x="2667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7658" name="laptop"/>
          <p:cNvSpPr>
            <a:spLocks noEditPoints="1" noChangeArrowheads="1"/>
          </p:cNvSpPr>
          <p:nvPr/>
        </p:nvSpPr>
        <p:spPr bwMode="auto">
          <a:xfrm>
            <a:off x="51816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7659" name="Rectangle 12"/>
          <p:cNvSpPr>
            <a:spLocks noChangeArrowheads="1"/>
          </p:cNvSpPr>
          <p:nvPr/>
        </p:nvSpPr>
        <p:spPr bwMode="auto">
          <a:xfrm>
            <a:off x="3962400" y="3276600"/>
            <a:ext cx="838200" cy="3810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n-US" dirty="0"/>
              <a:t>Hub</a:t>
            </a:r>
          </a:p>
        </p:txBody>
      </p:sp>
      <p:sp>
        <p:nvSpPr>
          <p:cNvPr id="27660" name="Text Box 15"/>
          <p:cNvSpPr txBox="1">
            <a:spLocks noChangeArrowheads="1"/>
          </p:cNvSpPr>
          <p:nvPr/>
        </p:nvSpPr>
        <p:spPr bwMode="auto">
          <a:xfrm>
            <a:off x="2971800" y="1828800"/>
            <a:ext cx="320675" cy="366713"/>
          </a:xfrm>
          <a:prstGeom prst="rect">
            <a:avLst/>
          </a:prstGeom>
          <a:noFill/>
          <a:ln w="9525">
            <a:noFill/>
            <a:miter lim="800000"/>
            <a:headEnd/>
            <a:tailEnd/>
          </a:ln>
        </p:spPr>
        <p:txBody>
          <a:bodyPr wrap="none">
            <a:spAutoFit/>
          </a:bodyPr>
          <a:lstStyle/>
          <a:p>
            <a:r>
              <a:rPr lang="en-US" i="1" dirty="0">
                <a:solidFill>
                  <a:schemeClr val="folHlink"/>
                </a:solidFill>
              </a:rPr>
              <a:t>A</a:t>
            </a:r>
          </a:p>
        </p:txBody>
      </p:sp>
      <p:sp>
        <p:nvSpPr>
          <p:cNvPr id="27661" name="Text Box 16"/>
          <p:cNvSpPr txBox="1">
            <a:spLocks noChangeArrowheads="1"/>
          </p:cNvSpPr>
          <p:nvPr/>
        </p:nvSpPr>
        <p:spPr bwMode="auto">
          <a:xfrm>
            <a:off x="5486400" y="1843088"/>
            <a:ext cx="339725" cy="366712"/>
          </a:xfrm>
          <a:prstGeom prst="rect">
            <a:avLst/>
          </a:prstGeom>
          <a:noFill/>
          <a:ln w="9525">
            <a:noFill/>
            <a:miter lim="800000"/>
            <a:headEnd/>
            <a:tailEnd/>
          </a:ln>
        </p:spPr>
        <p:txBody>
          <a:bodyPr wrap="none">
            <a:spAutoFit/>
          </a:bodyPr>
          <a:lstStyle/>
          <a:p>
            <a:r>
              <a:rPr lang="en-US" i="1" dirty="0">
                <a:solidFill>
                  <a:schemeClr val="folHlink"/>
                </a:solidFill>
              </a:rPr>
              <a:t>D</a:t>
            </a:r>
          </a:p>
        </p:txBody>
      </p:sp>
      <p:sp>
        <p:nvSpPr>
          <p:cNvPr id="27662" name="Text Box 17"/>
          <p:cNvSpPr txBox="1">
            <a:spLocks noChangeArrowheads="1"/>
          </p:cNvSpPr>
          <p:nvPr/>
        </p:nvSpPr>
        <p:spPr bwMode="auto">
          <a:xfrm>
            <a:off x="2971800" y="4586288"/>
            <a:ext cx="320675" cy="366712"/>
          </a:xfrm>
          <a:prstGeom prst="rect">
            <a:avLst/>
          </a:prstGeom>
          <a:noFill/>
          <a:ln w="9525">
            <a:noFill/>
            <a:miter lim="800000"/>
            <a:headEnd/>
            <a:tailEnd/>
          </a:ln>
        </p:spPr>
        <p:txBody>
          <a:bodyPr wrap="none">
            <a:spAutoFit/>
          </a:bodyPr>
          <a:lstStyle/>
          <a:p>
            <a:r>
              <a:rPr lang="en-US" i="1" dirty="0">
                <a:solidFill>
                  <a:schemeClr val="folHlink"/>
                </a:solidFill>
              </a:rPr>
              <a:t>B</a:t>
            </a:r>
          </a:p>
        </p:txBody>
      </p:sp>
      <p:sp>
        <p:nvSpPr>
          <p:cNvPr id="27663" name="Text Box 18"/>
          <p:cNvSpPr txBox="1">
            <a:spLocks noChangeArrowheads="1"/>
          </p:cNvSpPr>
          <p:nvPr/>
        </p:nvSpPr>
        <p:spPr bwMode="auto">
          <a:xfrm>
            <a:off x="5470525" y="4586288"/>
            <a:ext cx="320675" cy="366712"/>
          </a:xfrm>
          <a:prstGeom prst="rect">
            <a:avLst/>
          </a:prstGeom>
          <a:noFill/>
          <a:ln w="9525">
            <a:noFill/>
            <a:miter lim="800000"/>
            <a:headEnd/>
            <a:tailEnd/>
          </a:ln>
        </p:spPr>
        <p:txBody>
          <a:bodyPr wrap="none">
            <a:spAutoFit/>
          </a:bodyPr>
          <a:lstStyle/>
          <a:p>
            <a:r>
              <a:rPr lang="en-US" i="1" dirty="0">
                <a:solidFill>
                  <a:schemeClr val="folHlink"/>
                </a:solidFill>
              </a:rPr>
              <a:t>C</a:t>
            </a:r>
          </a:p>
        </p:txBody>
      </p:sp>
      <p:sp>
        <p:nvSpPr>
          <p:cNvPr id="32787" name="laptop"/>
          <p:cNvSpPr>
            <a:spLocks noEditPoints="1" noChangeArrowheads="1"/>
          </p:cNvSpPr>
          <p:nvPr/>
        </p:nvSpPr>
        <p:spPr bwMode="auto">
          <a:xfrm>
            <a:off x="7543800" y="5578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163376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2787"/>
                                        </p:tgtEl>
                                        <p:attrNameLst>
                                          <p:attrName>style.visibility</p:attrName>
                                        </p:attrNameLst>
                                      </p:cBhvr>
                                      <p:to>
                                        <p:strVal val="visible"/>
                                      </p:to>
                                    </p:set>
                                    <p:anim calcmode="lin" valueType="num">
                                      <p:cBhvr additive="base">
                                        <p:cTn id="7" dur="500" fill="hold"/>
                                        <p:tgtEl>
                                          <p:spTgt spid="32787"/>
                                        </p:tgtEl>
                                        <p:attrNameLst>
                                          <p:attrName>ppt_x</p:attrName>
                                        </p:attrNameLst>
                                      </p:cBhvr>
                                      <p:tavLst>
                                        <p:tav tm="0">
                                          <p:val>
                                            <p:strVal val="1+#ppt_w/2"/>
                                          </p:val>
                                        </p:tav>
                                        <p:tav tm="100000">
                                          <p:val>
                                            <p:strVal val="#ppt_x"/>
                                          </p:val>
                                        </p:tav>
                                      </p:tavLst>
                                    </p:anim>
                                    <p:anim calcmode="lin" valueType="num">
                                      <p:cBhvr additive="base">
                                        <p:cTn id="8" dur="500" fill="hold"/>
                                        <p:tgtEl>
                                          <p:spTgt spid="3278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32792"/>
                                        </p:tgtEl>
                                        <p:attrNameLst>
                                          <p:attrName>style.visibility</p:attrName>
                                        </p:attrNameLst>
                                      </p:cBhvr>
                                      <p:to>
                                        <p:strVal val="visible"/>
                                      </p:to>
                                    </p:set>
                                    <p:animEffect transition="in" filter="wipe(right)">
                                      <p:cBhvr>
                                        <p:cTn id="13" dur="500"/>
                                        <p:tgtEl>
                                          <p:spTgt spid="32792"/>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32791"/>
                                        </p:tgtEl>
                                        <p:attrNameLst>
                                          <p:attrName>style.visibility</p:attrName>
                                        </p:attrNameLst>
                                      </p:cBhvr>
                                      <p:to>
                                        <p:strVal val="visible"/>
                                      </p:to>
                                    </p:set>
                                    <p:animEffect transition="in" filter="wipe(down)">
                                      <p:cBhvr>
                                        <p:cTn id="17" dur="500"/>
                                        <p:tgtEl>
                                          <p:spTgt spid="32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1" grpId="0" animBg="1"/>
      <p:bldP spid="32792" grpId="0" animBg="1"/>
      <p:bldP spid="3278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6"/>
          <p:cNvSpPr>
            <a:spLocks noGrp="1"/>
          </p:cNvSpPr>
          <p:nvPr>
            <p:ph type="sldNum" sz="quarter" idx="12"/>
          </p:nvPr>
        </p:nvSpPr>
        <p:spPr/>
        <p:txBody>
          <a:bodyPr/>
          <a:lstStyle/>
          <a:p>
            <a:pPr>
              <a:defRPr/>
            </a:pPr>
            <a:fld id="{BDAEBBBD-31DC-49A8-86A9-7335D5213BAB}" type="slidenum">
              <a:rPr lang="en-US"/>
              <a:pPr>
                <a:defRPr/>
              </a:pPr>
              <a:t>61</a:t>
            </a:fld>
            <a:endParaRPr lang="en-US" dirty="0"/>
          </a:p>
        </p:txBody>
      </p:sp>
      <p:grpSp>
        <p:nvGrpSpPr>
          <p:cNvPr id="3" name="Group 4"/>
          <p:cNvGrpSpPr>
            <a:grpSpLocks/>
          </p:cNvGrpSpPr>
          <p:nvPr/>
        </p:nvGrpSpPr>
        <p:grpSpPr bwMode="auto">
          <a:xfrm>
            <a:off x="990600" y="2590800"/>
            <a:ext cx="2590800" cy="1828800"/>
            <a:chOff x="1008" y="1680"/>
            <a:chExt cx="1632" cy="1152"/>
          </a:xfrm>
        </p:grpSpPr>
        <p:sp>
          <p:nvSpPr>
            <p:cNvPr id="28683" name="Line 5"/>
            <p:cNvSpPr>
              <a:spLocks noChangeShapeType="1"/>
            </p:cNvSpPr>
            <p:nvPr/>
          </p:nvSpPr>
          <p:spPr bwMode="auto">
            <a:xfrm>
              <a:off x="1056" y="1680"/>
              <a:ext cx="768" cy="528"/>
            </a:xfrm>
            <a:prstGeom prst="line">
              <a:avLst/>
            </a:prstGeom>
            <a:noFill/>
            <a:ln w="38100">
              <a:solidFill>
                <a:schemeClr val="tx1"/>
              </a:solidFill>
              <a:round/>
              <a:headEnd/>
              <a:tailEnd/>
            </a:ln>
          </p:spPr>
          <p:txBody>
            <a:bodyPr/>
            <a:lstStyle/>
            <a:p>
              <a:endParaRPr lang="en-US" dirty="0"/>
            </a:p>
          </p:txBody>
        </p:sp>
        <p:sp>
          <p:nvSpPr>
            <p:cNvPr id="28684" name="Line 6"/>
            <p:cNvSpPr>
              <a:spLocks noChangeShapeType="1"/>
            </p:cNvSpPr>
            <p:nvPr/>
          </p:nvSpPr>
          <p:spPr bwMode="auto">
            <a:xfrm flipV="1">
              <a:off x="1824" y="1680"/>
              <a:ext cx="768" cy="528"/>
            </a:xfrm>
            <a:prstGeom prst="line">
              <a:avLst/>
            </a:prstGeom>
            <a:noFill/>
            <a:ln w="38100">
              <a:solidFill>
                <a:schemeClr val="tx1"/>
              </a:solidFill>
              <a:round/>
              <a:headEnd/>
              <a:tailEnd/>
            </a:ln>
          </p:spPr>
          <p:txBody>
            <a:bodyPr/>
            <a:lstStyle/>
            <a:p>
              <a:endParaRPr lang="en-US" dirty="0"/>
            </a:p>
          </p:txBody>
        </p:sp>
        <p:sp>
          <p:nvSpPr>
            <p:cNvPr id="28685" name="Line 7"/>
            <p:cNvSpPr>
              <a:spLocks noChangeShapeType="1"/>
            </p:cNvSpPr>
            <p:nvPr/>
          </p:nvSpPr>
          <p:spPr bwMode="auto">
            <a:xfrm flipH="1">
              <a:off x="1008" y="2208"/>
              <a:ext cx="816" cy="624"/>
            </a:xfrm>
            <a:prstGeom prst="line">
              <a:avLst/>
            </a:prstGeom>
            <a:noFill/>
            <a:ln w="38100">
              <a:solidFill>
                <a:schemeClr val="tx1"/>
              </a:solidFill>
              <a:round/>
              <a:headEnd/>
              <a:tailEnd/>
            </a:ln>
          </p:spPr>
          <p:txBody>
            <a:bodyPr/>
            <a:lstStyle/>
            <a:p>
              <a:endParaRPr lang="en-US" dirty="0"/>
            </a:p>
          </p:txBody>
        </p:sp>
        <p:sp>
          <p:nvSpPr>
            <p:cNvPr id="28686" name="Line 8"/>
            <p:cNvSpPr>
              <a:spLocks noChangeShapeType="1"/>
            </p:cNvSpPr>
            <p:nvPr/>
          </p:nvSpPr>
          <p:spPr bwMode="auto">
            <a:xfrm flipH="1" flipV="1">
              <a:off x="1824" y="2208"/>
              <a:ext cx="816" cy="624"/>
            </a:xfrm>
            <a:prstGeom prst="line">
              <a:avLst/>
            </a:prstGeom>
            <a:noFill/>
            <a:ln w="38100">
              <a:solidFill>
                <a:schemeClr val="tx1"/>
              </a:solidFill>
              <a:round/>
              <a:headEnd/>
              <a:tailEnd/>
            </a:ln>
          </p:spPr>
          <p:txBody>
            <a:bodyPr/>
            <a:lstStyle/>
            <a:p>
              <a:endParaRPr lang="en-US" dirty="0"/>
            </a:p>
          </p:txBody>
        </p:sp>
      </p:grpSp>
      <p:sp>
        <p:nvSpPr>
          <p:cNvPr id="33801" name="Rectangle 9"/>
          <p:cNvSpPr>
            <a:spLocks noGrp="1" noChangeArrowheads="1"/>
          </p:cNvSpPr>
          <p:nvPr>
            <p:ph type="title"/>
          </p:nvPr>
        </p:nvSpPr>
        <p:spPr/>
        <p:txBody>
          <a:bodyPr/>
          <a:lstStyle/>
          <a:p>
            <a:pPr eaLnBrk="1" hangingPunct="1">
              <a:defRPr/>
            </a:pPr>
            <a:r>
              <a:rPr lang="en-US" dirty="0"/>
              <a:t>Star Topology</a:t>
            </a:r>
          </a:p>
        </p:txBody>
      </p:sp>
      <p:sp>
        <p:nvSpPr>
          <p:cNvPr id="28677" name="Rectangle 22"/>
          <p:cNvSpPr>
            <a:spLocks noGrp="1" noChangeArrowheads="1"/>
          </p:cNvSpPr>
          <p:nvPr>
            <p:ph type="body" sz="half" idx="2"/>
          </p:nvPr>
        </p:nvSpPr>
        <p:spPr>
          <a:xfrm>
            <a:off x="4648200" y="1371600"/>
            <a:ext cx="4038600" cy="4953000"/>
          </a:xfrm>
        </p:spPr>
        <p:txBody>
          <a:bodyPr/>
          <a:lstStyle/>
          <a:p>
            <a:pPr eaLnBrk="1" hangingPunct="1">
              <a:lnSpc>
                <a:spcPct val="90000"/>
              </a:lnSpc>
            </a:pPr>
            <a:r>
              <a:rPr lang="en-US" b="1" u="sng" dirty="0">
                <a:solidFill>
                  <a:schemeClr val="tx2"/>
                </a:solidFill>
                <a:effectLst/>
              </a:rPr>
              <a:t>Pros:</a:t>
            </a:r>
          </a:p>
          <a:p>
            <a:pPr lvl="1" eaLnBrk="1" hangingPunct="1">
              <a:lnSpc>
                <a:spcPct val="90000"/>
              </a:lnSpc>
            </a:pPr>
            <a:r>
              <a:rPr lang="en-US" dirty="0">
                <a:solidFill>
                  <a:schemeClr val="tx2"/>
                </a:solidFill>
                <a:effectLst/>
              </a:rPr>
              <a:t>One I/O port per device</a:t>
            </a:r>
          </a:p>
          <a:p>
            <a:pPr lvl="1" eaLnBrk="1" hangingPunct="1">
              <a:lnSpc>
                <a:spcPct val="90000"/>
              </a:lnSpc>
            </a:pPr>
            <a:r>
              <a:rPr lang="en-US" dirty="0">
                <a:solidFill>
                  <a:schemeClr val="tx2"/>
                </a:solidFill>
                <a:effectLst/>
              </a:rPr>
              <a:t>Little cabling</a:t>
            </a:r>
          </a:p>
          <a:p>
            <a:pPr lvl="1" eaLnBrk="1" hangingPunct="1">
              <a:lnSpc>
                <a:spcPct val="90000"/>
              </a:lnSpc>
            </a:pPr>
            <a:r>
              <a:rPr lang="en-US" dirty="0">
                <a:solidFill>
                  <a:schemeClr val="tx2"/>
                </a:solidFill>
                <a:effectLst/>
              </a:rPr>
              <a:t>Easy to install</a:t>
            </a:r>
          </a:p>
          <a:p>
            <a:pPr lvl="1" eaLnBrk="1" hangingPunct="1">
              <a:lnSpc>
                <a:spcPct val="90000"/>
              </a:lnSpc>
            </a:pPr>
            <a:r>
              <a:rPr lang="en-US" dirty="0">
                <a:solidFill>
                  <a:schemeClr val="tx2"/>
                </a:solidFill>
                <a:effectLst/>
              </a:rPr>
              <a:t>Robustness</a:t>
            </a:r>
          </a:p>
          <a:p>
            <a:pPr lvl="1" eaLnBrk="1" hangingPunct="1">
              <a:lnSpc>
                <a:spcPct val="90000"/>
              </a:lnSpc>
            </a:pPr>
            <a:r>
              <a:rPr lang="en-US" dirty="0">
                <a:solidFill>
                  <a:schemeClr val="tx2"/>
                </a:solidFill>
                <a:effectLst/>
              </a:rPr>
              <a:t>Easy to identify fault</a:t>
            </a:r>
          </a:p>
          <a:p>
            <a:pPr eaLnBrk="1" hangingPunct="1">
              <a:lnSpc>
                <a:spcPct val="90000"/>
              </a:lnSpc>
            </a:pPr>
            <a:endParaRPr lang="en-US" dirty="0">
              <a:solidFill>
                <a:schemeClr val="tx2"/>
              </a:solidFill>
              <a:effectLst/>
            </a:endParaRPr>
          </a:p>
          <a:p>
            <a:pPr eaLnBrk="1" hangingPunct="1">
              <a:lnSpc>
                <a:spcPct val="90000"/>
              </a:lnSpc>
            </a:pPr>
            <a:r>
              <a:rPr lang="en-US" b="1" u="sng" dirty="0">
                <a:solidFill>
                  <a:schemeClr val="tx2"/>
                </a:solidFill>
                <a:effectLst/>
              </a:rPr>
              <a:t>Cons:</a:t>
            </a:r>
          </a:p>
          <a:p>
            <a:pPr lvl="1" eaLnBrk="1" hangingPunct="1">
              <a:lnSpc>
                <a:spcPct val="90000"/>
              </a:lnSpc>
            </a:pPr>
            <a:r>
              <a:rPr lang="en-US" dirty="0">
                <a:solidFill>
                  <a:schemeClr val="tx2"/>
                </a:solidFill>
                <a:effectLst/>
              </a:rPr>
              <a:t>Single point of failure</a:t>
            </a:r>
          </a:p>
          <a:p>
            <a:pPr lvl="1" eaLnBrk="1" hangingPunct="1">
              <a:lnSpc>
                <a:spcPct val="90000"/>
              </a:lnSpc>
            </a:pPr>
            <a:r>
              <a:rPr lang="en-US" dirty="0">
                <a:solidFill>
                  <a:schemeClr val="tx2"/>
                </a:solidFill>
                <a:effectLst/>
              </a:rPr>
              <a:t>More cabling still required</a:t>
            </a:r>
          </a:p>
        </p:txBody>
      </p:sp>
      <p:sp>
        <p:nvSpPr>
          <p:cNvPr id="28678" name="laptop"/>
          <p:cNvSpPr>
            <a:spLocks noEditPoints="1" noChangeArrowheads="1"/>
          </p:cNvSpPr>
          <p:nvPr/>
        </p:nvSpPr>
        <p:spPr bwMode="auto">
          <a:xfrm>
            <a:off x="5334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8679" name="laptop"/>
          <p:cNvSpPr>
            <a:spLocks noEditPoints="1" noChangeArrowheads="1"/>
          </p:cNvSpPr>
          <p:nvPr/>
        </p:nvSpPr>
        <p:spPr bwMode="auto">
          <a:xfrm>
            <a:off x="3048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8680" name="laptop"/>
          <p:cNvSpPr>
            <a:spLocks noEditPoints="1" noChangeArrowheads="1"/>
          </p:cNvSpPr>
          <p:nvPr/>
        </p:nvSpPr>
        <p:spPr bwMode="auto">
          <a:xfrm>
            <a:off x="5334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8681" name="laptop"/>
          <p:cNvSpPr>
            <a:spLocks noEditPoints="1" noChangeArrowheads="1"/>
          </p:cNvSpPr>
          <p:nvPr/>
        </p:nvSpPr>
        <p:spPr bwMode="auto">
          <a:xfrm>
            <a:off x="3048000" y="3902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8682" name="Rectangle 14"/>
          <p:cNvSpPr>
            <a:spLocks noChangeArrowheads="1"/>
          </p:cNvSpPr>
          <p:nvPr/>
        </p:nvSpPr>
        <p:spPr bwMode="auto">
          <a:xfrm>
            <a:off x="1828800" y="3276600"/>
            <a:ext cx="838200" cy="381000"/>
          </a:xfrm>
          <a:prstGeom prst="rect">
            <a:avLst/>
          </a:prstGeom>
          <a:solidFill>
            <a:schemeClr val="accent1"/>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a:r>
              <a:rPr lang="en-US" dirty="0"/>
              <a:t>Hub</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33428" cy="876205"/>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5924147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p:txBody>
          <a:bodyPr/>
          <a:lstStyle/>
          <a:p>
            <a:pPr>
              <a:defRPr/>
            </a:pPr>
            <a:fld id="{E50ACAA9-F62E-48F7-A880-EAADA7BF03F2}" type="slidenum">
              <a:rPr lang="en-US"/>
              <a:pPr>
                <a:defRPr/>
              </a:pPr>
              <a:t>62</a:t>
            </a:fld>
            <a:endParaRPr lang="en-US" dirty="0"/>
          </a:p>
        </p:txBody>
      </p:sp>
      <p:sp>
        <p:nvSpPr>
          <p:cNvPr id="56322" name="Rectangle 2"/>
          <p:cNvSpPr>
            <a:spLocks noChangeArrowheads="1"/>
          </p:cNvSpPr>
          <p:nvPr/>
        </p:nvSpPr>
        <p:spPr bwMode="auto">
          <a:xfrm>
            <a:off x="914400" y="3962400"/>
            <a:ext cx="7162800" cy="762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nvGrpSpPr>
          <p:cNvPr id="2" name="Group 3"/>
          <p:cNvGrpSpPr>
            <a:grpSpLocks/>
          </p:cNvGrpSpPr>
          <p:nvPr/>
        </p:nvGrpSpPr>
        <p:grpSpPr bwMode="auto">
          <a:xfrm>
            <a:off x="2133600" y="2667000"/>
            <a:ext cx="381000" cy="1447800"/>
            <a:chOff x="1344" y="1680"/>
            <a:chExt cx="240" cy="912"/>
          </a:xfrm>
        </p:grpSpPr>
        <p:sp>
          <p:nvSpPr>
            <p:cNvPr id="56324" name="Rectangle 4"/>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56325" name="Rectangle 5"/>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3" name="Group 6"/>
          <p:cNvGrpSpPr>
            <a:grpSpLocks/>
          </p:cNvGrpSpPr>
          <p:nvPr/>
        </p:nvGrpSpPr>
        <p:grpSpPr bwMode="auto">
          <a:xfrm>
            <a:off x="3581400" y="2667000"/>
            <a:ext cx="381000" cy="1447800"/>
            <a:chOff x="1344" y="1680"/>
            <a:chExt cx="240" cy="912"/>
          </a:xfrm>
        </p:grpSpPr>
        <p:sp>
          <p:nvSpPr>
            <p:cNvPr id="56327" name="Rectangle 7"/>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56328" name="Rectangle 8"/>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4" name="Group 9"/>
          <p:cNvGrpSpPr>
            <a:grpSpLocks/>
          </p:cNvGrpSpPr>
          <p:nvPr/>
        </p:nvGrpSpPr>
        <p:grpSpPr bwMode="auto">
          <a:xfrm>
            <a:off x="5029200" y="2667000"/>
            <a:ext cx="381000" cy="1447800"/>
            <a:chOff x="1344" y="1680"/>
            <a:chExt cx="240" cy="912"/>
          </a:xfrm>
        </p:grpSpPr>
        <p:sp>
          <p:nvSpPr>
            <p:cNvPr id="56330" name="Rectangle 10"/>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56331" name="Rectangle 11"/>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5" name="Group 12"/>
          <p:cNvGrpSpPr>
            <a:grpSpLocks/>
          </p:cNvGrpSpPr>
          <p:nvPr/>
        </p:nvGrpSpPr>
        <p:grpSpPr bwMode="auto">
          <a:xfrm>
            <a:off x="6400800" y="2667000"/>
            <a:ext cx="381000" cy="1447800"/>
            <a:chOff x="1344" y="1680"/>
            <a:chExt cx="240" cy="912"/>
          </a:xfrm>
        </p:grpSpPr>
        <p:sp>
          <p:nvSpPr>
            <p:cNvPr id="56333" name="Rectangle 13"/>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56334" name="Rectangle 14"/>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sp>
        <p:nvSpPr>
          <p:cNvPr id="56335" name="Rectangle 15"/>
          <p:cNvSpPr>
            <a:spLocks noGrp="1" noChangeArrowheads="1"/>
          </p:cNvSpPr>
          <p:nvPr>
            <p:ph type="title"/>
          </p:nvPr>
        </p:nvSpPr>
        <p:spPr/>
        <p:txBody>
          <a:bodyPr/>
          <a:lstStyle/>
          <a:p>
            <a:pPr eaLnBrk="1" hangingPunct="1">
              <a:defRPr/>
            </a:pPr>
            <a:r>
              <a:rPr lang="en-US" dirty="0"/>
              <a:t>Bus Topology</a:t>
            </a:r>
          </a:p>
        </p:txBody>
      </p:sp>
      <p:sp>
        <p:nvSpPr>
          <p:cNvPr id="29705" name="laptop"/>
          <p:cNvSpPr>
            <a:spLocks noEditPoints="1" noChangeArrowheads="1"/>
          </p:cNvSpPr>
          <p:nvPr/>
        </p:nvSpPr>
        <p:spPr bwMode="auto">
          <a:xfrm>
            <a:off x="18288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56337" name="Rectangle 17"/>
          <p:cNvSpPr>
            <a:spLocks noChangeArrowheads="1"/>
          </p:cNvSpPr>
          <p:nvPr/>
        </p:nvSpPr>
        <p:spPr bwMode="auto">
          <a:xfrm>
            <a:off x="838200" y="3886200"/>
            <a:ext cx="76200" cy="2286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sp>
        <p:nvSpPr>
          <p:cNvPr id="56338" name="Rectangle 18"/>
          <p:cNvSpPr>
            <a:spLocks noChangeArrowheads="1"/>
          </p:cNvSpPr>
          <p:nvPr/>
        </p:nvSpPr>
        <p:spPr bwMode="auto">
          <a:xfrm>
            <a:off x="8077200" y="3886200"/>
            <a:ext cx="76200" cy="2286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sp>
        <p:nvSpPr>
          <p:cNvPr id="29708" name="laptop"/>
          <p:cNvSpPr>
            <a:spLocks noEditPoints="1" noChangeArrowheads="1"/>
          </p:cNvSpPr>
          <p:nvPr/>
        </p:nvSpPr>
        <p:spPr bwMode="auto">
          <a:xfrm>
            <a:off x="3276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9709" name="laptop"/>
          <p:cNvSpPr>
            <a:spLocks noEditPoints="1" noChangeArrowheads="1"/>
          </p:cNvSpPr>
          <p:nvPr/>
        </p:nvSpPr>
        <p:spPr bwMode="auto">
          <a:xfrm>
            <a:off x="47244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9710" name="laptop"/>
          <p:cNvSpPr>
            <a:spLocks noEditPoints="1" noChangeArrowheads="1"/>
          </p:cNvSpPr>
          <p:nvPr/>
        </p:nvSpPr>
        <p:spPr bwMode="auto">
          <a:xfrm>
            <a:off x="6096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9711" name="Text Box 22"/>
          <p:cNvSpPr txBox="1">
            <a:spLocks noChangeArrowheads="1"/>
          </p:cNvSpPr>
          <p:nvPr/>
        </p:nvSpPr>
        <p:spPr bwMode="auto">
          <a:xfrm>
            <a:off x="2346325" y="3079750"/>
            <a:ext cx="673100" cy="641350"/>
          </a:xfrm>
          <a:prstGeom prst="rect">
            <a:avLst/>
          </a:prstGeom>
          <a:noFill/>
          <a:ln w="9525">
            <a:noFill/>
            <a:miter lim="800000"/>
            <a:headEnd/>
            <a:tailEnd/>
          </a:ln>
        </p:spPr>
        <p:txBody>
          <a:bodyPr wrap="none">
            <a:spAutoFit/>
          </a:bodyPr>
          <a:lstStyle/>
          <a:p>
            <a:r>
              <a:rPr lang="en-US" dirty="0"/>
              <a:t>Drop</a:t>
            </a:r>
            <a:br>
              <a:rPr lang="en-US" dirty="0"/>
            </a:br>
            <a:r>
              <a:rPr lang="en-US" dirty="0"/>
              <a:t>line</a:t>
            </a:r>
          </a:p>
        </p:txBody>
      </p:sp>
      <p:sp>
        <p:nvSpPr>
          <p:cNvPr id="29712" name="Text Box 23"/>
          <p:cNvSpPr txBox="1">
            <a:spLocks noChangeArrowheads="1"/>
          </p:cNvSpPr>
          <p:nvPr/>
        </p:nvSpPr>
        <p:spPr bwMode="auto">
          <a:xfrm>
            <a:off x="2041525" y="4070350"/>
            <a:ext cx="565150" cy="366713"/>
          </a:xfrm>
          <a:prstGeom prst="rect">
            <a:avLst/>
          </a:prstGeom>
          <a:noFill/>
          <a:ln w="9525">
            <a:noFill/>
            <a:miter lim="800000"/>
            <a:headEnd/>
            <a:tailEnd/>
          </a:ln>
        </p:spPr>
        <p:txBody>
          <a:bodyPr wrap="none">
            <a:spAutoFit/>
          </a:bodyPr>
          <a:lstStyle/>
          <a:p>
            <a:r>
              <a:rPr lang="en-US" dirty="0"/>
              <a:t>Tap</a:t>
            </a:r>
          </a:p>
        </p:txBody>
      </p:sp>
      <p:sp>
        <p:nvSpPr>
          <p:cNvPr id="56344" name="AutoShape 24"/>
          <p:cNvSpPr>
            <a:spLocks noChangeArrowheads="1"/>
          </p:cNvSpPr>
          <p:nvPr/>
        </p:nvSpPr>
        <p:spPr bwMode="auto">
          <a:xfrm>
            <a:off x="838200" y="4876800"/>
            <a:ext cx="1752600" cy="609600"/>
          </a:xfrm>
          <a:prstGeom prst="wedgeRoundRectCallout">
            <a:avLst>
              <a:gd name="adj1" fmla="val -46741"/>
              <a:gd name="adj2" fmla="val -162500"/>
              <a:gd name="adj3" fmla="val 16667"/>
            </a:avLst>
          </a:prstGeom>
          <a:solidFill>
            <a:schemeClr val="accent1"/>
          </a:solidFill>
          <a:ln w="9525">
            <a:solidFill>
              <a:schemeClr val="tx1"/>
            </a:solidFill>
            <a:miter lim="800000"/>
            <a:headEnd/>
            <a:tailEnd/>
          </a:ln>
        </p:spPr>
        <p:txBody>
          <a:bodyPr/>
          <a:lstStyle/>
          <a:p>
            <a:pPr algn="ctr">
              <a:spcBef>
                <a:spcPct val="20000"/>
              </a:spcBef>
            </a:pPr>
            <a:r>
              <a:rPr lang="en-US" sz="2400" dirty="0">
                <a:latin typeface="Times New Roman" pitchFamily="18" charset="0"/>
                <a:cs typeface="Angsana New" pitchFamily="18" charset="-34"/>
              </a:rPr>
              <a:t>Terminator</a:t>
            </a: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50459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344"/>
                                        </p:tgtEl>
                                        <p:attrNameLst>
                                          <p:attrName>style.visibility</p:attrName>
                                        </p:attrNameLst>
                                      </p:cBhvr>
                                      <p:to>
                                        <p:strVal val="visible"/>
                                      </p:to>
                                    </p:set>
                                    <p:animEffect transition="in" filter="dissolve">
                                      <p:cBhvr>
                                        <p:cTn id="7" dur="500"/>
                                        <p:tgtEl>
                                          <p:spTgt spid="56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4"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5"/>
          <p:cNvSpPr>
            <a:spLocks noGrp="1"/>
          </p:cNvSpPr>
          <p:nvPr>
            <p:ph type="sldNum" sz="quarter" idx="12"/>
          </p:nvPr>
        </p:nvSpPr>
        <p:spPr/>
        <p:txBody>
          <a:bodyPr/>
          <a:lstStyle/>
          <a:p>
            <a:pPr>
              <a:defRPr/>
            </a:pPr>
            <a:fld id="{9A2A49EC-24F9-4D26-A6D5-EF41688FF322}" type="slidenum">
              <a:rPr lang="en-US"/>
              <a:pPr>
                <a:defRPr/>
              </a:pPr>
              <a:t>63</a:t>
            </a:fld>
            <a:endParaRPr lang="en-US" dirty="0"/>
          </a:p>
        </p:txBody>
      </p:sp>
      <p:grpSp>
        <p:nvGrpSpPr>
          <p:cNvPr id="2" name="Group 31"/>
          <p:cNvGrpSpPr>
            <a:grpSpLocks/>
          </p:cNvGrpSpPr>
          <p:nvPr/>
        </p:nvGrpSpPr>
        <p:grpSpPr bwMode="auto">
          <a:xfrm>
            <a:off x="838200" y="3886200"/>
            <a:ext cx="7315200" cy="228600"/>
            <a:chOff x="528" y="2448"/>
            <a:chExt cx="4608" cy="144"/>
          </a:xfrm>
        </p:grpSpPr>
        <p:sp>
          <p:nvSpPr>
            <p:cNvPr id="34818" name="Rectangle 2"/>
            <p:cNvSpPr>
              <a:spLocks noChangeArrowheads="1"/>
            </p:cNvSpPr>
            <p:nvPr/>
          </p:nvSpPr>
          <p:spPr bwMode="auto">
            <a:xfrm>
              <a:off x="576" y="2496"/>
              <a:ext cx="4512" cy="48"/>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en-US" dirty="0"/>
            </a:p>
          </p:txBody>
        </p:sp>
        <p:sp>
          <p:nvSpPr>
            <p:cNvPr id="34833" name="Rectangle 17"/>
            <p:cNvSpPr>
              <a:spLocks noChangeArrowheads="1"/>
            </p:cNvSpPr>
            <p:nvPr/>
          </p:nvSpPr>
          <p:spPr bwMode="auto">
            <a:xfrm>
              <a:off x="528" y="2448"/>
              <a:ext cx="48"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sp>
          <p:nvSpPr>
            <p:cNvPr id="34834" name="Rectangle 18"/>
            <p:cNvSpPr>
              <a:spLocks noChangeArrowheads="1"/>
            </p:cNvSpPr>
            <p:nvPr/>
          </p:nvSpPr>
          <p:spPr bwMode="auto">
            <a:xfrm>
              <a:off x="5088" y="2448"/>
              <a:ext cx="48"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3" name="Group 3"/>
          <p:cNvGrpSpPr>
            <a:grpSpLocks/>
          </p:cNvGrpSpPr>
          <p:nvPr/>
        </p:nvGrpSpPr>
        <p:grpSpPr bwMode="auto">
          <a:xfrm>
            <a:off x="2133600" y="2667000"/>
            <a:ext cx="381000" cy="1447800"/>
            <a:chOff x="1344" y="1680"/>
            <a:chExt cx="240" cy="912"/>
          </a:xfrm>
        </p:grpSpPr>
        <p:sp>
          <p:nvSpPr>
            <p:cNvPr id="34820" name="Rectangle 4"/>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34821" name="Rectangle 5"/>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4" name="Group 6"/>
          <p:cNvGrpSpPr>
            <a:grpSpLocks/>
          </p:cNvGrpSpPr>
          <p:nvPr/>
        </p:nvGrpSpPr>
        <p:grpSpPr bwMode="auto">
          <a:xfrm>
            <a:off x="3581400" y="2667000"/>
            <a:ext cx="381000" cy="1447800"/>
            <a:chOff x="1344" y="1680"/>
            <a:chExt cx="240" cy="912"/>
          </a:xfrm>
        </p:grpSpPr>
        <p:sp>
          <p:nvSpPr>
            <p:cNvPr id="34823" name="Rectangle 7"/>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34824" name="Rectangle 8"/>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5" name="Group 9"/>
          <p:cNvGrpSpPr>
            <a:grpSpLocks/>
          </p:cNvGrpSpPr>
          <p:nvPr/>
        </p:nvGrpSpPr>
        <p:grpSpPr bwMode="auto">
          <a:xfrm>
            <a:off x="5029200" y="2667000"/>
            <a:ext cx="381000" cy="1447800"/>
            <a:chOff x="1344" y="1680"/>
            <a:chExt cx="240" cy="912"/>
          </a:xfrm>
        </p:grpSpPr>
        <p:sp>
          <p:nvSpPr>
            <p:cNvPr id="34826" name="Rectangle 10"/>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34827" name="Rectangle 11"/>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6" name="Group 12"/>
          <p:cNvGrpSpPr>
            <a:grpSpLocks/>
          </p:cNvGrpSpPr>
          <p:nvPr/>
        </p:nvGrpSpPr>
        <p:grpSpPr bwMode="auto">
          <a:xfrm>
            <a:off x="6400800" y="2667000"/>
            <a:ext cx="381000" cy="1447800"/>
            <a:chOff x="1344" y="1680"/>
            <a:chExt cx="240" cy="912"/>
          </a:xfrm>
        </p:grpSpPr>
        <p:sp>
          <p:nvSpPr>
            <p:cNvPr id="34829" name="Rectangle 13"/>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34830" name="Rectangle 14"/>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sp>
        <p:nvSpPr>
          <p:cNvPr id="34831" name="Rectangle 15"/>
          <p:cNvSpPr>
            <a:spLocks noGrp="1" noChangeArrowheads="1"/>
          </p:cNvSpPr>
          <p:nvPr>
            <p:ph type="title"/>
          </p:nvPr>
        </p:nvSpPr>
        <p:spPr/>
        <p:txBody>
          <a:bodyPr/>
          <a:lstStyle/>
          <a:p>
            <a:pPr eaLnBrk="1" hangingPunct="1">
              <a:defRPr/>
            </a:pPr>
            <a:r>
              <a:rPr lang="en-US" dirty="0"/>
              <a:t>Bus Topology</a:t>
            </a:r>
          </a:p>
        </p:txBody>
      </p:sp>
      <p:sp>
        <p:nvSpPr>
          <p:cNvPr id="30729" name="laptop"/>
          <p:cNvSpPr>
            <a:spLocks noEditPoints="1" noChangeArrowheads="1"/>
          </p:cNvSpPr>
          <p:nvPr/>
        </p:nvSpPr>
        <p:spPr bwMode="auto">
          <a:xfrm>
            <a:off x="18288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0730" name="laptop"/>
          <p:cNvSpPr>
            <a:spLocks noEditPoints="1" noChangeArrowheads="1"/>
          </p:cNvSpPr>
          <p:nvPr/>
        </p:nvSpPr>
        <p:spPr bwMode="auto">
          <a:xfrm>
            <a:off x="3276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0731" name="laptop"/>
          <p:cNvSpPr>
            <a:spLocks noEditPoints="1" noChangeArrowheads="1"/>
          </p:cNvSpPr>
          <p:nvPr/>
        </p:nvSpPr>
        <p:spPr bwMode="auto">
          <a:xfrm>
            <a:off x="47244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0732" name="laptop"/>
          <p:cNvSpPr>
            <a:spLocks noEditPoints="1" noChangeArrowheads="1"/>
          </p:cNvSpPr>
          <p:nvPr/>
        </p:nvSpPr>
        <p:spPr bwMode="auto">
          <a:xfrm>
            <a:off x="6096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4840" name="Rectangle 24"/>
          <p:cNvSpPr>
            <a:spLocks noChangeArrowheads="1"/>
          </p:cNvSpPr>
          <p:nvPr/>
        </p:nvSpPr>
        <p:spPr bwMode="auto">
          <a:xfrm>
            <a:off x="2362200" y="2667000"/>
            <a:ext cx="152400" cy="3048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34848" name="Rectangle 32"/>
          <p:cNvSpPr>
            <a:spLocks noChangeArrowheads="1"/>
          </p:cNvSpPr>
          <p:nvPr/>
        </p:nvSpPr>
        <p:spPr bwMode="auto">
          <a:xfrm rot="5400000">
            <a:off x="2362200" y="3657600"/>
            <a:ext cx="152400" cy="3048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34849" name="Rectangle 33"/>
          <p:cNvSpPr>
            <a:spLocks noChangeArrowheads="1"/>
          </p:cNvSpPr>
          <p:nvPr/>
        </p:nvSpPr>
        <p:spPr bwMode="auto">
          <a:xfrm rot="5400000">
            <a:off x="3810000" y="3657600"/>
            <a:ext cx="152400" cy="3048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34850" name="Rectangle 34"/>
          <p:cNvSpPr>
            <a:spLocks noChangeArrowheads="1"/>
          </p:cNvSpPr>
          <p:nvPr/>
        </p:nvSpPr>
        <p:spPr bwMode="auto">
          <a:xfrm rot="5400000">
            <a:off x="5257800" y="3657600"/>
            <a:ext cx="152400" cy="3048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34851" name="Rectangle 35"/>
          <p:cNvSpPr>
            <a:spLocks noChangeArrowheads="1"/>
          </p:cNvSpPr>
          <p:nvPr/>
        </p:nvSpPr>
        <p:spPr bwMode="auto">
          <a:xfrm>
            <a:off x="3810000" y="3581400"/>
            <a:ext cx="152400" cy="3048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34852" name="Rectangle 36"/>
          <p:cNvSpPr>
            <a:spLocks noChangeArrowheads="1"/>
          </p:cNvSpPr>
          <p:nvPr/>
        </p:nvSpPr>
        <p:spPr bwMode="auto">
          <a:xfrm>
            <a:off x="5257800" y="3581400"/>
            <a:ext cx="152400" cy="3048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34854" name="Rectangle 38"/>
          <p:cNvSpPr>
            <a:spLocks noChangeArrowheads="1"/>
          </p:cNvSpPr>
          <p:nvPr/>
        </p:nvSpPr>
        <p:spPr bwMode="auto">
          <a:xfrm>
            <a:off x="6629400" y="3581400"/>
            <a:ext cx="152400" cy="3048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30740" name="Text Box 39"/>
          <p:cNvSpPr txBox="1">
            <a:spLocks noChangeArrowheads="1"/>
          </p:cNvSpPr>
          <p:nvPr/>
        </p:nvSpPr>
        <p:spPr bwMode="auto">
          <a:xfrm>
            <a:off x="2193925" y="1828800"/>
            <a:ext cx="320675" cy="366713"/>
          </a:xfrm>
          <a:prstGeom prst="rect">
            <a:avLst/>
          </a:prstGeom>
          <a:noFill/>
          <a:ln w="9525">
            <a:noFill/>
            <a:miter lim="800000"/>
            <a:headEnd/>
            <a:tailEnd/>
          </a:ln>
        </p:spPr>
        <p:txBody>
          <a:bodyPr wrap="none">
            <a:spAutoFit/>
          </a:bodyPr>
          <a:lstStyle/>
          <a:p>
            <a:r>
              <a:rPr lang="en-US" i="1" dirty="0">
                <a:solidFill>
                  <a:schemeClr val="folHlink"/>
                </a:solidFill>
              </a:rPr>
              <a:t>A</a:t>
            </a:r>
          </a:p>
        </p:txBody>
      </p:sp>
      <p:sp>
        <p:nvSpPr>
          <p:cNvPr id="30741" name="Text Box 40"/>
          <p:cNvSpPr txBox="1">
            <a:spLocks noChangeArrowheads="1"/>
          </p:cNvSpPr>
          <p:nvPr/>
        </p:nvSpPr>
        <p:spPr bwMode="auto">
          <a:xfrm>
            <a:off x="3641725" y="1843088"/>
            <a:ext cx="319088" cy="366712"/>
          </a:xfrm>
          <a:prstGeom prst="rect">
            <a:avLst/>
          </a:prstGeom>
          <a:noFill/>
          <a:ln w="9525">
            <a:noFill/>
            <a:miter lim="800000"/>
            <a:headEnd/>
            <a:tailEnd/>
          </a:ln>
        </p:spPr>
        <p:txBody>
          <a:bodyPr wrap="none">
            <a:spAutoFit/>
          </a:bodyPr>
          <a:lstStyle/>
          <a:p>
            <a:r>
              <a:rPr lang="en-US" i="1" dirty="0">
                <a:solidFill>
                  <a:schemeClr val="folHlink"/>
                </a:solidFill>
              </a:rPr>
              <a:t>B</a:t>
            </a:r>
          </a:p>
        </p:txBody>
      </p:sp>
      <p:sp>
        <p:nvSpPr>
          <p:cNvPr id="30742" name="Text Box 41"/>
          <p:cNvSpPr txBox="1">
            <a:spLocks noChangeArrowheads="1"/>
          </p:cNvSpPr>
          <p:nvPr/>
        </p:nvSpPr>
        <p:spPr bwMode="auto">
          <a:xfrm>
            <a:off x="5089525" y="1843088"/>
            <a:ext cx="320675" cy="366712"/>
          </a:xfrm>
          <a:prstGeom prst="rect">
            <a:avLst/>
          </a:prstGeom>
          <a:noFill/>
          <a:ln w="9525">
            <a:noFill/>
            <a:miter lim="800000"/>
            <a:headEnd/>
            <a:tailEnd/>
          </a:ln>
        </p:spPr>
        <p:txBody>
          <a:bodyPr wrap="none">
            <a:spAutoFit/>
          </a:bodyPr>
          <a:lstStyle/>
          <a:p>
            <a:r>
              <a:rPr lang="en-US" i="1" dirty="0">
                <a:solidFill>
                  <a:schemeClr val="folHlink"/>
                </a:solidFill>
              </a:rPr>
              <a:t>C</a:t>
            </a:r>
          </a:p>
        </p:txBody>
      </p:sp>
      <p:sp>
        <p:nvSpPr>
          <p:cNvPr id="30743" name="Text Box 42"/>
          <p:cNvSpPr txBox="1">
            <a:spLocks noChangeArrowheads="1"/>
          </p:cNvSpPr>
          <p:nvPr/>
        </p:nvSpPr>
        <p:spPr bwMode="auto">
          <a:xfrm>
            <a:off x="6461125" y="1828800"/>
            <a:ext cx="339725" cy="366713"/>
          </a:xfrm>
          <a:prstGeom prst="rect">
            <a:avLst/>
          </a:prstGeom>
          <a:noFill/>
          <a:ln w="9525">
            <a:noFill/>
            <a:miter lim="800000"/>
            <a:headEnd/>
            <a:tailEnd/>
          </a:ln>
        </p:spPr>
        <p:txBody>
          <a:bodyPr wrap="none">
            <a:spAutoFit/>
          </a:bodyPr>
          <a:lstStyle/>
          <a:p>
            <a:r>
              <a:rPr lang="en-US" i="1" dirty="0">
                <a:solidFill>
                  <a:schemeClr val="folHlink"/>
                </a:solidFill>
              </a:rPr>
              <a:t>D</a:t>
            </a:r>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74838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grpId="1" nodeType="clickEffect">
                                  <p:stCondLst>
                                    <p:cond delay="0"/>
                                  </p:stCondLst>
                                  <p:childTnLst>
                                    <p:animMotion origin="layout" path="M 3.33333E-6 -1.11111E-6 L 3.33333E-6 0.14445 " pathEditMode="relative" rAng="0" ptsTypes="AA">
                                      <p:cBhvr>
                                        <p:cTn id="10" dur="500" fill="hold"/>
                                        <p:tgtEl>
                                          <p:spTgt spid="34840"/>
                                        </p:tgtEl>
                                        <p:attrNameLst>
                                          <p:attrName>ppt_x</p:attrName>
                                          <p:attrName>ppt_y</p:attrName>
                                        </p:attrNameLst>
                                      </p:cBhvr>
                                      <p:rCtr x="0" y="72"/>
                                    </p:animMotion>
                                  </p:childTnLst>
                                </p:cTn>
                              </p:par>
                            </p:childTnLst>
                          </p:cTn>
                        </p:par>
                        <p:par>
                          <p:cTn id="11" fill="hold">
                            <p:stCondLst>
                              <p:cond delay="500"/>
                            </p:stCondLst>
                            <p:childTnLst>
                              <p:par>
                                <p:cTn id="12" presetID="1" presetClass="exit" presetSubtype="0" fill="hold" grpId="2" nodeType="afterEffect">
                                  <p:stCondLst>
                                    <p:cond delay="0"/>
                                  </p:stCondLst>
                                  <p:childTnLst>
                                    <p:set>
                                      <p:cBhvr>
                                        <p:cTn id="13" dur="1" fill="hold">
                                          <p:stCondLst>
                                            <p:cond delay="0"/>
                                          </p:stCondLst>
                                        </p:cTn>
                                        <p:tgtEl>
                                          <p:spTgt spid="34840"/>
                                        </p:tgtEl>
                                        <p:attrNameLst>
                                          <p:attrName>style.visibility</p:attrName>
                                        </p:attrNameLst>
                                      </p:cBhvr>
                                      <p:to>
                                        <p:strVal val="hidden"/>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4848"/>
                                        </p:tgtEl>
                                        <p:attrNameLst>
                                          <p:attrName>style.visibility</p:attrName>
                                        </p:attrNameLst>
                                      </p:cBhvr>
                                      <p:to>
                                        <p:strVal val="visible"/>
                                      </p:to>
                                    </p:set>
                                  </p:childTnLst>
                                </p:cTn>
                              </p:par>
                            </p:childTnLst>
                          </p:cTn>
                        </p:par>
                        <p:par>
                          <p:cTn id="17" fill="hold">
                            <p:stCondLst>
                              <p:cond delay="500"/>
                            </p:stCondLst>
                            <p:childTnLst>
                              <p:par>
                                <p:cTn id="18" presetID="63" presetClass="path" presetSubtype="0" fill="hold" grpId="1" nodeType="afterEffect">
                                  <p:stCondLst>
                                    <p:cond delay="0"/>
                                  </p:stCondLst>
                                  <p:childTnLst>
                                    <p:animMotion origin="layout" path="M 0 4.44444E-6 L 0.1625 4.44444E-6 " pathEditMode="relative" rAng="0" ptsTypes="AA">
                                      <p:cBhvr>
                                        <p:cTn id="19" dur="500" fill="hold"/>
                                        <p:tgtEl>
                                          <p:spTgt spid="34848"/>
                                        </p:tgtEl>
                                        <p:attrNameLst>
                                          <p:attrName>ppt_x</p:attrName>
                                          <p:attrName>ppt_y</p:attrName>
                                        </p:attrNameLst>
                                      </p:cBhvr>
                                      <p:rCtr x="81" y="0"/>
                                    </p:animMotion>
                                  </p:childTnLst>
                                </p:cTn>
                              </p:par>
                            </p:childTnLst>
                          </p:cTn>
                        </p:par>
                        <p:par>
                          <p:cTn id="20" fill="hold">
                            <p:stCondLst>
                              <p:cond delay="1000"/>
                            </p:stCondLst>
                            <p:childTnLst>
                              <p:par>
                                <p:cTn id="21" presetID="1" presetClass="exit" presetSubtype="0" fill="hold" grpId="2" nodeType="afterEffect">
                                  <p:stCondLst>
                                    <p:cond delay="0"/>
                                  </p:stCondLst>
                                  <p:childTnLst>
                                    <p:set>
                                      <p:cBhvr>
                                        <p:cTn id="22" dur="1" fill="hold">
                                          <p:stCondLst>
                                            <p:cond delay="0"/>
                                          </p:stCondLst>
                                        </p:cTn>
                                        <p:tgtEl>
                                          <p:spTgt spid="3484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48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849"/>
                                        </p:tgtEl>
                                        <p:attrNameLst>
                                          <p:attrName>style.visibility</p:attrName>
                                        </p:attrNameLst>
                                      </p:cBhvr>
                                      <p:to>
                                        <p:strVal val="visible"/>
                                      </p:to>
                                    </p:set>
                                  </p:childTnLst>
                                </p:cTn>
                              </p:par>
                            </p:childTnLst>
                          </p:cTn>
                        </p:par>
                        <p:par>
                          <p:cTn id="27" fill="hold">
                            <p:stCondLst>
                              <p:cond delay="1000"/>
                            </p:stCondLst>
                            <p:childTnLst>
                              <p:par>
                                <p:cTn id="28" presetID="64" presetClass="path" presetSubtype="0" fill="hold" grpId="1" nodeType="afterEffect">
                                  <p:stCondLst>
                                    <p:cond delay="0"/>
                                  </p:stCondLst>
                                  <p:childTnLst>
                                    <p:animMotion origin="layout" path="M 5.55112E-17 0.01112 L 5.55112E-17 -0.14444 " pathEditMode="relative" rAng="0" ptsTypes="AA">
                                      <p:cBhvr>
                                        <p:cTn id="29" dur="500" fill="hold"/>
                                        <p:tgtEl>
                                          <p:spTgt spid="34851"/>
                                        </p:tgtEl>
                                        <p:attrNameLst>
                                          <p:attrName>ppt_x</p:attrName>
                                          <p:attrName>ppt_y</p:attrName>
                                        </p:attrNameLst>
                                      </p:cBhvr>
                                      <p:rCtr x="0" y="-78"/>
                                    </p:animMotion>
                                  </p:childTnLst>
                                </p:cTn>
                              </p:par>
                              <p:par>
                                <p:cTn id="30" presetID="63" presetClass="path" presetSubtype="0" fill="hold" grpId="1" nodeType="withEffect">
                                  <p:stCondLst>
                                    <p:cond delay="0"/>
                                  </p:stCondLst>
                                  <p:childTnLst>
                                    <p:animMotion origin="layout" path="M 0 4.44444E-6 L 0.1625 4.44444E-6 " pathEditMode="relative" rAng="0" ptsTypes="AA">
                                      <p:cBhvr>
                                        <p:cTn id="31" dur="500" fill="hold"/>
                                        <p:tgtEl>
                                          <p:spTgt spid="34849"/>
                                        </p:tgtEl>
                                        <p:attrNameLst>
                                          <p:attrName>ppt_x</p:attrName>
                                          <p:attrName>ppt_y</p:attrName>
                                        </p:attrNameLst>
                                      </p:cBhvr>
                                      <p:rCtr x="81" y="0"/>
                                    </p:animMotion>
                                  </p:childTnLst>
                                </p:cTn>
                              </p:par>
                            </p:childTnLst>
                          </p:cTn>
                        </p:par>
                        <p:par>
                          <p:cTn id="32" fill="hold">
                            <p:stCondLst>
                              <p:cond delay="1500"/>
                            </p:stCondLst>
                            <p:childTnLst>
                              <p:par>
                                <p:cTn id="33" presetID="1" presetClass="exit" presetSubtype="0" fill="hold" grpId="2" nodeType="afterEffect">
                                  <p:stCondLst>
                                    <p:cond delay="0"/>
                                  </p:stCondLst>
                                  <p:childTnLst>
                                    <p:set>
                                      <p:cBhvr>
                                        <p:cTn id="34" dur="1" fill="hold">
                                          <p:stCondLst>
                                            <p:cond delay="0"/>
                                          </p:stCondLst>
                                        </p:cTn>
                                        <p:tgtEl>
                                          <p:spTgt spid="34849"/>
                                        </p:tgtEl>
                                        <p:attrNameLst>
                                          <p:attrName>style.visibility</p:attrName>
                                        </p:attrNameLst>
                                      </p:cBhvr>
                                      <p:to>
                                        <p:strVal val="hidden"/>
                                      </p:to>
                                    </p:se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3485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4852"/>
                                        </p:tgtEl>
                                        <p:attrNameLst>
                                          <p:attrName>style.visibility</p:attrName>
                                        </p:attrNameLst>
                                      </p:cBhvr>
                                      <p:to>
                                        <p:strVal val="visible"/>
                                      </p:to>
                                    </p:set>
                                  </p:childTnLst>
                                </p:cTn>
                              </p:par>
                            </p:childTnLst>
                          </p:cTn>
                        </p:par>
                        <p:par>
                          <p:cTn id="40" fill="hold">
                            <p:stCondLst>
                              <p:cond delay="1500"/>
                            </p:stCondLst>
                            <p:childTnLst>
                              <p:par>
                                <p:cTn id="41" presetID="63" presetClass="path" presetSubtype="0" fill="hold" grpId="1" nodeType="afterEffect">
                                  <p:stCondLst>
                                    <p:cond delay="0"/>
                                  </p:stCondLst>
                                  <p:childTnLst>
                                    <p:animMotion origin="layout" path="M 0 4.44444E-6 L 0.1625 4.44444E-6 " pathEditMode="relative" rAng="0" ptsTypes="AA">
                                      <p:cBhvr>
                                        <p:cTn id="42" dur="500" fill="hold"/>
                                        <p:tgtEl>
                                          <p:spTgt spid="34850"/>
                                        </p:tgtEl>
                                        <p:attrNameLst>
                                          <p:attrName>ppt_x</p:attrName>
                                          <p:attrName>ppt_y</p:attrName>
                                        </p:attrNameLst>
                                      </p:cBhvr>
                                      <p:rCtr x="81" y="0"/>
                                    </p:animMotion>
                                  </p:childTnLst>
                                </p:cTn>
                              </p:par>
                              <p:par>
                                <p:cTn id="43" presetID="64" presetClass="path" presetSubtype="0" fill="hold" grpId="1" nodeType="withEffect">
                                  <p:stCondLst>
                                    <p:cond delay="0"/>
                                  </p:stCondLst>
                                  <p:childTnLst>
                                    <p:animMotion origin="layout" path="M 5.55112E-17 0.01112 L 5.55112E-17 -0.14444 " pathEditMode="relative" rAng="0" ptsTypes="AA">
                                      <p:cBhvr>
                                        <p:cTn id="44" dur="500" fill="hold"/>
                                        <p:tgtEl>
                                          <p:spTgt spid="34852"/>
                                        </p:tgtEl>
                                        <p:attrNameLst>
                                          <p:attrName>ppt_x</p:attrName>
                                          <p:attrName>ppt_y</p:attrName>
                                        </p:attrNameLst>
                                      </p:cBhvr>
                                      <p:rCtr x="0" y="-78"/>
                                    </p:animMotion>
                                  </p:childTnLst>
                                </p:cTn>
                              </p:par>
                            </p:childTnLst>
                          </p:cTn>
                        </p:par>
                        <p:par>
                          <p:cTn id="45" fill="hold">
                            <p:stCondLst>
                              <p:cond delay="2000"/>
                            </p:stCondLst>
                            <p:childTnLst>
                              <p:par>
                                <p:cTn id="46" presetID="1" presetClass="exit" presetSubtype="0" fill="hold" grpId="2" nodeType="afterEffect">
                                  <p:stCondLst>
                                    <p:cond delay="0"/>
                                  </p:stCondLst>
                                  <p:childTnLst>
                                    <p:set>
                                      <p:cBhvr>
                                        <p:cTn id="47" dur="1" fill="hold">
                                          <p:stCondLst>
                                            <p:cond delay="0"/>
                                          </p:stCondLst>
                                        </p:cTn>
                                        <p:tgtEl>
                                          <p:spTgt spid="34850"/>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34854"/>
                                        </p:tgtEl>
                                        <p:attrNameLst>
                                          <p:attrName>style.visibility</p:attrName>
                                        </p:attrNameLst>
                                      </p:cBhvr>
                                      <p:to>
                                        <p:strVal val="visible"/>
                                      </p:to>
                                    </p:set>
                                  </p:childTnLst>
                                </p:cTn>
                              </p:par>
                              <p:par>
                                <p:cTn id="50" presetID="64" presetClass="path" presetSubtype="0" fill="hold" grpId="1" nodeType="withEffect">
                                  <p:stCondLst>
                                    <p:cond delay="0"/>
                                  </p:stCondLst>
                                  <p:childTnLst>
                                    <p:animMotion origin="layout" path="M 5.55112E-17 0.01112 L 5.55112E-17 -0.14444 " pathEditMode="relative" rAng="0" ptsTypes="AA">
                                      <p:cBhvr>
                                        <p:cTn id="51" dur="500" fill="hold"/>
                                        <p:tgtEl>
                                          <p:spTgt spid="34854"/>
                                        </p:tgtEl>
                                        <p:attrNameLst>
                                          <p:attrName>ppt_x</p:attrName>
                                          <p:attrName>ppt_y</p:attrName>
                                        </p:attrNameLst>
                                      </p:cBhvr>
                                      <p:rCtr x="0" y="-78"/>
                                    </p:animMotion>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2" nodeType="clickEffect">
                                  <p:stCondLst>
                                    <p:cond delay="0"/>
                                  </p:stCondLst>
                                  <p:childTnLst>
                                    <p:animEffect transition="out" filter="dissolve">
                                      <p:cBhvr>
                                        <p:cTn id="55" dur="500"/>
                                        <p:tgtEl>
                                          <p:spTgt spid="34851"/>
                                        </p:tgtEl>
                                      </p:cBhvr>
                                    </p:animEffect>
                                    <p:set>
                                      <p:cBhvr>
                                        <p:cTn id="56" dur="1" fill="hold">
                                          <p:stCondLst>
                                            <p:cond delay="499"/>
                                          </p:stCondLst>
                                        </p:cTn>
                                        <p:tgtEl>
                                          <p:spTgt spid="34851"/>
                                        </p:tgtEl>
                                        <p:attrNameLst>
                                          <p:attrName>style.visibility</p:attrName>
                                        </p:attrNameLst>
                                      </p:cBhvr>
                                      <p:to>
                                        <p:strVal val="hidden"/>
                                      </p:to>
                                    </p:set>
                                  </p:childTnLst>
                                </p:cTn>
                              </p:par>
                              <p:par>
                                <p:cTn id="57" presetID="9" presetClass="exit" presetSubtype="0" fill="hold" grpId="2" nodeType="withEffect">
                                  <p:stCondLst>
                                    <p:cond delay="0"/>
                                  </p:stCondLst>
                                  <p:childTnLst>
                                    <p:animEffect transition="out" filter="dissolve">
                                      <p:cBhvr>
                                        <p:cTn id="58" dur="500"/>
                                        <p:tgtEl>
                                          <p:spTgt spid="34854"/>
                                        </p:tgtEl>
                                      </p:cBhvr>
                                    </p:animEffect>
                                    <p:set>
                                      <p:cBhvr>
                                        <p:cTn id="59" dur="1" fill="hold">
                                          <p:stCondLst>
                                            <p:cond delay="499"/>
                                          </p:stCondLst>
                                        </p:cTn>
                                        <p:tgtEl>
                                          <p:spTgt spid="348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0" grpId="0" animBg="1"/>
      <p:bldP spid="34840" grpId="1" animBg="1"/>
      <p:bldP spid="34840" grpId="2" animBg="1"/>
      <p:bldP spid="34848" grpId="0" animBg="1"/>
      <p:bldP spid="34848" grpId="1" animBg="1"/>
      <p:bldP spid="34848" grpId="2" animBg="1"/>
      <p:bldP spid="34849" grpId="0" animBg="1"/>
      <p:bldP spid="34849" grpId="1" animBg="1"/>
      <p:bldP spid="34849" grpId="2" animBg="1"/>
      <p:bldP spid="34850" grpId="0" animBg="1"/>
      <p:bldP spid="34850" grpId="1" animBg="1"/>
      <p:bldP spid="34850" grpId="2" animBg="1"/>
      <p:bldP spid="34851" grpId="0" animBg="1"/>
      <p:bldP spid="34851" grpId="1" animBg="1"/>
      <p:bldP spid="34851" grpId="2" animBg="1"/>
      <p:bldP spid="34852" grpId="0" animBg="1"/>
      <p:bldP spid="34852" grpId="1" animBg="1"/>
      <p:bldP spid="34854" grpId="0" animBg="1"/>
      <p:bldP spid="34854" grpId="1" animBg="1"/>
      <p:bldP spid="34854"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5"/>
          <p:cNvSpPr>
            <a:spLocks noGrp="1"/>
          </p:cNvSpPr>
          <p:nvPr>
            <p:ph type="sldNum" sz="quarter" idx="12"/>
          </p:nvPr>
        </p:nvSpPr>
        <p:spPr/>
        <p:txBody>
          <a:bodyPr/>
          <a:lstStyle/>
          <a:p>
            <a:pPr>
              <a:defRPr/>
            </a:pPr>
            <a:fld id="{816B7F69-9404-4BAB-B7E7-A9A3003F4DC0}" type="slidenum">
              <a:rPr lang="en-US"/>
              <a:pPr>
                <a:defRPr/>
              </a:pPr>
              <a:t>64</a:t>
            </a:fld>
            <a:endParaRPr lang="en-US" dirty="0"/>
          </a:p>
        </p:txBody>
      </p:sp>
      <p:sp>
        <p:nvSpPr>
          <p:cNvPr id="36866" name="Rectangle 2"/>
          <p:cNvSpPr>
            <a:spLocks noChangeArrowheads="1"/>
          </p:cNvSpPr>
          <p:nvPr/>
        </p:nvSpPr>
        <p:spPr bwMode="auto">
          <a:xfrm>
            <a:off x="914400" y="3962400"/>
            <a:ext cx="7162800" cy="762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nvGrpSpPr>
          <p:cNvPr id="2" name="Group 25"/>
          <p:cNvGrpSpPr>
            <a:grpSpLocks/>
          </p:cNvGrpSpPr>
          <p:nvPr/>
        </p:nvGrpSpPr>
        <p:grpSpPr bwMode="auto">
          <a:xfrm flipV="1">
            <a:off x="5715000" y="3886200"/>
            <a:ext cx="381000" cy="1447800"/>
            <a:chOff x="1344" y="1680"/>
            <a:chExt cx="240" cy="912"/>
          </a:xfrm>
        </p:grpSpPr>
        <p:sp>
          <p:nvSpPr>
            <p:cNvPr id="36890" name="Rectangle 26"/>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36891" name="Rectangle 27"/>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3" name="Group 3"/>
          <p:cNvGrpSpPr>
            <a:grpSpLocks/>
          </p:cNvGrpSpPr>
          <p:nvPr/>
        </p:nvGrpSpPr>
        <p:grpSpPr bwMode="auto">
          <a:xfrm>
            <a:off x="2133600" y="2667000"/>
            <a:ext cx="381000" cy="1447800"/>
            <a:chOff x="1344" y="1680"/>
            <a:chExt cx="240" cy="912"/>
          </a:xfrm>
        </p:grpSpPr>
        <p:sp>
          <p:nvSpPr>
            <p:cNvPr id="36868" name="Rectangle 4"/>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36869" name="Rectangle 5"/>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4" name="Group 6"/>
          <p:cNvGrpSpPr>
            <a:grpSpLocks/>
          </p:cNvGrpSpPr>
          <p:nvPr/>
        </p:nvGrpSpPr>
        <p:grpSpPr bwMode="auto">
          <a:xfrm>
            <a:off x="3581400" y="2667000"/>
            <a:ext cx="381000" cy="1447800"/>
            <a:chOff x="1344" y="1680"/>
            <a:chExt cx="240" cy="912"/>
          </a:xfrm>
        </p:grpSpPr>
        <p:sp>
          <p:nvSpPr>
            <p:cNvPr id="36871" name="Rectangle 7"/>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36872" name="Rectangle 8"/>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5" name="Group 9"/>
          <p:cNvGrpSpPr>
            <a:grpSpLocks/>
          </p:cNvGrpSpPr>
          <p:nvPr/>
        </p:nvGrpSpPr>
        <p:grpSpPr bwMode="auto">
          <a:xfrm>
            <a:off x="5029200" y="2667000"/>
            <a:ext cx="381000" cy="1447800"/>
            <a:chOff x="1344" y="1680"/>
            <a:chExt cx="240" cy="912"/>
          </a:xfrm>
        </p:grpSpPr>
        <p:sp>
          <p:nvSpPr>
            <p:cNvPr id="36874" name="Rectangle 10"/>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36875" name="Rectangle 11"/>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6" name="Group 12"/>
          <p:cNvGrpSpPr>
            <a:grpSpLocks/>
          </p:cNvGrpSpPr>
          <p:nvPr/>
        </p:nvGrpSpPr>
        <p:grpSpPr bwMode="auto">
          <a:xfrm>
            <a:off x="6400800" y="2667000"/>
            <a:ext cx="381000" cy="1447800"/>
            <a:chOff x="1344" y="1680"/>
            <a:chExt cx="240" cy="912"/>
          </a:xfrm>
        </p:grpSpPr>
        <p:sp>
          <p:nvSpPr>
            <p:cNvPr id="36877" name="Rectangle 13"/>
            <p:cNvSpPr>
              <a:spLocks noChangeArrowheads="1"/>
            </p:cNvSpPr>
            <p:nvPr/>
          </p:nvSpPr>
          <p:spPr bwMode="auto">
            <a:xfrm>
              <a:off x="1440" y="1680"/>
              <a:ext cx="48" cy="864"/>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36878" name="Rectangle 14"/>
            <p:cNvSpPr>
              <a:spLocks noChangeArrowheads="1"/>
            </p:cNvSpPr>
            <p:nvPr/>
          </p:nvSpPr>
          <p:spPr bwMode="auto">
            <a:xfrm>
              <a:off x="1344" y="2448"/>
              <a:ext cx="240" cy="144"/>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sp>
        <p:nvSpPr>
          <p:cNvPr id="36879" name="Rectangle 15"/>
          <p:cNvSpPr>
            <a:spLocks noGrp="1" noChangeArrowheads="1"/>
          </p:cNvSpPr>
          <p:nvPr>
            <p:ph type="title"/>
          </p:nvPr>
        </p:nvSpPr>
        <p:spPr/>
        <p:txBody>
          <a:bodyPr/>
          <a:lstStyle/>
          <a:p>
            <a:pPr eaLnBrk="1" hangingPunct="1">
              <a:defRPr/>
            </a:pPr>
            <a:r>
              <a:rPr lang="en-US" dirty="0"/>
              <a:t>Bus Topology</a:t>
            </a:r>
          </a:p>
        </p:txBody>
      </p:sp>
      <p:sp>
        <p:nvSpPr>
          <p:cNvPr id="31754" name="laptop"/>
          <p:cNvSpPr>
            <a:spLocks noEditPoints="1" noChangeArrowheads="1"/>
          </p:cNvSpPr>
          <p:nvPr/>
        </p:nvSpPr>
        <p:spPr bwMode="auto">
          <a:xfrm>
            <a:off x="18288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6881" name="Rectangle 17"/>
          <p:cNvSpPr>
            <a:spLocks noChangeArrowheads="1"/>
          </p:cNvSpPr>
          <p:nvPr/>
        </p:nvSpPr>
        <p:spPr bwMode="auto">
          <a:xfrm>
            <a:off x="838200" y="3886200"/>
            <a:ext cx="76200" cy="2286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sp>
        <p:nvSpPr>
          <p:cNvPr id="36882" name="Rectangle 18"/>
          <p:cNvSpPr>
            <a:spLocks noChangeArrowheads="1"/>
          </p:cNvSpPr>
          <p:nvPr/>
        </p:nvSpPr>
        <p:spPr bwMode="auto">
          <a:xfrm>
            <a:off x="8077200" y="3886200"/>
            <a:ext cx="76200" cy="228600"/>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sp>
        <p:nvSpPr>
          <p:cNvPr id="31757" name="laptop"/>
          <p:cNvSpPr>
            <a:spLocks noEditPoints="1" noChangeArrowheads="1"/>
          </p:cNvSpPr>
          <p:nvPr/>
        </p:nvSpPr>
        <p:spPr bwMode="auto">
          <a:xfrm>
            <a:off x="32766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1758" name="laptop"/>
          <p:cNvSpPr>
            <a:spLocks noEditPoints="1" noChangeArrowheads="1"/>
          </p:cNvSpPr>
          <p:nvPr/>
        </p:nvSpPr>
        <p:spPr bwMode="auto">
          <a:xfrm>
            <a:off x="47244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1759" name="laptop"/>
          <p:cNvSpPr>
            <a:spLocks noEditPoints="1" noChangeArrowheads="1"/>
          </p:cNvSpPr>
          <p:nvPr/>
        </p:nvSpPr>
        <p:spPr bwMode="auto">
          <a:xfrm>
            <a:off x="60960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6888" name="laptop"/>
          <p:cNvSpPr>
            <a:spLocks noEditPoints="1" noChangeArrowheads="1"/>
          </p:cNvSpPr>
          <p:nvPr/>
        </p:nvSpPr>
        <p:spPr bwMode="auto">
          <a:xfrm>
            <a:off x="5410200" y="4800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18534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6888"/>
                                        </p:tgtEl>
                                        <p:attrNameLst>
                                          <p:attrName>style.visibility</p:attrName>
                                        </p:attrNameLst>
                                      </p:cBhvr>
                                      <p:to>
                                        <p:strVal val="visible"/>
                                      </p:to>
                                    </p:set>
                                    <p:anim calcmode="lin" valueType="num">
                                      <p:cBhvr additive="base">
                                        <p:cTn id="7" dur="500" fill="hold"/>
                                        <p:tgtEl>
                                          <p:spTgt spid="36888"/>
                                        </p:tgtEl>
                                        <p:attrNameLst>
                                          <p:attrName>ppt_x</p:attrName>
                                        </p:attrNameLst>
                                      </p:cBhvr>
                                      <p:tavLst>
                                        <p:tav tm="0">
                                          <p:val>
                                            <p:strVal val="1+#ppt_w/2"/>
                                          </p:val>
                                        </p:tav>
                                        <p:tav tm="100000">
                                          <p:val>
                                            <p:strVal val="#ppt_x"/>
                                          </p:val>
                                        </p:tav>
                                      </p:tavLst>
                                    </p:anim>
                                    <p:anim calcmode="lin" valueType="num">
                                      <p:cBhvr additive="base">
                                        <p:cTn id="8" dur="500" fill="hold"/>
                                        <p:tgtEl>
                                          <p:spTgt spid="368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6"/>
          <p:cNvSpPr>
            <a:spLocks noGrp="1"/>
          </p:cNvSpPr>
          <p:nvPr>
            <p:ph type="sldNum" sz="quarter" idx="12"/>
          </p:nvPr>
        </p:nvSpPr>
        <p:spPr/>
        <p:txBody>
          <a:bodyPr/>
          <a:lstStyle/>
          <a:p>
            <a:pPr>
              <a:defRPr/>
            </a:pPr>
            <a:fld id="{4E6CDA3C-510F-4744-8438-F40E7EBA3051}" type="slidenum">
              <a:rPr lang="en-US"/>
              <a:pPr>
                <a:defRPr/>
              </a:pPr>
              <a:t>65</a:t>
            </a:fld>
            <a:endParaRPr lang="en-US" dirty="0"/>
          </a:p>
        </p:txBody>
      </p:sp>
      <p:sp>
        <p:nvSpPr>
          <p:cNvPr id="54274" name="Rectangle 2"/>
          <p:cNvSpPr>
            <a:spLocks noGrp="1" noChangeArrowheads="1"/>
          </p:cNvSpPr>
          <p:nvPr>
            <p:ph type="title"/>
          </p:nvPr>
        </p:nvSpPr>
        <p:spPr/>
        <p:txBody>
          <a:bodyPr/>
          <a:lstStyle/>
          <a:p>
            <a:pPr eaLnBrk="1" hangingPunct="1">
              <a:defRPr/>
            </a:pPr>
            <a:r>
              <a:rPr lang="en-US" dirty="0"/>
              <a:t>Bus Topology</a:t>
            </a:r>
          </a:p>
        </p:txBody>
      </p:sp>
      <p:sp>
        <p:nvSpPr>
          <p:cNvPr id="32772" name="Rectangle 3"/>
          <p:cNvSpPr>
            <a:spLocks noGrp="1" noChangeArrowheads="1"/>
          </p:cNvSpPr>
          <p:nvPr>
            <p:ph type="body" sz="half" idx="2"/>
          </p:nvPr>
        </p:nvSpPr>
        <p:spPr/>
        <p:txBody>
          <a:bodyPr/>
          <a:lstStyle/>
          <a:p>
            <a:pPr eaLnBrk="1" hangingPunct="1"/>
            <a:r>
              <a:rPr lang="en-US" b="1" u="sng" dirty="0">
                <a:solidFill>
                  <a:schemeClr val="tx2"/>
                </a:solidFill>
                <a:effectLst/>
              </a:rPr>
              <a:t>Pros:</a:t>
            </a:r>
          </a:p>
          <a:p>
            <a:pPr lvl="1" eaLnBrk="1" hangingPunct="1"/>
            <a:r>
              <a:rPr lang="en-US" dirty="0">
                <a:solidFill>
                  <a:schemeClr val="tx2"/>
                </a:solidFill>
                <a:effectLst/>
              </a:rPr>
              <a:t>Little cabling</a:t>
            </a:r>
          </a:p>
          <a:p>
            <a:pPr lvl="1" eaLnBrk="1" hangingPunct="1"/>
            <a:r>
              <a:rPr lang="en-US" dirty="0">
                <a:solidFill>
                  <a:schemeClr val="tx2"/>
                </a:solidFill>
                <a:effectLst/>
              </a:rPr>
              <a:t>Easy to install</a:t>
            </a:r>
          </a:p>
          <a:p>
            <a:pPr eaLnBrk="1" hangingPunct="1"/>
            <a:endParaRPr lang="en-US" dirty="0">
              <a:solidFill>
                <a:schemeClr val="tx2"/>
              </a:solidFill>
              <a:effectLst/>
            </a:endParaRPr>
          </a:p>
          <a:p>
            <a:pPr eaLnBrk="1" hangingPunct="1"/>
            <a:r>
              <a:rPr lang="en-US" b="1" u="sng" dirty="0">
                <a:solidFill>
                  <a:schemeClr val="tx2"/>
                </a:solidFill>
                <a:effectLst/>
              </a:rPr>
              <a:t>Cons:</a:t>
            </a:r>
          </a:p>
          <a:p>
            <a:pPr lvl="1" eaLnBrk="1" hangingPunct="1"/>
            <a:r>
              <a:rPr lang="en-US" dirty="0">
                <a:solidFill>
                  <a:schemeClr val="tx2"/>
                </a:solidFill>
                <a:effectLst/>
              </a:rPr>
              <a:t>Difficult to modify</a:t>
            </a:r>
          </a:p>
          <a:p>
            <a:pPr lvl="1" eaLnBrk="1" hangingPunct="1"/>
            <a:r>
              <a:rPr lang="en-US" dirty="0">
                <a:solidFill>
                  <a:schemeClr val="tx2"/>
                </a:solidFill>
                <a:effectLst/>
              </a:rPr>
              <a:t>Difficult to isolate fault</a:t>
            </a:r>
          </a:p>
          <a:p>
            <a:pPr lvl="1" eaLnBrk="1" hangingPunct="1"/>
            <a:r>
              <a:rPr lang="en-US" dirty="0">
                <a:solidFill>
                  <a:schemeClr val="tx2"/>
                </a:solidFill>
                <a:effectLst/>
              </a:rPr>
              <a:t>Break in the bus cable stops all transmission</a:t>
            </a:r>
          </a:p>
        </p:txBody>
      </p:sp>
      <p:grpSp>
        <p:nvGrpSpPr>
          <p:cNvPr id="3" name="Group 4"/>
          <p:cNvGrpSpPr>
            <a:grpSpLocks/>
          </p:cNvGrpSpPr>
          <p:nvPr/>
        </p:nvGrpSpPr>
        <p:grpSpPr bwMode="auto">
          <a:xfrm>
            <a:off x="533400" y="1981200"/>
            <a:ext cx="3711575" cy="1423988"/>
            <a:chOff x="336" y="1248"/>
            <a:chExt cx="2338" cy="897"/>
          </a:xfrm>
        </p:grpSpPr>
        <p:sp>
          <p:nvSpPr>
            <p:cNvPr id="54277" name="Rectangle 5"/>
            <p:cNvSpPr>
              <a:spLocks noChangeArrowheads="1"/>
            </p:cNvSpPr>
            <p:nvPr/>
          </p:nvSpPr>
          <p:spPr bwMode="auto">
            <a:xfrm>
              <a:off x="371" y="2076"/>
              <a:ext cx="2269" cy="47"/>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nvGrpSpPr>
            <p:cNvPr id="4" name="Group 6"/>
            <p:cNvGrpSpPr>
              <a:grpSpLocks/>
            </p:cNvGrpSpPr>
            <p:nvPr/>
          </p:nvGrpSpPr>
          <p:grpSpPr bwMode="auto">
            <a:xfrm>
              <a:off x="762" y="1490"/>
              <a:ext cx="172" cy="655"/>
              <a:chOff x="1344" y="1680"/>
              <a:chExt cx="240" cy="912"/>
            </a:xfrm>
          </p:grpSpPr>
          <p:sp>
            <p:nvSpPr>
              <p:cNvPr id="54279" name="Rectangle 7"/>
              <p:cNvSpPr>
                <a:spLocks noChangeArrowheads="1"/>
              </p:cNvSpPr>
              <p:nvPr/>
            </p:nvSpPr>
            <p:spPr bwMode="auto">
              <a:xfrm>
                <a:off x="1440" y="1680"/>
                <a:ext cx="46" cy="865"/>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54280" name="Rectangle 8"/>
              <p:cNvSpPr>
                <a:spLocks noChangeArrowheads="1"/>
              </p:cNvSpPr>
              <p:nvPr/>
            </p:nvSpPr>
            <p:spPr bwMode="auto">
              <a:xfrm>
                <a:off x="1344" y="2449"/>
                <a:ext cx="240" cy="143"/>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5" name="Group 9"/>
            <p:cNvGrpSpPr>
              <a:grpSpLocks/>
            </p:cNvGrpSpPr>
            <p:nvPr/>
          </p:nvGrpSpPr>
          <p:grpSpPr bwMode="auto">
            <a:xfrm>
              <a:off x="1417" y="1490"/>
              <a:ext cx="173" cy="655"/>
              <a:chOff x="1344" y="1680"/>
              <a:chExt cx="240" cy="912"/>
            </a:xfrm>
          </p:grpSpPr>
          <p:sp>
            <p:nvSpPr>
              <p:cNvPr id="54282" name="Rectangle 10"/>
              <p:cNvSpPr>
                <a:spLocks noChangeArrowheads="1"/>
              </p:cNvSpPr>
              <p:nvPr/>
            </p:nvSpPr>
            <p:spPr bwMode="auto">
              <a:xfrm>
                <a:off x="1440" y="1680"/>
                <a:ext cx="50" cy="865"/>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54283" name="Rectangle 11"/>
              <p:cNvSpPr>
                <a:spLocks noChangeArrowheads="1"/>
              </p:cNvSpPr>
              <p:nvPr/>
            </p:nvSpPr>
            <p:spPr bwMode="auto">
              <a:xfrm>
                <a:off x="1344" y="2449"/>
                <a:ext cx="240" cy="143"/>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grpSp>
          <p:nvGrpSpPr>
            <p:cNvPr id="6" name="Group 12"/>
            <p:cNvGrpSpPr>
              <a:grpSpLocks/>
            </p:cNvGrpSpPr>
            <p:nvPr/>
          </p:nvGrpSpPr>
          <p:grpSpPr bwMode="auto">
            <a:xfrm>
              <a:off x="2073" y="1490"/>
              <a:ext cx="172" cy="655"/>
              <a:chOff x="1344" y="1680"/>
              <a:chExt cx="240" cy="912"/>
            </a:xfrm>
          </p:grpSpPr>
          <p:sp>
            <p:nvSpPr>
              <p:cNvPr id="54285" name="Rectangle 13"/>
              <p:cNvSpPr>
                <a:spLocks noChangeArrowheads="1"/>
              </p:cNvSpPr>
              <p:nvPr/>
            </p:nvSpPr>
            <p:spPr bwMode="auto">
              <a:xfrm>
                <a:off x="1440" y="1680"/>
                <a:ext cx="46" cy="865"/>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noFill/>
                <a:miter lim="800000"/>
                <a:headEnd/>
                <a:tailEnd/>
              </a:ln>
              <a:effectLst/>
            </p:spPr>
            <p:txBody>
              <a:bodyPr wrap="none" anchor="ctr"/>
              <a:lstStyle/>
              <a:p>
                <a:pPr>
                  <a:defRPr/>
                </a:pPr>
                <a:endParaRPr lang="en-US" dirty="0"/>
              </a:p>
            </p:txBody>
          </p:sp>
          <p:sp>
            <p:nvSpPr>
              <p:cNvPr id="54286" name="Rectangle 14"/>
              <p:cNvSpPr>
                <a:spLocks noChangeArrowheads="1"/>
              </p:cNvSpPr>
              <p:nvPr/>
            </p:nvSpPr>
            <p:spPr bwMode="auto">
              <a:xfrm>
                <a:off x="1344" y="2449"/>
                <a:ext cx="240" cy="143"/>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grpSp>
        <p:sp>
          <p:nvSpPr>
            <p:cNvPr id="32778" name="laptop"/>
            <p:cNvSpPr>
              <a:spLocks noEditPoints="1" noChangeArrowheads="1"/>
            </p:cNvSpPr>
            <p:nvPr/>
          </p:nvSpPr>
          <p:spPr bwMode="auto">
            <a:xfrm>
              <a:off x="624" y="1248"/>
              <a:ext cx="448" cy="338"/>
            </a:xfrm>
            <a:custGeom>
              <a:avLst/>
              <a:gdLst>
                <a:gd name="T0" fmla="*/ 1 w 21600"/>
                <a:gd name="T1" fmla="*/ 0 h 21600"/>
                <a:gd name="T2" fmla="*/ 1 w 21600"/>
                <a:gd name="T3" fmla="*/ 2 h 21600"/>
                <a:gd name="T4" fmla="*/ 8 w 21600"/>
                <a:gd name="T5" fmla="*/ 0 h 21600"/>
                <a:gd name="T6" fmla="*/ 8 w 21600"/>
                <a:gd name="T7" fmla="*/ 2 h 21600"/>
                <a:gd name="T8" fmla="*/ 5 w 21600"/>
                <a:gd name="T9" fmla="*/ 0 h 21600"/>
                <a:gd name="T10" fmla="*/ 5 w 21600"/>
                <a:gd name="T11" fmla="*/ 5 h 21600"/>
                <a:gd name="T12" fmla="*/ 0 w 21600"/>
                <a:gd name="T13" fmla="*/ 5 h 21600"/>
                <a:gd name="T14" fmla="*/ 9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4436 w 21600"/>
                <a:gd name="T25" fmla="*/ 1853 h 21600"/>
                <a:gd name="T26" fmla="*/ 17309 w 21600"/>
                <a:gd name="T27" fmla="*/ 123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54288" name="Rectangle 16"/>
            <p:cNvSpPr>
              <a:spLocks noChangeArrowheads="1"/>
            </p:cNvSpPr>
            <p:nvPr/>
          </p:nvSpPr>
          <p:spPr bwMode="auto">
            <a:xfrm>
              <a:off x="336" y="2042"/>
              <a:ext cx="35" cy="103"/>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sp>
          <p:nvSpPr>
            <p:cNvPr id="54289" name="Rectangle 17"/>
            <p:cNvSpPr>
              <a:spLocks noChangeArrowheads="1"/>
            </p:cNvSpPr>
            <p:nvPr/>
          </p:nvSpPr>
          <p:spPr bwMode="auto">
            <a:xfrm>
              <a:off x="2640" y="2042"/>
              <a:ext cx="34" cy="103"/>
            </a:xfrm>
            <a:prstGeom prst="rect">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miter lim="800000"/>
              <a:headEnd/>
              <a:tailEnd/>
            </a:ln>
            <a:effectLst/>
          </p:spPr>
          <p:txBody>
            <a:bodyPr wrap="none" anchor="ctr"/>
            <a:lstStyle/>
            <a:p>
              <a:pPr>
                <a:defRPr/>
              </a:pPr>
              <a:endParaRPr lang="en-US" dirty="0"/>
            </a:p>
          </p:txBody>
        </p:sp>
        <p:sp>
          <p:nvSpPr>
            <p:cNvPr id="32781" name="laptop"/>
            <p:cNvSpPr>
              <a:spLocks noEditPoints="1" noChangeArrowheads="1"/>
            </p:cNvSpPr>
            <p:nvPr/>
          </p:nvSpPr>
          <p:spPr bwMode="auto">
            <a:xfrm>
              <a:off x="1279" y="1248"/>
              <a:ext cx="449" cy="338"/>
            </a:xfrm>
            <a:custGeom>
              <a:avLst/>
              <a:gdLst>
                <a:gd name="T0" fmla="*/ 1 w 21600"/>
                <a:gd name="T1" fmla="*/ 0 h 21600"/>
                <a:gd name="T2" fmla="*/ 1 w 21600"/>
                <a:gd name="T3" fmla="*/ 2 h 21600"/>
                <a:gd name="T4" fmla="*/ 8 w 21600"/>
                <a:gd name="T5" fmla="*/ 0 h 21600"/>
                <a:gd name="T6" fmla="*/ 8 w 21600"/>
                <a:gd name="T7" fmla="*/ 2 h 21600"/>
                <a:gd name="T8" fmla="*/ 5 w 21600"/>
                <a:gd name="T9" fmla="*/ 0 h 21600"/>
                <a:gd name="T10" fmla="*/ 5 w 21600"/>
                <a:gd name="T11" fmla="*/ 5 h 21600"/>
                <a:gd name="T12" fmla="*/ 0 w 21600"/>
                <a:gd name="T13" fmla="*/ 5 h 21600"/>
                <a:gd name="T14" fmla="*/ 9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4426 w 21600"/>
                <a:gd name="T25" fmla="*/ 1853 h 21600"/>
                <a:gd name="T26" fmla="*/ 17318 w 21600"/>
                <a:gd name="T27" fmla="*/ 123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2782" name="laptop"/>
            <p:cNvSpPr>
              <a:spLocks noEditPoints="1" noChangeArrowheads="1"/>
            </p:cNvSpPr>
            <p:nvPr/>
          </p:nvSpPr>
          <p:spPr bwMode="auto">
            <a:xfrm>
              <a:off x="1935" y="1248"/>
              <a:ext cx="448" cy="338"/>
            </a:xfrm>
            <a:custGeom>
              <a:avLst/>
              <a:gdLst>
                <a:gd name="T0" fmla="*/ 1 w 21600"/>
                <a:gd name="T1" fmla="*/ 0 h 21600"/>
                <a:gd name="T2" fmla="*/ 1 w 21600"/>
                <a:gd name="T3" fmla="*/ 2 h 21600"/>
                <a:gd name="T4" fmla="*/ 8 w 21600"/>
                <a:gd name="T5" fmla="*/ 0 h 21600"/>
                <a:gd name="T6" fmla="*/ 8 w 21600"/>
                <a:gd name="T7" fmla="*/ 2 h 21600"/>
                <a:gd name="T8" fmla="*/ 5 w 21600"/>
                <a:gd name="T9" fmla="*/ 0 h 21600"/>
                <a:gd name="T10" fmla="*/ 5 w 21600"/>
                <a:gd name="T11" fmla="*/ 5 h 21600"/>
                <a:gd name="T12" fmla="*/ 0 w 21600"/>
                <a:gd name="T13" fmla="*/ 5 h 21600"/>
                <a:gd name="T14" fmla="*/ 9 w 21600"/>
                <a:gd name="T15" fmla="*/ 5 h 21600"/>
                <a:gd name="T16" fmla="*/ 0 60000 65536"/>
                <a:gd name="T17" fmla="*/ 0 60000 65536"/>
                <a:gd name="T18" fmla="*/ 0 60000 65536"/>
                <a:gd name="T19" fmla="*/ 0 60000 65536"/>
                <a:gd name="T20" fmla="*/ 0 60000 65536"/>
                <a:gd name="T21" fmla="*/ 0 60000 65536"/>
                <a:gd name="T22" fmla="*/ 0 60000 65536"/>
                <a:gd name="T23" fmla="*/ 0 60000 65536"/>
                <a:gd name="T24" fmla="*/ 4436 w 21600"/>
                <a:gd name="T25" fmla="*/ 1853 h 21600"/>
                <a:gd name="T26" fmla="*/ 17309 w 21600"/>
                <a:gd name="T27" fmla="*/ 123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4" y="76200"/>
            <a:ext cx="1342857" cy="761905"/>
          </a:xfrm>
          <a:prstGeom prst="rect">
            <a:avLst/>
          </a:prstGeom>
        </p:spPr>
      </p:pic>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2665166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12"/>
          </p:nvPr>
        </p:nvSpPr>
        <p:spPr/>
        <p:txBody>
          <a:bodyPr/>
          <a:lstStyle/>
          <a:p>
            <a:pPr>
              <a:defRPr/>
            </a:pPr>
            <a:fld id="{C40563D0-5A05-4AC3-B20E-9FF31D5CF4B5}" type="slidenum">
              <a:rPr lang="en-US"/>
              <a:pPr>
                <a:defRPr/>
              </a:pPr>
              <a:t>66</a:t>
            </a:fld>
            <a:endParaRPr lang="en-US" dirty="0"/>
          </a:p>
        </p:txBody>
      </p:sp>
      <p:sp>
        <p:nvSpPr>
          <p:cNvPr id="33795" name="Freeform 10"/>
          <p:cNvSpPr>
            <a:spLocks/>
          </p:cNvSpPr>
          <p:nvPr/>
        </p:nvSpPr>
        <p:spPr bwMode="auto">
          <a:xfrm>
            <a:off x="1905000" y="2743200"/>
            <a:ext cx="4953000" cy="1524000"/>
          </a:xfrm>
          <a:custGeom>
            <a:avLst/>
            <a:gdLst>
              <a:gd name="T0" fmla="*/ 1600200 w 3120"/>
              <a:gd name="T1" fmla="*/ 1524000 h 960"/>
              <a:gd name="T2" fmla="*/ 1600200 w 3120"/>
              <a:gd name="T3" fmla="*/ 1219200 h 960"/>
              <a:gd name="T4" fmla="*/ 304800 w 3120"/>
              <a:gd name="T5" fmla="*/ 1219200 h 960"/>
              <a:gd name="T6" fmla="*/ 304800 w 3120"/>
              <a:gd name="T7" fmla="*/ 914400 h 960"/>
              <a:gd name="T8" fmla="*/ 0 w 3120"/>
              <a:gd name="T9" fmla="*/ 914400 h 960"/>
              <a:gd name="T10" fmla="*/ 0 w 3120"/>
              <a:gd name="T11" fmla="*/ 762000 h 960"/>
              <a:gd name="T12" fmla="*/ 304800 w 3120"/>
              <a:gd name="T13" fmla="*/ 762000 h 960"/>
              <a:gd name="T14" fmla="*/ 304800 w 3120"/>
              <a:gd name="T15" fmla="*/ 304800 h 960"/>
              <a:gd name="T16" fmla="*/ 3124200 w 3120"/>
              <a:gd name="T17" fmla="*/ 304800 h 960"/>
              <a:gd name="T18" fmla="*/ 3124200 w 3120"/>
              <a:gd name="T19" fmla="*/ 0 h 960"/>
              <a:gd name="T20" fmla="*/ 3352801 w 3120"/>
              <a:gd name="T21" fmla="*/ 0 h 960"/>
              <a:gd name="T22" fmla="*/ 3352801 w 3120"/>
              <a:gd name="T23" fmla="*/ 304800 h 960"/>
              <a:gd name="T24" fmla="*/ 4648200 w 3120"/>
              <a:gd name="T25" fmla="*/ 304800 h 960"/>
              <a:gd name="T26" fmla="*/ 4648200 w 3120"/>
              <a:gd name="T27" fmla="*/ 457200 h 960"/>
              <a:gd name="T28" fmla="*/ 4953000 w 3120"/>
              <a:gd name="T29" fmla="*/ 457200 h 960"/>
              <a:gd name="T30" fmla="*/ 4953000 w 3120"/>
              <a:gd name="T31" fmla="*/ 609600 h 960"/>
              <a:gd name="T32" fmla="*/ 4648200 w 3120"/>
              <a:gd name="T33" fmla="*/ 609600 h 960"/>
              <a:gd name="T34" fmla="*/ 4632325 w 3120"/>
              <a:gd name="T35" fmla="*/ 1211263 h 960"/>
              <a:gd name="T36" fmla="*/ 1752600 w 3120"/>
              <a:gd name="T37" fmla="*/ 1219200 h 960"/>
              <a:gd name="T38" fmla="*/ 1752600 w 3120"/>
              <a:gd name="T39" fmla="*/ 1524000 h 9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20"/>
              <a:gd name="T61" fmla="*/ 0 h 960"/>
              <a:gd name="T62" fmla="*/ 3120 w 3120"/>
              <a:gd name="T63" fmla="*/ 960 h 9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20" h="96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w="38100" cmpd="sng">
            <a:solidFill>
              <a:schemeClr val="tx1"/>
            </a:solidFill>
            <a:round/>
            <a:headEnd/>
            <a:tailEnd/>
          </a:ln>
        </p:spPr>
        <p:txBody>
          <a:bodyPr/>
          <a:lstStyle/>
          <a:p>
            <a:endParaRPr lang="en-US" dirty="0"/>
          </a:p>
        </p:txBody>
      </p:sp>
      <p:sp>
        <p:nvSpPr>
          <p:cNvPr id="27650" name="Rectangle 2"/>
          <p:cNvSpPr>
            <a:spLocks noGrp="1" noChangeArrowheads="1"/>
          </p:cNvSpPr>
          <p:nvPr>
            <p:ph type="title"/>
          </p:nvPr>
        </p:nvSpPr>
        <p:spPr/>
        <p:txBody>
          <a:bodyPr/>
          <a:lstStyle/>
          <a:p>
            <a:pPr eaLnBrk="1" hangingPunct="1">
              <a:defRPr/>
            </a:pPr>
            <a:r>
              <a:rPr lang="en-US" dirty="0"/>
              <a:t>Ring Topology</a:t>
            </a:r>
          </a:p>
        </p:txBody>
      </p:sp>
      <p:sp>
        <p:nvSpPr>
          <p:cNvPr id="33797" name="laptop"/>
          <p:cNvSpPr>
            <a:spLocks noEditPoints="1" noChangeArrowheads="1"/>
          </p:cNvSpPr>
          <p:nvPr/>
        </p:nvSpPr>
        <p:spPr bwMode="auto">
          <a:xfrm>
            <a:off x="46482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3798" name="laptop"/>
          <p:cNvSpPr>
            <a:spLocks noEditPoints="1" noChangeArrowheads="1"/>
          </p:cNvSpPr>
          <p:nvPr/>
        </p:nvSpPr>
        <p:spPr bwMode="auto">
          <a:xfrm>
            <a:off x="6629400" y="2971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3799" name="laptop"/>
          <p:cNvSpPr>
            <a:spLocks noEditPoints="1" noChangeArrowheads="1"/>
          </p:cNvSpPr>
          <p:nvPr/>
        </p:nvSpPr>
        <p:spPr bwMode="auto">
          <a:xfrm>
            <a:off x="1143000" y="2971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3800" name="laptop"/>
          <p:cNvSpPr>
            <a:spLocks noEditPoints="1" noChangeArrowheads="1"/>
          </p:cNvSpPr>
          <p:nvPr/>
        </p:nvSpPr>
        <p:spPr bwMode="auto">
          <a:xfrm>
            <a:off x="3048000" y="4054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27659" name="Rectangle 11"/>
          <p:cNvSpPr>
            <a:spLocks noChangeArrowheads="1"/>
          </p:cNvSpPr>
          <p:nvPr/>
        </p:nvSpPr>
        <p:spPr bwMode="auto">
          <a:xfrm>
            <a:off x="2971800" y="4114800"/>
            <a:ext cx="3810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27660" name="Rectangle 12"/>
          <p:cNvSpPr>
            <a:spLocks noChangeArrowheads="1"/>
          </p:cNvSpPr>
          <p:nvPr/>
        </p:nvSpPr>
        <p:spPr bwMode="auto">
          <a:xfrm rot="5400000">
            <a:off x="1866900" y="3924300"/>
            <a:ext cx="3810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27661" name="Rectangle 13"/>
          <p:cNvSpPr>
            <a:spLocks noChangeArrowheads="1"/>
          </p:cNvSpPr>
          <p:nvPr/>
        </p:nvSpPr>
        <p:spPr bwMode="auto">
          <a:xfrm>
            <a:off x="1981200" y="2819400"/>
            <a:ext cx="381000" cy="152400"/>
          </a:xfrm>
          <a:prstGeom prst="rect">
            <a:avLst/>
          </a:prstGeom>
          <a:solidFill>
            <a:schemeClr val="accent1"/>
          </a:solidFill>
          <a:ln w="9525">
            <a:solidFill>
              <a:schemeClr val="tx1"/>
            </a:solidFill>
            <a:miter lim="800000"/>
            <a:headEnd/>
            <a:tailEnd/>
          </a:ln>
        </p:spPr>
        <p:txBody>
          <a:bodyPr wrap="none" anchor="ctr"/>
          <a:lstStyle/>
          <a:p>
            <a:endParaRPr lang="en-US" dirty="0"/>
          </a:p>
        </p:txBody>
      </p:sp>
      <p:sp>
        <p:nvSpPr>
          <p:cNvPr id="33804" name="Text Box 14"/>
          <p:cNvSpPr txBox="1">
            <a:spLocks noChangeArrowheads="1"/>
          </p:cNvSpPr>
          <p:nvPr/>
        </p:nvSpPr>
        <p:spPr bwMode="auto">
          <a:xfrm>
            <a:off x="3352800" y="4800600"/>
            <a:ext cx="320675" cy="366713"/>
          </a:xfrm>
          <a:prstGeom prst="rect">
            <a:avLst/>
          </a:prstGeom>
          <a:noFill/>
          <a:ln w="9525">
            <a:noFill/>
            <a:miter lim="800000"/>
            <a:headEnd/>
            <a:tailEnd/>
          </a:ln>
        </p:spPr>
        <p:txBody>
          <a:bodyPr wrap="none">
            <a:spAutoFit/>
          </a:bodyPr>
          <a:lstStyle/>
          <a:p>
            <a:r>
              <a:rPr lang="en-US" i="1" dirty="0">
                <a:solidFill>
                  <a:schemeClr val="folHlink"/>
                </a:solidFill>
              </a:rPr>
              <a:t>A</a:t>
            </a:r>
          </a:p>
        </p:txBody>
      </p:sp>
      <p:sp>
        <p:nvSpPr>
          <p:cNvPr id="33805" name="Text Box 15"/>
          <p:cNvSpPr txBox="1">
            <a:spLocks noChangeArrowheads="1"/>
          </p:cNvSpPr>
          <p:nvPr/>
        </p:nvSpPr>
        <p:spPr bwMode="auto">
          <a:xfrm>
            <a:off x="976313" y="3062288"/>
            <a:ext cx="319087" cy="366712"/>
          </a:xfrm>
          <a:prstGeom prst="rect">
            <a:avLst/>
          </a:prstGeom>
          <a:noFill/>
          <a:ln w="9525">
            <a:noFill/>
            <a:miter lim="800000"/>
            <a:headEnd/>
            <a:tailEnd/>
          </a:ln>
        </p:spPr>
        <p:txBody>
          <a:bodyPr wrap="none">
            <a:spAutoFit/>
          </a:bodyPr>
          <a:lstStyle/>
          <a:p>
            <a:r>
              <a:rPr lang="en-US" i="1" dirty="0">
                <a:solidFill>
                  <a:schemeClr val="folHlink"/>
                </a:solidFill>
              </a:rPr>
              <a:t>B</a:t>
            </a:r>
          </a:p>
        </p:txBody>
      </p:sp>
      <p:sp>
        <p:nvSpPr>
          <p:cNvPr id="33806" name="Text Box 16"/>
          <p:cNvSpPr txBox="1">
            <a:spLocks noChangeArrowheads="1"/>
          </p:cNvSpPr>
          <p:nvPr/>
        </p:nvSpPr>
        <p:spPr bwMode="auto">
          <a:xfrm>
            <a:off x="4953000" y="1843088"/>
            <a:ext cx="320675" cy="366712"/>
          </a:xfrm>
          <a:prstGeom prst="rect">
            <a:avLst/>
          </a:prstGeom>
          <a:noFill/>
          <a:ln w="9525">
            <a:noFill/>
            <a:miter lim="800000"/>
            <a:headEnd/>
            <a:tailEnd/>
          </a:ln>
        </p:spPr>
        <p:txBody>
          <a:bodyPr wrap="none">
            <a:spAutoFit/>
          </a:bodyPr>
          <a:lstStyle/>
          <a:p>
            <a:r>
              <a:rPr lang="en-US" i="1" dirty="0">
                <a:solidFill>
                  <a:schemeClr val="folHlink"/>
                </a:solidFill>
              </a:rPr>
              <a:t>C</a:t>
            </a:r>
          </a:p>
        </p:txBody>
      </p:sp>
      <p:sp>
        <p:nvSpPr>
          <p:cNvPr id="33807" name="Text Box 17"/>
          <p:cNvSpPr txBox="1">
            <a:spLocks noChangeArrowheads="1"/>
          </p:cNvSpPr>
          <p:nvPr/>
        </p:nvSpPr>
        <p:spPr bwMode="auto">
          <a:xfrm>
            <a:off x="6934200" y="2667000"/>
            <a:ext cx="339725" cy="366713"/>
          </a:xfrm>
          <a:prstGeom prst="rect">
            <a:avLst/>
          </a:prstGeom>
          <a:noFill/>
          <a:ln w="9525">
            <a:noFill/>
            <a:miter lim="800000"/>
            <a:headEnd/>
            <a:tailEnd/>
          </a:ln>
        </p:spPr>
        <p:txBody>
          <a:bodyPr wrap="none">
            <a:spAutoFit/>
          </a:bodyPr>
          <a:lstStyle/>
          <a:p>
            <a:r>
              <a:rPr lang="en-US" i="1" dirty="0">
                <a:solidFill>
                  <a:schemeClr val="folHlink"/>
                </a:solidFill>
              </a:rPr>
              <a:t>D</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5119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fill="hold" grpId="1" nodeType="clickEffect">
                                  <p:stCondLst>
                                    <p:cond delay="0"/>
                                  </p:stCondLst>
                                  <p:childTnLst>
                                    <p:animMotion origin="layout" path="M -3.33333E-6 -1.11111E-6 L -0.12083 -1.11111E-6 " pathEditMode="relative" rAng="0" ptsTypes="AA">
                                      <p:cBhvr>
                                        <p:cTn id="10" dur="500" fill="hold"/>
                                        <p:tgtEl>
                                          <p:spTgt spid="27659"/>
                                        </p:tgtEl>
                                        <p:attrNameLst>
                                          <p:attrName>ppt_x</p:attrName>
                                          <p:attrName>ppt_y</p:attrName>
                                        </p:attrNameLst>
                                      </p:cBhvr>
                                      <p:rCtr x="-60" y="0"/>
                                    </p:animMotion>
                                  </p:childTnLst>
                                </p:cTn>
                              </p:par>
                            </p:childTnLst>
                          </p:cTn>
                        </p:par>
                        <p:par>
                          <p:cTn id="11" fill="hold">
                            <p:stCondLst>
                              <p:cond delay="500"/>
                            </p:stCondLst>
                            <p:childTnLst>
                              <p:par>
                                <p:cTn id="12" presetID="1" presetClass="exit" presetSubtype="0" fill="hold" grpId="2" nodeType="afterEffect">
                                  <p:stCondLst>
                                    <p:cond delay="0"/>
                                  </p:stCondLst>
                                  <p:childTnLst>
                                    <p:set>
                                      <p:cBhvr>
                                        <p:cTn id="13" dur="1" fill="hold">
                                          <p:stCondLst>
                                            <p:cond delay="0"/>
                                          </p:stCondLst>
                                        </p:cTn>
                                        <p:tgtEl>
                                          <p:spTgt spid="27659"/>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27660"/>
                                        </p:tgtEl>
                                        <p:attrNameLst>
                                          <p:attrName>style.visibility</p:attrName>
                                        </p:attrNameLst>
                                      </p:cBhvr>
                                      <p:to>
                                        <p:strVal val="visible"/>
                                      </p:to>
                                    </p:set>
                                  </p:childTnLst>
                                </p:cTn>
                              </p:par>
                            </p:childTnLst>
                          </p:cTn>
                        </p:par>
                        <p:par>
                          <p:cTn id="16" fill="hold">
                            <p:stCondLst>
                              <p:cond delay="500"/>
                            </p:stCondLst>
                            <p:childTnLst>
                              <p:par>
                                <p:cTn id="17" presetID="64" presetClass="path" presetSubtype="0" fill="hold" grpId="1" nodeType="afterEffect">
                                  <p:stCondLst>
                                    <p:cond delay="0"/>
                                  </p:stCondLst>
                                  <p:childTnLst>
                                    <p:animMotion origin="layout" path="M 2.77556E-17 0.00556 L 2.77556E-17 -0.16666 " pathEditMode="relative" rAng="0" ptsTypes="AA">
                                      <p:cBhvr>
                                        <p:cTn id="18" dur="500" fill="hold"/>
                                        <p:tgtEl>
                                          <p:spTgt spid="27660"/>
                                        </p:tgtEl>
                                        <p:attrNameLst>
                                          <p:attrName>ppt_x</p:attrName>
                                          <p:attrName>ppt_y</p:attrName>
                                        </p:attrNameLst>
                                      </p:cBhvr>
                                      <p:rCtr x="0" y="-86"/>
                                    </p:animMotion>
                                  </p:childTnLst>
                                </p:cTn>
                              </p:par>
                            </p:childTnLst>
                          </p:cTn>
                        </p:par>
                        <p:par>
                          <p:cTn id="19" fill="hold">
                            <p:stCondLst>
                              <p:cond delay="1000"/>
                            </p:stCondLst>
                            <p:childTnLst>
                              <p:par>
                                <p:cTn id="20" presetID="1" presetClass="exit" presetSubtype="0" fill="hold" grpId="2" nodeType="afterEffect">
                                  <p:stCondLst>
                                    <p:cond delay="0"/>
                                  </p:stCondLst>
                                  <p:childTnLst>
                                    <p:set>
                                      <p:cBhvr>
                                        <p:cTn id="21" dur="1" fill="hold">
                                          <p:stCondLst>
                                            <p:cond delay="0"/>
                                          </p:stCondLst>
                                        </p:cTn>
                                        <p:tgtEl>
                                          <p:spTgt spid="27660"/>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7661"/>
                                        </p:tgtEl>
                                        <p:attrNameLst>
                                          <p:attrName>style.visibility</p:attrName>
                                        </p:attrNameLst>
                                      </p:cBhvr>
                                      <p:to>
                                        <p:strVal val="visible"/>
                                      </p:to>
                                    </p:set>
                                  </p:childTnLst>
                                </p:cTn>
                              </p:par>
                            </p:childTnLst>
                          </p:cTn>
                        </p:par>
                        <p:par>
                          <p:cTn id="24" fill="hold">
                            <p:stCondLst>
                              <p:cond delay="1000"/>
                            </p:stCondLst>
                            <p:childTnLst>
                              <p:par>
                                <p:cTn id="25" presetID="63" presetClass="path" presetSubtype="0" fill="hold" grpId="1" nodeType="afterEffect">
                                  <p:stCondLst>
                                    <p:cond delay="0"/>
                                  </p:stCondLst>
                                  <p:childTnLst>
                                    <p:animMotion origin="layout" path="M -0.0125 -0.00556 L 0.3 -0.00556 " pathEditMode="relative" rAng="0" ptsTypes="AA">
                                      <p:cBhvr>
                                        <p:cTn id="26" dur="500" fill="hold"/>
                                        <p:tgtEl>
                                          <p:spTgt spid="27661"/>
                                        </p:tgtEl>
                                        <p:attrNameLst>
                                          <p:attrName>ppt_x</p:attrName>
                                          <p:attrName>ppt_y</p:attrName>
                                        </p:attrNameLst>
                                      </p:cBhvr>
                                      <p:rCtr x="1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9" grpId="0" animBg="1"/>
      <p:bldP spid="27659" grpId="1" animBg="1"/>
      <p:bldP spid="27659" grpId="2" animBg="1"/>
      <p:bldP spid="27660" grpId="0" animBg="1"/>
      <p:bldP spid="27660" grpId="1" animBg="1"/>
      <p:bldP spid="27660" grpId="2" animBg="1"/>
      <p:bldP spid="27661" grpId="0" animBg="1"/>
      <p:bldP spid="27661"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pPr>
              <a:defRPr/>
            </a:pPr>
            <a:fld id="{C7B19B11-44B4-4325-A7BF-5F9F2F123BE3}" type="slidenum">
              <a:rPr lang="en-US"/>
              <a:pPr>
                <a:defRPr/>
              </a:pPr>
              <a:t>67</a:t>
            </a:fld>
            <a:endParaRPr lang="en-US" dirty="0"/>
          </a:p>
        </p:txBody>
      </p:sp>
      <p:sp>
        <p:nvSpPr>
          <p:cNvPr id="39952" name="Freeform 16"/>
          <p:cNvSpPr>
            <a:spLocks/>
          </p:cNvSpPr>
          <p:nvPr/>
        </p:nvSpPr>
        <p:spPr bwMode="auto">
          <a:xfrm>
            <a:off x="1905000" y="2743200"/>
            <a:ext cx="4953000" cy="1524000"/>
          </a:xfrm>
          <a:custGeom>
            <a:avLst/>
            <a:gdLst>
              <a:gd name="T0" fmla="*/ 1600200 w 3120"/>
              <a:gd name="T1" fmla="*/ 1524000 h 960"/>
              <a:gd name="T2" fmla="*/ 1600200 w 3120"/>
              <a:gd name="T3" fmla="*/ 1219200 h 960"/>
              <a:gd name="T4" fmla="*/ 304800 w 3120"/>
              <a:gd name="T5" fmla="*/ 1219200 h 960"/>
              <a:gd name="T6" fmla="*/ 304800 w 3120"/>
              <a:gd name="T7" fmla="*/ 914400 h 960"/>
              <a:gd name="T8" fmla="*/ 0 w 3120"/>
              <a:gd name="T9" fmla="*/ 914400 h 960"/>
              <a:gd name="T10" fmla="*/ 0 w 3120"/>
              <a:gd name="T11" fmla="*/ 762000 h 960"/>
              <a:gd name="T12" fmla="*/ 304800 w 3120"/>
              <a:gd name="T13" fmla="*/ 762000 h 960"/>
              <a:gd name="T14" fmla="*/ 304800 w 3120"/>
              <a:gd name="T15" fmla="*/ 304800 h 960"/>
              <a:gd name="T16" fmla="*/ 3124200 w 3120"/>
              <a:gd name="T17" fmla="*/ 304800 h 960"/>
              <a:gd name="T18" fmla="*/ 3124200 w 3120"/>
              <a:gd name="T19" fmla="*/ 0 h 960"/>
              <a:gd name="T20" fmla="*/ 3352801 w 3120"/>
              <a:gd name="T21" fmla="*/ 0 h 960"/>
              <a:gd name="T22" fmla="*/ 3352801 w 3120"/>
              <a:gd name="T23" fmla="*/ 304800 h 960"/>
              <a:gd name="T24" fmla="*/ 4648200 w 3120"/>
              <a:gd name="T25" fmla="*/ 304800 h 960"/>
              <a:gd name="T26" fmla="*/ 4648200 w 3120"/>
              <a:gd name="T27" fmla="*/ 457200 h 960"/>
              <a:gd name="T28" fmla="*/ 4953000 w 3120"/>
              <a:gd name="T29" fmla="*/ 457200 h 960"/>
              <a:gd name="T30" fmla="*/ 4953000 w 3120"/>
              <a:gd name="T31" fmla="*/ 609600 h 960"/>
              <a:gd name="T32" fmla="*/ 4648200 w 3120"/>
              <a:gd name="T33" fmla="*/ 609600 h 960"/>
              <a:gd name="T34" fmla="*/ 4632325 w 3120"/>
              <a:gd name="T35" fmla="*/ 1211263 h 960"/>
              <a:gd name="T36" fmla="*/ 4059238 w 3120"/>
              <a:gd name="T37" fmla="*/ 1206500 h 960"/>
              <a:gd name="T38" fmla="*/ 4044950 w 3120"/>
              <a:gd name="T39" fmla="*/ 1457325 h 960"/>
              <a:gd name="T40" fmla="*/ 3873500 w 3120"/>
              <a:gd name="T41" fmla="*/ 1457325 h 960"/>
              <a:gd name="T42" fmla="*/ 3886200 w 3120"/>
              <a:gd name="T43" fmla="*/ 1206500 h 960"/>
              <a:gd name="T44" fmla="*/ 1752600 w 3120"/>
              <a:gd name="T45" fmla="*/ 1219200 h 960"/>
              <a:gd name="T46" fmla="*/ 1752600 w 3120"/>
              <a:gd name="T47" fmla="*/ 1524000 h 9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20"/>
              <a:gd name="T73" fmla="*/ 0 h 960"/>
              <a:gd name="T74" fmla="*/ 3120 w 3120"/>
              <a:gd name="T75" fmla="*/ 960 h 9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20" h="96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2557" y="760"/>
                </a:lnTo>
                <a:lnTo>
                  <a:pt x="2548" y="918"/>
                </a:lnTo>
                <a:lnTo>
                  <a:pt x="2440" y="918"/>
                </a:lnTo>
                <a:lnTo>
                  <a:pt x="2448" y="760"/>
                </a:lnTo>
                <a:lnTo>
                  <a:pt x="1104" y="768"/>
                </a:lnTo>
                <a:lnTo>
                  <a:pt x="1104" y="960"/>
                </a:lnTo>
              </a:path>
            </a:pathLst>
          </a:custGeom>
          <a:noFill/>
          <a:ln w="38100" cmpd="sng">
            <a:solidFill>
              <a:schemeClr val="tx1"/>
            </a:solidFill>
            <a:round/>
            <a:headEnd/>
            <a:tailEnd/>
          </a:ln>
        </p:spPr>
        <p:txBody>
          <a:bodyPr/>
          <a:lstStyle/>
          <a:p>
            <a:endParaRPr lang="en-US" dirty="0"/>
          </a:p>
        </p:txBody>
      </p:sp>
      <p:sp>
        <p:nvSpPr>
          <p:cNvPr id="39938" name="Freeform 2"/>
          <p:cNvSpPr>
            <a:spLocks/>
          </p:cNvSpPr>
          <p:nvPr/>
        </p:nvSpPr>
        <p:spPr bwMode="auto">
          <a:xfrm>
            <a:off x="1905000" y="2743200"/>
            <a:ext cx="4953000" cy="1524000"/>
          </a:xfrm>
          <a:custGeom>
            <a:avLst/>
            <a:gdLst>
              <a:gd name="T0" fmla="*/ 1600200 w 3120"/>
              <a:gd name="T1" fmla="*/ 1524000 h 960"/>
              <a:gd name="T2" fmla="*/ 1600200 w 3120"/>
              <a:gd name="T3" fmla="*/ 1219200 h 960"/>
              <a:gd name="T4" fmla="*/ 304800 w 3120"/>
              <a:gd name="T5" fmla="*/ 1219200 h 960"/>
              <a:gd name="T6" fmla="*/ 304800 w 3120"/>
              <a:gd name="T7" fmla="*/ 914400 h 960"/>
              <a:gd name="T8" fmla="*/ 0 w 3120"/>
              <a:gd name="T9" fmla="*/ 914400 h 960"/>
              <a:gd name="T10" fmla="*/ 0 w 3120"/>
              <a:gd name="T11" fmla="*/ 762000 h 960"/>
              <a:gd name="T12" fmla="*/ 304800 w 3120"/>
              <a:gd name="T13" fmla="*/ 762000 h 960"/>
              <a:gd name="T14" fmla="*/ 304800 w 3120"/>
              <a:gd name="T15" fmla="*/ 304800 h 960"/>
              <a:gd name="T16" fmla="*/ 3124200 w 3120"/>
              <a:gd name="T17" fmla="*/ 304800 h 960"/>
              <a:gd name="T18" fmla="*/ 3124200 w 3120"/>
              <a:gd name="T19" fmla="*/ 0 h 960"/>
              <a:gd name="T20" fmla="*/ 3352801 w 3120"/>
              <a:gd name="T21" fmla="*/ 0 h 960"/>
              <a:gd name="T22" fmla="*/ 3352801 w 3120"/>
              <a:gd name="T23" fmla="*/ 304800 h 960"/>
              <a:gd name="T24" fmla="*/ 4648200 w 3120"/>
              <a:gd name="T25" fmla="*/ 304800 h 960"/>
              <a:gd name="T26" fmla="*/ 4648200 w 3120"/>
              <a:gd name="T27" fmla="*/ 457200 h 960"/>
              <a:gd name="T28" fmla="*/ 4953000 w 3120"/>
              <a:gd name="T29" fmla="*/ 457200 h 960"/>
              <a:gd name="T30" fmla="*/ 4953000 w 3120"/>
              <a:gd name="T31" fmla="*/ 609600 h 960"/>
              <a:gd name="T32" fmla="*/ 4648200 w 3120"/>
              <a:gd name="T33" fmla="*/ 609600 h 960"/>
              <a:gd name="T34" fmla="*/ 4632325 w 3120"/>
              <a:gd name="T35" fmla="*/ 1211263 h 960"/>
              <a:gd name="T36" fmla="*/ 1752600 w 3120"/>
              <a:gd name="T37" fmla="*/ 1219200 h 960"/>
              <a:gd name="T38" fmla="*/ 1752600 w 3120"/>
              <a:gd name="T39" fmla="*/ 1524000 h 9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20"/>
              <a:gd name="T61" fmla="*/ 0 h 960"/>
              <a:gd name="T62" fmla="*/ 3120 w 3120"/>
              <a:gd name="T63" fmla="*/ 960 h 9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20" h="96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w="38100" cmpd="sng">
            <a:solidFill>
              <a:schemeClr val="tx1"/>
            </a:solidFill>
            <a:round/>
            <a:headEnd/>
            <a:tailEnd/>
          </a:ln>
        </p:spPr>
        <p:txBody>
          <a:bodyPr/>
          <a:lstStyle/>
          <a:p>
            <a:endParaRPr lang="en-US" dirty="0"/>
          </a:p>
        </p:txBody>
      </p:sp>
      <p:sp>
        <p:nvSpPr>
          <p:cNvPr id="39939" name="Rectangle 3"/>
          <p:cNvSpPr>
            <a:spLocks noGrp="1" noChangeArrowheads="1"/>
          </p:cNvSpPr>
          <p:nvPr>
            <p:ph type="title"/>
          </p:nvPr>
        </p:nvSpPr>
        <p:spPr/>
        <p:txBody>
          <a:bodyPr/>
          <a:lstStyle/>
          <a:p>
            <a:pPr eaLnBrk="1" hangingPunct="1">
              <a:defRPr/>
            </a:pPr>
            <a:r>
              <a:rPr lang="en-US" dirty="0"/>
              <a:t>Ring Topology</a:t>
            </a:r>
          </a:p>
        </p:txBody>
      </p:sp>
      <p:sp>
        <p:nvSpPr>
          <p:cNvPr id="34822" name="laptop"/>
          <p:cNvSpPr>
            <a:spLocks noEditPoints="1" noChangeArrowheads="1"/>
          </p:cNvSpPr>
          <p:nvPr/>
        </p:nvSpPr>
        <p:spPr bwMode="auto">
          <a:xfrm>
            <a:off x="4648200" y="2133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4823" name="laptop"/>
          <p:cNvSpPr>
            <a:spLocks noEditPoints="1" noChangeArrowheads="1"/>
          </p:cNvSpPr>
          <p:nvPr/>
        </p:nvSpPr>
        <p:spPr bwMode="auto">
          <a:xfrm>
            <a:off x="6629400" y="2971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4824" name="laptop"/>
          <p:cNvSpPr>
            <a:spLocks noEditPoints="1" noChangeArrowheads="1"/>
          </p:cNvSpPr>
          <p:nvPr/>
        </p:nvSpPr>
        <p:spPr bwMode="auto">
          <a:xfrm>
            <a:off x="1143000" y="29718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4825" name="laptop"/>
          <p:cNvSpPr>
            <a:spLocks noEditPoints="1" noChangeArrowheads="1"/>
          </p:cNvSpPr>
          <p:nvPr/>
        </p:nvSpPr>
        <p:spPr bwMode="auto">
          <a:xfrm>
            <a:off x="3048000" y="40544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9951" name="laptop"/>
          <p:cNvSpPr>
            <a:spLocks noEditPoints="1" noChangeArrowheads="1"/>
          </p:cNvSpPr>
          <p:nvPr/>
        </p:nvSpPr>
        <p:spPr bwMode="auto">
          <a:xfrm>
            <a:off x="5334000" y="40386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122219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51"/>
                                        </p:tgtEl>
                                        <p:attrNameLst>
                                          <p:attrName>style.visibility</p:attrName>
                                        </p:attrNameLst>
                                      </p:cBhvr>
                                      <p:to>
                                        <p:strVal val="visible"/>
                                      </p:to>
                                    </p:set>
                                    <p:anim calcmode="lin" valueType="num">
                                      <p:cBhvr additive="base">
                                        <p:cTn id="7" dur="500" fill="hold"/>
                                        <p:tgtEl>
                                          <p:spTgt spid="39951"/>
                                        </p:tgtEl>
                                        <p:attrNameLst>
                                          <p:attrName>ppt_x</p:attrName>
                                        </p:attrNameLst>
                                      </p:cBhvr>
                                      <p:tavLst>
                                        <p:tav tm="0">
                                          <p:val>
                                            <p:strVal val="#ppt_x"/>
                                          </p:val>
                                        </p:tav>
                                        <p:tav tm="100000">
                                          <p:val>
                                            <p:strVal val="#ppt_x"/>
                                          </p:val>
                                        </p:tav>
                                      </p:tavLst>
                                    </p:anim>
                                    <p:anim calcmode="lin" valueType="num">
                                      <p:cBhvr additive="base">
                                        <p:cTn id="8" dur="500" fill="hold"/>
                                        <p:tgtEl>
                                          <p:spTgt spid="399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9952"/>
                                        </p:tgtEl>
                                        <p:attrNameLst>
                                          <p:attrName>style.visibility</p:attrName>
                                        </p:attrNameLst>
                                      </p:cBhvr>
                                      <p:to>
                                        <p:strVal val="visible"/>
                                      </p:to>
                                    </p:set>
                                    <p:animEffect transition="in" filter="fade">
                                      <p:cBhvr>
                                        <p:cTn id="13" dur="500"/>
                                        <p:tgtEl>
                                          <p:spTgt spid="39952"/>
                                        </p:tgtEl>
                                      </p:cBhvr>
                                    </p:animEffect>
                                  </p:childTnLst>
                                </p:cTn>
                              </p:par>
                              <p:par>
                                <p:cTn id="14" presetID="10" presetClass="exit" presetSubtype="0" fill="hold" grpId="0" nodeType="withEffect">
                                  <p:stCondLst>
                                    <p:cond delay="0"/>
                                  </p:stCondLst>
                                  <p:childTnLst>
                                    <p:animEffect transition="out" filter="fade">
                                      <p:cBhvr>
                                        <p:cTn id="15" dur="500"/>
                                        <p:tgtEl>
                                          <p:spTgt spid="39938"/>
                                        </p:tgtEl>
                                      </p:cBhvr>
                                    </p:animEffect>
                                    <p:set>
                                      <p:cBhvr>
                                        <p:cTn id="16" dur="1" fill="hold">
                                          <p:stCondLst>
                                            <p:cond delay="499"/>
                                          </p:stCondLst>
                                        </p:cTn>
                                        <p:tgtEl>
                                          <p:spTgt spid="399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52" grpId="0" animBg="1"/>
      <p:bldP spid="39938" grpId="0" animBg="1"/>
      <p:bldP spid="3995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p:txBody>
          <a:bodyPr/>
          <a:lstStyle/>
          <a:p>
            <a:pPr>
              <a:defRPr/>
            </a:pPr>
            <a:fld id="{F46FF6CE-F8EF-4F02-80CF-E0D27C146204}" type="slidenum">
              <a:rPr lang="en-US"/>
              <a:pPr>
                <a:defRPr/>
              </a:pPr>
              <a:t>68</a:t>
            </a:fld>
            <a:endParaRPr lang="en-US" dirty="0"/>
          </a:p>
        </p:txBody>
      </p:sp>
      <p:sp>
        <p:nvSpPr>
          <p:cNvPr id="35843" name="Freeform 3"/>
          <p:cNvSpPr>
            <a:spLocks/>
          </p:cNvSpPr>
          <p:nvPr/>
        </p:nvSpPr>
        <p:spPr bwMode="auto">
          <a:xfrm>
            <a:off x="1143000" y="1828800"/>
            <a:ext cx="4953000" cy="1524000"/>
          </a:xfrm>
          <a:custGeom>
            <a:avLst/>
            <a:gdLst>
              <a:gd name="T0" fmla="*/ 1600200 w 3120"/>
              <a:gd name="T1" fmla="*/ 1524000 h 960"/>
              <a:gd name="T2" fmla="*/ 1600200 w 3120"/>
              <a:gd name="T3" fmla="*/ 1219200 h 960"/>
              <a:gd name="T4" fmla="*/ 304800 w 3120"/>
              <a:gd name="T5" fmla="*/ 1219200 h 960"/>
              <a:gd name="T6" fmla="*/ 304800 w 3120"/>
              <a:gd name="T7" fmla="*/ 914400 h 960"/>
              <a:gd name="T8" fmla="*/ 0 w 3120"/>
              <a:gd name="T9" fmla="*/ 914400 h 960"/>
              <a:gd name="T10" fmla="*/ 0 w 3120"/>
              <a:gd name="T11" fmla="*/ 762000 h 960"/>
              <a:gd name="T12" fmla="*/ 304800 w 3120"/>
              <a:gd name="T13" fmla="*/ 762000 h 960"/>
              <a:gd name="T14" fmla="*/ 304800 w 3120"/>
              <a:gd name="T15" fmla="*/ 304800 h 960"/>
              <a:gd name="T16" fmla="*/ 3124200 w 3120"/>
              <a:gd name="T17" fmla="*/ 304800 h 960"/>
              <a:gd name="T18" fmla="*/ 3124200 w 3120"/>
              <a:gd name="T19" fmla="*/ 0 h 960"/>
              <a:gd name="T20" fmla="*/ 3352801 w 3120"/>
              <a:gd name="T21" fmla="*/ 0 h 960"/>
              <a:gd name="T22" fmla="*/ 3352801 w 3120"/>
              <a:gd name="T23" fmla="*/ 304800 h 960"/>
              <a:gd name="T24" fmla="*/ 4648200 w 3120"/>
              <a:gd name="T25" fmla="*/ 304800 h 960"/>
              <a:gd name="T26" fmla="*/ 4648200 w 3120"/>
              <a:gd name="T27" fmla="*/ 457200 h 960"/>
              <a:gd name="T28" fmla="*/ 4953000 w 3120"/>
              <a:gd name="T29" fmla="*/ 457200 h 960"/>
              <a:gd name="T30" fmla="*/ 4953000 w 3120"/>
              <a:gd name="T31" fmla="*/ 609600 h 960"/>
              <a:gd name="T32" fmla="*/ 4648200 w 3120"/>
              <a:gd name="T33" fmla="*/ 609600 h 960"/>
              <a:gd name="T34" fmla="*/ 4632325 w 3120"/>
              <a:gd name="T35" fmla="*/ 1211263 h 960"/>
              <a:gd name="T36" fmla="*/ 1752600 w 3120"/>
              <a:gd name="T37" fmla="*/ 1219200 h 960"/>
              <a:gd name="T38" fmla="*/ 1752600 w 3120"/>
              <a:gd name="T39" fmla="*/ 1524000 h 9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20"/>
              <a:gd name="T61" fmla="*/ 0 h 960"/>
              <a:gd name="T62" fmla="*/ 3120 w 3120"/>
              <a:gd name="T63" fmla="*/ 960 h 9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20" h="960">
                <a:moveTo>
                  <a:pt x="1008" y="960"/>
                </a:moveTo>
                <a:lnTo>
                  <a:pt x="1008" y="768"/>
                </a:lnTo>
                <a:lnTo>
                  <a:pt x="192" y="768"/>
                </a:lnTo>
                <a:lnTo>
                  <a:pt x="192" y="576"/>
                </a:lnTo>
                <a:lnTo>
                  <a:pt x="0" y="576"/>
                </a:lnTo>
                <a:lnTo>
                  <a:pt x="0" y="480"/>
                </a:lnTo>
                <a:lnTo>
                  <a:pt x="192" y="480"/>
                </a:lnTo>
                <a:lnTo>
                  <a:pt x="192" y="192"/>
                </a:lnTo>
                <a:lnTo>
                  <a:pt x="1968" y="192"/>
                </a:lnTo>
                <a:lnTo>
                  <a:pt x="1968" y="0"/>
                </a:lnTo>
                <a:lnTo>
                  <a:pt x="2112" y="0"/>
                </a:lnTo>
                <a:lnTo>
                  <a:pt x="2112" y="192"/>
                </a:lnTo>
                <a:lnTo>
                  <a:pt x="2928" y="192"/>
                </a:lnTo>
                <a:lnTo>
                  <a:pt x="2928" y="288"/>
                </a:lnTo>
                <a:lnTo>
                  <a:pt x="3120" y="288"/>
                </a:lnTo>
                <a:lnTo>
                  <a:pt x="3120" y="384"/>
                </a:lnTo>
                <a:lnTo>
                  <a:pt x="2928" y="384"/>
                </a:lnTo>
                <a:lnTo>
                  <a:pt x="2918" y="763"/>
                </a:lnTo>
                <a:lnTo>
                  <a:pt x="1104" y="768"/>
                </a:lnTo>
                <a:lnTo>
                  <a:pt x="1104" y="960"/>
                </a:lnTo>
              </a:path>
            </a:pathLst>
          </a:custGeom>
          <a:noFill/>
          <a:ln w="38100" cmpd="sng">
            <a:solidFill>
              <a:schemeClr val="tx1"/>
            </a:solidFill>
            <a:round/>
            <a:headEnd/>
            <a:tailEnd/>
          </a:ln>
        </p:spPr>
        <p:txBody>
          <a:bodyPr/>
          <a:lstStyle/>
          <a:p>
            <a:endParaRPr lang="en-US" dirty="0"/>
          </a:p>
        </p:txBody>
      </p:sp>
      <p:sp>
        <p:nvSpPr>
          <p:cNvPr id="40964" name="Rectangle 4"/>
          <p:cNvSpPr>
            <a:spLocks noGrp="1" noChangeArrowheads="1"/>
          </p:cNvSpPr>
          <p:nvPr>
            <p:ph type="title"/>
          </p:nvPr>
        </p:nvSpPr>
        <p:spPr/>
        <p:txBody>
          <a:bodyPr/>
          <a:lstStyle/>
          <a:p>
            <a:pPr eaLnBrk="1" hangingPunct="1">
              <a:defRPr/>
            </a:pPr>
            <a:r>
              <a:rPr lang="en-US" dirty="0"/>
              <a:t>Ring Topology</a:t>
            </a:r>
          </a:p>
        </p:txBody>
      </p:sp>
      <p:sp>
        <p:nvSpPr>
          <p:cNvPr id="35845" name="Rectangle 12"/>
          <p:cNvSpPr>
            <a:spLocks noGrp="1" noChangeArrowheads="1"/>
          </p:cNvSpPr>
          <p:nvPr>
            <p:ph type="body" sz="half" idx="2"/>
          </p:nvPr>
        </p:nvSpPr>
        <p:spPr>
          <a:xfrm>
            <a:off x="4648200" y="3200400"/>
            <a:ext cx="4038600" cy="3352800"/>
          </a:xfrm>
        </p:spPr>
        <p:txBody>
          <a:bodyPr/>
          <a:lstStyle/>
          <a:p>
            <a:pPr eaLnBrk="1" hangingPunct="1"/>
            <a:r>
              <a:rPr lang="en-US" sz="2400" b="1" u="sng" dirty="0">
                <a:solidFill>
                  <a:schemeClr val="tx2"/>
                </a:solidFill>
                <a:effectLst/>
              </a:rPr>
              <a:t>Pros:</a:t>
            </a:r>
          </a:p>
          <a:p>
            <a:pPr lvl="1" eaLnBrk="1" hangingPunct="1"/>
            <a:r>
              <a:rPr lang="en-US" sz="2000" dirty="0">
                <a:solidFill>
                  <a:schemeClr val="tx2"/>
                </a:solidFill>
                <a:effectLst/>
              </a:rPr>
              <a:t>Easy to install</a:t>
            </a:r>
          </a:p>
          <a:p>
            <a:pPr lvl="1" eaLnBrk="1" hangingPunct="1"/>
            <a:r>
              <a:rPr lang="en-US" sz="2000" dirty="0">
                <a:solidFill>
                  <a:schemeClr val="tx2"/>
                </a:solidFill>
                <a:effectLst/>
              </a:rPr>
              <a:t>Easy to identify fault</a:t>
            </a:r>
          </a:p>
          <a:p>
            <a:pPr eaLnBrk="1" hangingPunct="1"/>
            <a:endParaRPr lang="en-US" sz="2400" dirty="0">
              <a:solidFill>
                <a:schemeClr val="tx2"/>
              </a:solidFill>
              <a:effectLst/>
            </a:endParaRPr>
          </a:p>
          <a:p>
            <a:pPr eaLnBrk="1" hangingPunct="1"/>
            <a:r>
              <a:rPr lang="en-US" sz="2400" b="1" u="sng" dirty="0">
                <a:solidFill>
                  <a:schemeClr val="tx2"/>
                </a:solidFill>
                <a:effectLst/>
              </a:rPr>
              <a:t>Cons:</a:t>
            </a:r>
          </a:p>
          <a:p>
            <a:pPr lvl="1" eaLnBrk="1" hangingPunct="1"/>
            <a:r>
              <a:rPr lang="en-US" sz="2000" dirty="0">
                <a:solidFill>
                  <a:schemeClr val="tx2"/>
                </a:solidFill>
                <a:effectLst/>
              </a:rPr>
              <a:t>Delay in large ring</a:t>
            </a:r>
          </a:p>
          <a:p>
            <a:pPr lvl="1" eaLnBrk="1" hangingPunct="1"/>
            <a:r>
              <a:rPr lang="en-US" sz="2000" dirty="0">
                <a:solidFill>
                  <a:schemeClr val="tx2"/>
                </a:solidFill>
                <a:effectLst/>
              </a:rPr>
              <a:t>Break in the ring stops all transmission</a:t>
            </a:r>
          </a:p>
        </p:txBody>
      </p:sp>
      <p:sp>
        <p:nvSpPr>
          <p:cNvPr id="35846" name="laptop"/>
          <p:cNvSpPr>
            <a:spLocks noEditPoints="1" noChangeArrowheads="1"/>
          </p:cNvSpPr>
          <p:nvPr/>
        </p:nvSpPr>
        <p:spPr bwMode="auto">
          <a:xfrm>
            <a:off x="3886200" y="12192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5847" name="laptop"/>
          <p:cNvSpPr>
            <a:spLocks noEditPoints="1" noChangeArrowheads="1"/>
          </p:cNvSpPr>
          <p:nvPr/>
        </p:nvSpPr>
        <p:spPr bwMode="auto">
          <a:xfrm>
            <a:off x="5867400" y="20574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5848" name="laptop"/>
          <p:cNvSpPr>
            <a:spLocks noEditPoints="1" noChangeArrowheads="1"/>
          </p:cNvSpPr>
          <p:nvPr/>
        </p:nvSpPr>
        <p:spPr bwMode="auto">
          <a:xfrm>
            <a:off x="381000" y="2057400"/>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sp>
        <p:nvSpPr>
          <p:cNvPr id="35849" name="laptop"/>
          <p:cNvSpPr>
            <a:spLocks noEditPoints="1" noChangeArrowheads="1"/>
          </p:cNvSpPr>
          <p:nvPr/>
        </p:nvSpPr>
        <p:spPr bwMode="auto">
          <a:xfrm>
            <a:off x="2286000" y="3140075"/>
            <a:ext cx="990600" cy="746125"/>
          </a:xfrm>
          <a:custGeom>
            <a:avLst/>
            <a:gdLst>
              <a:gd name="T0" fmla="*/ 7071096 w 21600"/>
              <a:gd name="T1" fmla="*/ 0 h 21600"/>
              <a:gd name="T2" fmla="*/ 7071096 w 21600"/>
              <a:gd name="T3" fmla="*/ 8558882 h 21600"/>
              <a:gd name="T4" fmla="*/ 38546124 w 21600"/>
              <a:gd name="T5" fmla="*/ 0 h 21600"/>
              <a:gd name="T6" fmla="*/ 38546124 w 21600"/>
              <a:gd name="T7" fmla="*/ 8558882 h 21600"/>
              <a:gd name="T8" fmla="*/ 22715006 w 21600"/>
              <a:gd name="T9" fmla="*/ 0 h 21600"/>
              <a:gd name="T10" fmla="*/ 22715006 w 21600"/>
              <a:gd name="T11" fmla="*/ 25773264 h 21600"/>
              <a:gd name="T12" fmla="*/ 0 w 21600"/>
              <a:gd name="T13" fmla="*/ 25773264 h 21600"/>
              <a:gd name="T14" fmla="*/ 45430012 w 21600"/>
              <a:gd name="T15" fmla="*/ 25773264 h 21600"/>
              <a:gd name="T16" fmla="*/ 0 60000 65536"/>
              <a:gd name="T17" fmla="*/ 0 60000 65536"/>
              <a:gd name="T18" fmla="*/ 0 60000 65536"/>
              <a:gd name="T19" fmla="*/ 0 60000 65536"/>
              <a:gd name="T20" fmla="*/ 0 60000 65536"/>
              <a:gd name="T21" fmla="*/ 0 60000 65536"/>
              <a:gd name="T22" fmla="*/ 0 60000 65536"/>
              <a:gd name="T23" fmla="*/ 0 60000 65536"/>
              <a:gd name="T24" fmla="*/ 4445 w 21600"/>
              <a:gd name="T25" fmla="*/ 1858 h 21600"/>
              <a:gd name="T26" fmla="*/ 17311 w 21600"/>
              <a:gd name="T27" fmla="*/ 1232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3" y="0"/>
            <a:ext cx="1342857" cy="761905"/>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30483206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lide Number Placeholder 4"/>
          <p:cNvSpPr>
            <a:spLocks noGrp="1"/>
          </p:cNvSpPr>
          <p:nvPr>
            <p:ph type="sldNum" sz="quarter" idx="12"/>
          </p:nvPr>
        </p:nvSpPr>
        <p:spPr/>
        <p:txBody>
          <a:bodyPr/>
          <a:lstStyle/>
          <a:p>
            <a:pPr>
              <a:defRPr/>
            </a:pPr>
            <a:fld id="{1D9A190A-D257-430C-BE09-C5A1BF67C6B9}" type="slidenum">
              <a:rPr lang="en-US"/>
              <a:pPr>
                <a:defRPr/>
              </a:pPr>
              <a:t>69</a:t>
            </a:fld>
            <a:endParaRPr lang="en-US" dirty="0"/>
          </a:p>
        </p:txBody>
      </p:sp>
      <p:sp>
        <p:nvSpPr>
          <p:cNvPr id="55298" name="Rectangle 2"/>
          <p:cNvSpPr>
            <a:spLocks noGrp="1" noChangeArrowheads="1"/>
          </p:cNvSpPr>
          <p:nvPr>
            <p:ph type="title"/>
          </p:nvPr>
        </p:nvSpPr>
        <p:spPr/>
        <p:txBody>
          <a:bodyPr/>
          <a:lstStyle/>
          <a:p>
            <a:pPr eaLnBrk="1" hangingPunct="1">
              <a:defRPr/>
            </a:pPr>
            <a:r>
              <a:rPr lang="en-US" dirty="0"/>
              <a:t>Hybrid Topologies</a:t>
            </a:r>
          </a:p>
        </p:txBody>
      </p:sp>
      <p:graphicFrame>
        <p:nvGraphicFramePr>
          <p:cNvPr id="55299" name="Object 3"/>
          <p:cNvGraphicFramePr>
            <a:graphicFrameLocks noChangeAspect="1"/>
          </p:cNvGraphicFramePr>
          <p:nvPr/>
        </p:nvGraphicFramePr>
        <p:xfrm>
          <a:off x="3505200" y="2100263"/>
          <a:ext cx="3200400" cy="1131887"/>
        </p:xfrm>
        <a:graphic>
          <a:graphicData uri="http://schemas.openxmlformats.org/presentationml/2006/ole">
            <mc:AlternateContent xmlns:mc="http://schemas.openxmlformats.org/markup-compatibility/2006">
              <mc:Choice xmlns:v="urn:schemas-microsoft-com:vml" Requires="v">
                <p:oleObj name="VISIO" r:id="rId2" imgW="7768206" imgH="2267315" progId="">
                  <p:embed/>
                </p:oleObj>
              </mc:Choice>
              <mc:Fallback>
                <p:oleObj name="VISIO" r:id="rId2" imgW="7768206" imgH="2267315" progId="">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100263"/>
                        <a:ext cx="3200400" cy="11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1752600" y="2667000"/>
            <a:ext cx="1752600" cy="2514600"/>
            <a:chOff x="1104" y="1968"/>
            <a:chExt cx="1104" cy="1584"/>
          </a:xfrm>
        </p:grpSpPr>
        <p:sp>
          <p:nvSpPr>
            <p:cNvPr id="2295" name="Line 5"/>
            <p:cNvSpPr>
              <a:spLocks noChangeShapeType="1"/>
            </p:cNvSpPr>
            <p:nvPr/>
          </p:nvSpPr>
          <p:spPr bwMode="auto">
            <a:xfrm flipV="1">
              <a:off x="1104" y="1968"/>
              <a:ext cx="0" cy="1584"/>
            </a:xfrm>
            <a:prstGeom prst="line">
              <a:avLst/>
            </a:prstGeom>
            <a:noFill/>
            <a:ln w="76200">
              <a:solidFill>
                <a:srgbClr val="FF0000"/>
              </a:solidFill>
              <a:round/>
              <a:headEnd/>
              <a:tailEnd/>
            </a:ln>
          </p:spPr>
          <p:txBody>
            <a:bodyPr wrap="none"/>
            <a:lstStyle/>
            <a:p>
              <a:endParaRPr lang="en-US" dirty="0"/>
            </a:p>
          </p:txBody>
        </p:sp>
        <p:sp>
          <p:nvSpPr>
            <p:cNvPr id="2296" name="Line 6"/>
            <p:cNvSpPr>
              <a:spLocks noChangeShapeType="1"/>
            </p:cNvSpPr>
            <p:nvPr/>
          </p:nvSpPr>
          <p:spPr bwMode="auto">
            <a:xfrm>
              <a:off x="1104" y="1968"/>
              <a:ext cx="1104" cy="0"/>
            </a:xfrm>
            <a:prstGeom prst="line">
              <a:avLst/>
            </a:prstGeom>
            <a:noFill/>
            <a:ln w="76200">
              <a:solidFill>
                <a:srgbClr val="FF0000"/>
              </a:solidFill>
              <a:round/>
              <a:headEnd/>
              <a:tailEnd/>
            </a:ln>
          </p:spPr>
          <p:txBody>
            <a:bodyPr wrap="none"/>
            <a:lstStyle/>
            <a:p>
              <a:endParaRPr lang="en-US" dirty="0"/>
            </a:p>
          </p:txBody>
        </p:sp>
      </p:grpSp>
      <p:grpSp>
        <p:nvGrpSpPr>
          <p:cNvPr id="3" name="Group 7"/>
          <p:cNvGrpSpPr>
            <a:grpSpLocks/>
          </p:cNvGrpSpPr>
          <p:nvPr/>
        </p:nvGrpSpPr>
        <p:grpSpPr bwMode="auto">
          <a:xfrm>
            <a:off x="6248400" y="2667000"/>
            <a:ext cx="1676400" cy="2286000"/>
            <a:chOff x="3936" y="1968"/>
            <a:chExt cx="1056" cy="1440"/>
          </a:xfrm>
        </p:grpSpPr>
        <p:sp>
          <p:nvSpPr>
            <p:cNvPr id="2293" name="Line 8"/>
            <p:cNvSpPr>
              <a:spLocks noChangeShapeType="1"/>
            </p:cNvSpPr>
            <p:nvPr/>
          </p:nvSpPr>
          <p:spPr bwMode="auto">
            <a:xfrm>
              <a:off x="3936" y="1968"/>
              <a:ext cx="1056" cy="0"/>
            </a:xfrm>
            <a:prstGeom prst="line">
              <a:avLst/>
            </a:prstGeom>
            <a:noFill/>
            <a:ln w="76200">
              <a:solidFill>
                <a:srgbClr val="FF0000"/>
              </a:solidFill>
              <a:round/>
              <a:headEnd/>
              <a:tailEnd/>
            </a:ln>
          </p:spPr>
          <p:txBody>
            <a:bodyPr wrap="none"/>
            <a:lstStyle/>
            <a:p>
              <a:endParaRPr lang="en-US" dirty="0"/>
            </a:p>
          </p:txBody>
        </p:sp>
        <p:sp>
          <p:nvSpPr>
            <p:cNvPr id="2294" name="Line 9"/>
            <p:cNvSpPr>
              <a:spLocks noChangeShapeType="1"/>
            </p:cNvSpPr>
            <p:nvPr/>
          </p:nvSpPr>
          <p:spPr bwMode="auto">
            <a:xfrm>
              <a:off x="4992" y="1968"/>
              <a:ext cx="0" cy="1440"/>
            </a:xfrm>
            <a:prstGeom prst="line">
              <a:avLst/>
            </a:prstGeom>
            <a:noFill/>
            <a:ln w="76200">
              <a:solidFill>
                <a:srgbClr val="FF0000"/>
              </a:solidFill>
              <a:round/>
              <a:headEnd/>
              <a:tailEnd/>
            </a:ln>
          </p:spPr>
          <p:txBody>
            <a:bodyPr wrap="none"/>
            <a:lstStyle/>
            <a:p>
              <a:endParaRPr lang="en-US" dirty="0"/>
            </a:p>
          </p:txBody>
        </p:sp>
      </p:grpSp>
      <p:grpSp>
        <p:nvGrpSpPr>
          <p:cNvPr id="4" name="Group 10"/>
          <p:cNvGrpSpPr>
            <a:grpSpLocks/>
          </p:cNvGrpSpPr>
          <p:nvPr/>
        </p:nvGrpSpPr>
        <p:grpSpPr bwMode="auto">
          <a:xfrm>
            <a:off x="762000" y="4724400"/>
            <a:ext cx="2590800" cy="952500"/>
            <a:chOff x="912" y="2112"/>
            <a:chExt cx="4608" cy="1704"/>
          </a:xfrm>
        </p:grpSpPr>
        <p:sp>
          <p:nvSpPr>
            <p:cNvPr id="2204" name="Line 11"/>
            <p:cNvSpPr>
              <a:spLocks noChangeShapeType="1"/>
            </p:cNvSpPr>
            <p:nvPr/>
          </p:nvSpPr>
          <p:spPr bwMode="auto">
            <a:xfrm>
              <a:off x="960" y="2976"/>
              <a:ext cx="4512" cy="0"/>
            </a:xfrm>
            <a:prstGeom prst="line">
              <a:avLst/>
            </a:prstGeom>
            <a:noFill/>
            <a:ln w="76200">
              <a:solidFill>
                <a:srgbClr val="FF0000"/>
              </a:solidFill>
              <a:round/>
              <a:headEnd/>
              <a:tailEnd/>
            </a:ln>
          </p:spPr>
          <p:txBody>
            <a:bodyPr wrap="none"/>
            <a:lstStyle/>
            <a:p>
              <a:endParaRPr lang="en-US" dirty="0"/>
            </a:p>
          </p:txBody>
        </p:sp>
        <p:grpSp>
          <p:nvGrpSpPr>
            <p:cNvPr id="5" name="Group 12"/>
            <p:cNvGrpSpPr>
              <a:grpSpLocks/>
            </p:cNvGrpSpPr>
            <p:nvPr/>
          </p:nvGrpSpPr>
          <p:grpSpPr bwMode="auto">
            <a:xfrm>
              <a:off x="2544" y="2976"/>
              <a:ext cx="192" cy="144"/>
              <a:chOff x="2544" y="2976"/>
              <a:chExt cx="192" cy="144"/>
            </a:xfrm>
          </p:grpSpPr>
          <p:sp>
            <p:nvSpPr>
              <p:cNvPr id="2289" name="Line 13"/>
              <p:cNvSpPr>
                <a:spLocks noChangeShapeType="1"/>
              </p:cNvSpPr>
              <p:nvPr/>
            </p:nvSpPr>
            <p:spPr bwMode="auto">
              <a:xfrm>
                <a:off x="2640" y="2976"/>
                <a:ext cx="0" cy="144"/>
              </a:xfrm>
              <a:prstGeom prst="line">
                <a:avLst/>
              </a:prstGeom>
              <a:noFill/>
              <a:ln w="76200">
                <a:solidFill>
                  <a:srgbClr val="FF0000"/>
                </a:solidFill>
                <a:round/>
                <a:headEnd/>
                <a:tailEnd/>
              </a:ln>
            </p:spPr>
            <p:txBody>
              <a:bodyPr wrap="none"/>
              <a:lstStyle/>
              <a:p>
                <a:endParaRPr lang="en-US" dirty="0"/>
              </a:p>
            </p:txBody>
          </p:sp>
          <p:grpSp>
            <p:nvGrpSpPr>
              <p:cNvPr id="6" name="Group 14"/>
              <p:cNvGrpSpPr>
                <a:grpSpLocks/>
              </p:cNvGrpSpPr>
              <p:nvPr/>
            </p:nvGrpSpPr>
            <p:grpSpPr bwMode="auto">
              <a:xfrm>
                <a:off x="2544" y="2976"/>
                <a:ext cx="192" cy="96"/>
                <a:chOff x="1296" y="2256"/>
                <a:chExt cx="192" cy="96"/>
              </a:xfrm>
            </p:grpSpPr>
            <p:sp>
              <p:nvSpPr>
                <p:cNvPr id="2291" name="Line 15"/>
                <p:cNvSpPr>
                  <a:spLocks noChangeShapeType="1"/>
                </p:cNvSpPr>
                <p:nvPr/>
              </p:nvSpPr>
              <p:spPr bwMode="auto">
                <a:xfrm>
                  <a:off x="1296" y="2256"/>
                  <a:ext cx="192" cy="0"/>
                </a:xfrm>
                <a:prstGeom prst="line">
                  <a:avLst/>
                </a:prstGeom>
                <a:noFill/>
                <a:ln w="76200">
                  <a:solidFill>
                    <a:schemeClr val="tx1"/>
                  </a:solidFill>
                  <a:round/>
                  <a:headEnd/>
                  <a:tailEnd/>
                </a:ln>
              </p:spPr>
              <p:txBody>
                <a:bodyPr wrap="none"/>
                <a:lstStyle/>
                <a:p>
                  <a:endParaRPr lang="en-US" dirty="0"/>
                </a:p>
              </p:txBody>
            </p:sp>
            <p:sp>
              <p:nvSpPr>
                <p:cNvPr id="2292" name="Line 16"/>
                <p:cNvSpPr>
                  <a:spLocks noChangeShapeType="1"/>
                </p:cNvSpPr>
                <p:nvPr/>
              </p:nvSpPr>
              <p:spPr bwMode="auto">
                <a:xfrm>
                  <a:off x="1392" y="2256"/>
                  <a:ext cx="0" cy="96"/>
                </a:xfrm>
                <a:prstGeom prst="line">
                  <a:avLst/>
                </a:prstGeom>
                <a:noFill/>
                <a:ln w="76200">
                  <a:solidFill>
                    <a:schemeClr val="tx1"/>
                  </a:solidFill>
                  <a:round/>
                  <a:headEnd/>
                  <a:tailEnd/>
                </a:ln>
              </p:spPr>
              <p:txBody>
                <a:bodyPr wrap="none"/>
                <a:lstStyle/>
                <a:p>
                  <a:endParaRPr lang="en-US" dirty="0"/>
                </a:p>
              </p:txBody>
            </p:sp>
          </p:grpSp>
        </p:grpSp>
        <p:grpSp>
          <p:nvGrpSpPr>
            <p:cNvPr id="8" name="Group 17"/>
            <p:cNvGrpSpPr>
              <a:grpSpLocks/>
            </p:cNvGrpSpPr>
            <p:nvPr/>
          </p:nvGrpSpPr>
          <p:grpSpPr bwMode="auto">
            <a:xfrm>
              <a:off x="1200" y="2976"/>
              <a:ext cx="192" cy="144"/>
              <a:chOff x="1200" y="2976"/>
              <a:chExt cx="192" cy="144"/>
            </a:xfrm>
          </p:grpSpPr>
          <p:sp>
            <p:nvSpPr>
              <p:cNvPr id="2285" name="Line 18"/>
              <p:cNvSpPr>
                <a:spLocks noChangeShapeType="1"/>
              </p:cNvSpPr>
              <p:nvPr/>
            </p:nvSpPr>
            <p:spPr bwMode="auto">
              <a:xfrm>
                <a:off x="1296" y="2976"/>
                <a:ext cx="0" cy="144"/>
              </a:xfrm>
              <a:prstGeom prst="line">
                <a:avLst/>
              </a:prstGeom>
              <a:noFill/>
              <a:ln w="76200">
                <a:solidFill>
                  <a:srgbClr val="FF0000"/>
                </a:solidFill>
                <a:round/>
                <a:headEnd/>
                <a:tailEnd/>
              </a:ln>
            </p:spPr>
            <p:txBody>
              <a:bodyPr wrap="none"/>
              <a:lstStyle/>
              <a:p>
                <a:endParaRPr lang="en-US" dirty="0"/>
              </a:p>
            </p:txBody>
          </p:sp>
          <p:grpSp>
            <p:nvGrpSpPr>
              <p:cNvPr id="9" name="Group 19"/>
              <p:cNvGrpSpPr>
                <a:grpSpLocks/>
              </p:cNvGrpSpPr>
              <p:nvPr/>
            </p:nvGrpSpPr>
            <p:grpSpPr bwMode="auto">
              <a:xfrm>
                <a:off x="1200" y="2976"/>
                <a:ext cx="192" cy="96"/>
                <a:chOff x="1296" y="2256"/>
                <a:chExt cx="192" cy="96"/>
              </a:xfrm>
            </p:grpSpPr>
            <p:sp>
              <p:nvSpPr>
                <p:cNvPr id="2287" name="Line 20"/>
                <p:cNvSpPr>
                  <a:spLocks noChangeShapeType="1"/>
                </p:cNvSpPr>
                <p:nvPr/>
              </p:nvSpPr>
              <p:spPr bwMode="auto">
                <a:xfrm>
                  <a:off x="1296" y="2256"/>
                  <a:ext cx="192" cy="0"/>
                </a:xfrm>
                <a:prstGeom prst="line">
                  <a:avLst/>
                </a:prstGeom>
                <a:noFill/>
                <a:ln w="76200">
                  <a:solidFill>
                    <a:schemeClr val="tx1"/>
                  </a:solidFill>
                  <a:round/>
                  <a:headEnd/>
                  <a:tailEnd/>
                </a:ln>
              </p:spPr>
              <p:txBody>
                <a:bodyPr wrap="none"/>
                <a:lstStyle/>
                <a:p>
                  <a:endParaRPr lang="en-US" dirty="0"/>
                </a:p>
              </p:txBody>
            </p:sp>
            <p:sp>
              <p:nvSpPr>
                <p:cNvPr id="2288" name="Line 21"/>
                <p:cNvSpPr>
                  <a:spLocks noChangeShapeType="1"/>
                </p:cNvSpPr>
                <p:nvPr/>
              </p:nvSpPr>
              <p:spPr bwMode="auto">
                <a:xfrm>
                  <a:off x="1392" y="2256"/>
                  <a:ext cx="0" cy="96"/>
                </a:xfrm>
                <a:prstGeom prst="line">
                  <a:avLst/>
                </a:prstGeom>
                <a:noFill/>
                <a:ln w="76200">
                  <a:solidFill>
                    <a:schemeClr val="tx1"/>
                  </a:solidFill>
                  <a:round/>
                  <a:headEnd/>
                  <a:tailEnd/>
                </a:ln>
              </p:spPr>
              <p:txBody>
                <a:bodyPr wrap="none"/>
                <a:lstStyle/>
                <a:p>
                  <a:endParaRPr lang="en-US" dirty="0"/>
                </a:p>
              </p:txBody>
            </p:sp>
          </p:grpSp>
        </p:grpSp>
        <p:grpSp>
          <p:nvGrpSpPr>
            <p:cNvPr id="10" name="Group 22"/>
            <p:cNvGrpSpPr>
              <a:grpSpLocks/>
            </p:cNvGrpSpPr>
            <p:nvPr/>
          </p:nvGrpSpPr>
          <p:grpSpPr bwMode="auto">
            <a:xfrm>
              <a:off x="5040" y="2736"/>
              <a:ext cx="192" cy="240"/>
              <a:chOff x="5040" y="2736"/>
              <a:chExt cx="192" cy="240"/>
            </a:xfrm>
          </p:grpSpPr>
          <p:sp>
            <p:nvSpPr>
              <p:cNvPr id="2281" name="Line 23"/>
              <p:cNvSpPr>
                <a:spLocks noChangeShapeType="1"/>
              </p:cNvSpPr>
              <p:nvPr/>
            </p:nvSpPr>
            <p:spPr bwMode="auto">
              <a:xfrm>
                <a:off x="5136" y="2736"/>
                <a:ext cx="0" cy="240"/>
              </a:xfrm>
              <a:prstGeom prst="line">
                <a:avLst/>
              </a:prstGeom>
              <a:noFill/>
              <a:ln w="76200">
                <a:solidFill>
                  <a:srgbClr val="FF0000"/>
                </a:solidFill>
                <a:round/>
                <a:headEnd/>
                <a:tailEnd/>
              </a:ln>
            </p:spPr>
            <p:txBody>
              <a:bodyPr wrap="none"/>
              <a:lstStyle/>
              <a:p>
                <a:endParaRPr lang="en-US" dirty="0"/>
              </a:p>
            </p:txBody>
          </p:sp>
          <p:grpSp>
            <p:nvGrpSpPr>
              <p:cNvPr id="11" name="Group 24"/>
              <p:cNvGrpSpPr>
                <a:grpSpLocks/>
              </p:cNvGrpSpPr>
              <p:nvPr/>
            </p:nvGrpSpPr>
            <p:grpSpPr bwMode="auto">
              <a:xfrm>
                <a:off x="5040" y="2880"/>
                <a:ext cx="192" cy="96"/>
                <a:chOff x="1728" y="2304"/>
                <a:chExt cx="192" cy="96"/>
              </a:xfrm>
            </p:grpSpPr>
            <p:sp>
              <p:nvSpPr>
                <p:cNvPr id="2283" name="Line 25"/>
                <p:cNvSpPr>
                  <a:spLocks noChangeShapeType="1"/>
                </p:cNvSpPr>
                <p:nvPr/>
              </p:nvSpPr>
              <p:spPr bwMode="auto">
                <a:xfrm>
                  <a:off x="1728" y="2400"/>
                  <a:ext cx="192" cy="0"/>
                </a:xfrm>
                <a:prstGeom prst="line">
                  <a:avLst/>
                </a:prstGeom>
                <a:noFill/>
                <a:ln w="76200">
                  <a:solidFill>
                    <a:schemeClr val="tx1"/>
                  </a:solidFill>
                  <a:round/>
                  <a:headEnd/>
                  <a:tailEnd/>
                </a:ln>
              </p:spPr>
              <p:txBody>
                <a:bodyPr wrap="none"/>
                <a:lstStyle/>
                <a:p>
                  <a:endParaRPr lang="en-US" dirty="0"/>
                </a:p>
              </p:txBody>
            </p:sp>
            <p:sp>
              <p:nvSpPr>
                <p:cNvPr id="2284" name="Line 26"/>
                <p:cNvSpPr>
                  <a:spLocks noChangeShapeType="1"/>
                </p:cNvSpPr>
                <p:nvPr/>
              </p:nvSpPr>
              <p:spPr bwMode="auto">
                <a:xfrm flipV="1">
                  <a:off x="1824" y="2304"/>
                  <a:ext cx="0" cy="96"/>
                </a:xfrm>
                <a:prstGeom prst="line">
                  <a:avLst/>
                </a:prstGeom>
                <a:noFill/>
                <a:ln w="76200">
                  <a:solidFill>
                    <a:schemeClr val="tx1"/>
                  </a:solidFill>
                  <a:round/>
                  <a:headEnd/>
                  <a:tailEnd/>
                </a:ln>
              </p:spPr>
              <p:txBody>
                <a:bodyPr wrap="none"/>
                <a:lstStyle/>
                <a:p>
                  <a:endParaRPr lang="en-US" dirty="0"/>
                </a:p>
              </p:txBody>
            </p:sp>
          </p:grpSp>
        </p:grpSp>
        <p:grpSp>
          <p:nvGrpSpPr>
            <p:cNvPr id="12" name="Group 27"/>
            <p:cNvGrpSpPr>
              <a:grpSpLocks/>
            </p:cNvGrpSpPr>
            <p:nvPr/>
          </p:nvGrpSpPr>
          <p:grpSpPr bwMode="auto">
            <a:xfrm>
              <a:off x="3840" y="2784"/>
              <a:ext cx="192" cy="192"/>
              <a:chOff x="3840" y="2784"/>
              <a:chExt cx="192" cy="192"/>
            </a:xfrm>
          </p:grpSpPr>
          <p:sp>
            <p:nvSpPr>
              <p:cNvPr id="2277" name="Line 28"/>
              <p:cNvSpPr>
                <a:spLocks noChangeShapeType="1"/>
              </p:cNvSpPr>
              <p:nvPr/>
            </p:nvSpPr>
            <p:spPr bwMode="auto">
              <a:xfrm>
                <a:off x="3936" y="2784"/>
                <a:ext cx="0" cy="192"/>
              </a:xfrm>
              <a:prstGeom prst="line">
                <a:avLst/>
              </a:prstGeom>
              <a:noFill/>
              <a:ln w="76200">
                <a:solidFill>
                  <a:srgbClr val="FF0000"/>
                </a:solidFill>
                <a:round/>
                <a:headEnd/>
                <a:tailEnd/>
              </a:ln>
            </p:spPr>
            <p:txBody>
              <a:bodyPr wrap="none"/>
              <a:lstStyle/>
              <a:p>
                <a:endParaRPr lang="en-US" dirty="0"/>
              </a:p>
            </p:txBody>
          </p:sp>
          <p:grpSp>
            <p:nvGrpSpPr>
              <p:cNvPr id="13" name="Group 29"/>
              <p:cNvGrpSpPr>
                <a:grpSpLocks/>
              </p:cNvGrpSpPr>
              <p:nvPr/>
            </p:nvGrpSpPr>
            <p:grpSpPr bwMode="auto">
              <a:xfrm>
                <a:off x="3840" y="2880"/>
                <a:ext cx="192" cy="96"/>
                <a:chOff x="1728" y="2304"/>
                <a:chExt cx="192" cy="96"/>
              </a:xfrm>
            </p:grpSpPr>
            <p:sp>
              <p:nvSpPr>
                <p:cNvPr id="2279" name="Line 30"/>
                <p:cNvSpPr>
                  <a:spLocks noChangeShapeType="1"/>
                </p:cNvSpPr>
                <p:nvPr/>
              </p:nvSpPr>
              <p:spPr bwMode="auto">
                <a:xfrm>
                  <a:off x="1728" y="2400"/>
                  <a:ext cx="192" cy="0"/>
                </a:xfrm>
                <a:prstGeom prst="line">
                  <a:avLst/>
                </a:prstGeom>
                <a:noFill/>
                <a:ln w="76200">
                  <a:solidFill>
                    <a:schemeClr val="tx1"/>
                  </a:solidFill>
                  <a:round/>
                  <a:headEnd/>
                  <a:tailEnd/>
                </a:ln>
              </p:spPr>
              <p:txBody>
                <a:bodyPr wrap="none"/>
                <a:lstStyle/>
                <a:p>
                  <a:endParaRPr lang="en-US" dirty="0"/>
                </a:p>
              </p:txBody>
            </p:sp>
            <p:sp>
              <p:nvSpPr>
                <p:cNvPr id="2280" name="Line 31"/>
                <p:cNvSpPr>
                  <a:spLocks noChangeShapeType="1"/>
                </p:cNvSpPr>
                <p:nvPr/>
              </p:nvSpPr>
              <p:spPr bwMode="auto">
                <a:xfrm flipV="1">
                  <a:off x="1824" y="2304"/>
                  <a:ext cx="0" cy="96"/>
                </a:xfrm>
                <a:prstGeom prst="line">
                  <a:avLst/>
                </a:prstGeom>
                <a:noFill/>
                <a:ln w="76200">
                  <a:solidFill>
                    <a:schemeClr val="tx1"/>
                  </a:solidFill>
                  <a:round/>
                  <a:headEnd/>
                  <a:tailEnd/>
                </a:ln>
              </p:spPr>
              <p:txBody>
                <a:bodyPr wrap="none"/>
                <a:lstStyle/>
                <a:p>
                  <a:endParaRPr lang="en-US" dirty="0"/>
                </a:p>
              </p:txBody>
            </p:sp>
          </p:grpSp>
        </p:grpSp>
        <p:grpSp>
          <p:nvGrpSpPr>
            <p:cNvPr id="14" name="Group 32"/>
            <p:cNvGrpSpPr>
              <a:grpSpLocks/>
            </p:cNvGrpSpPr>
            <p:nvPr/>
          </p:nvGrpSpPr>
          <p:grpSpPr bwMode="auto">
            <a:xfrm>
              <a:off x="912" y="2880"/>
              <a:ext cx="4608" cy="192"/>
              <a:chOff x="912" y="2880"/>
              <a:chExt cx="4608" cy="192"/>
            </a:xfrm>
          </p:grpSpPr>
          <p:grpSp>
            <p:nvGrpSpPr>
              <p:cNvPr id="15" name="Group 33"/>
              <p:cNvGrpSpPr>
                <a:grpSpLocks/>
              </p:cNvGrpSpPr>
              <p:nvPr/>
            </p:nvGrpSpPr>
            <p:grpSpPr bwMode="auto">
              <a:xfrm>
                <a:off x="912" y="2880"/>
                <a:ext cx="96" cy="192"/>
                <a:chOff x="1584" y="2256"/>
                <a:chExt cx="96" cy="192"/>
              </a:xfrm>
            </p:grpSpPr>
            <p:sp>
              <p:nvSpPr>
                <p:cNvPr id="2275" name="Line 34"/>
                <p:cNvSpPr>
                  <a:spLocks noChangeShapeType="1"/>
                </p:cNvSpPr>
                <p:nvPr/>
              </p:nvSpPr>
              <p:spPr bwMode="auto">
                <a:xfrm>
                  <a:off x="1584" y="2256"/>
                  <a:ext cx="0" cy="192"/>
                </a:xfrm>
                <a:prstGeom prst="line">
                  <a:avLst/>
                </a:prstGeom>
                <a:noFill/>
                <a:ln w="76200">
                  <a:solidFill>
                    <a:schemeClr val="tx1"/>
                  </a:solidFill>
                  <a:round/>
                  <a:headEnd/>
                  <a:tailEnd/>
                </a:ln>
              </p:spPr>
              <p:txBody>
                <a:bodyPr wrap="none"/>
                <a:lstStyle/>
                <a:p>
                  <a:endParaRPr lang="en-US" dirty="0"/>
                </a:p>
              </p:txBody>
            </p:sp>
            <p:sp>
              <p:nvSpPr>
                <p:cNvPr id="2276" name="Line 35"/>
                <p:cNvSpPr>
                  <a:spLocks noChangeShapeType="1"/>
                </p:cNvSpPr>
                <p:nvPr/>
              </p:nvSpPr>
              <p:spPr bwMode="auto">
                <a:xfrm>
                  <a:off x="1584" y="2352"/>
                  <a:ext cx="96" cy="0"/>
                </a:xfrm>
                <a:prstGeom prst="line">
                  <a:avLst/>
                </a:prstGeom>
                <a:noFill/>
                <a:ln w="76200">
                  <a:solidFill>
                    <a:schemeClr val="tx1"/>
                  </a:solidFill>
                  <a:round/>
                  <a:headEnd/>
                  <a:tailEnd/>
                </a:ln>
              </p:spPr>
              <p:txBody>
                <a:bodyPr wrap="none"/>
                <a:lstStyle/>
                <a:p>
                  <a:endParaRPr lang="en-US" dirty="0"/>
                </a:p>
              </p:txBody>
            </p:sp>
          </p:grpSp>
          <p:grpSp>
            <p:nvGrpSpPr>
              <p:cNvPr id="16" name="Group 36"/>
              <p:cNvGrpSpPr>
                <a:grpSpLocks/>
              </p:cNvGrpSpPr>
              <p:nvPr/>
            </p:nvGrpSpPr>
            <p:grpSpPr bwMode="auto">
              <a:xfrm>
                <a:off x="5424" y="2880"/>
                <a:ext cx="96" cy="192"/>
                <a:chOff x="1824" y="2112"/>
                <a:chExt cx="96" cy="192"/>
              </a:xfrm>
            </p:grpSpPr>
            <p:sp>
              <p:nvSpPr>
                <p:cNvPr id="2273" name="Line 37"/>
                <p:cNvSpPr>
                  <a:spLocks noChangeShapeType="1"/>
                </p:cNvSpPr>
                <p:nvPr/>
              </p:nvSpPr>
              <p:spPr bwMode="auto">
                <a:xfrm>
                  <a:off x="1920" y="2112"/>
                  <a:ext cx="0" cy="192"/>
                </a:xfrm>
                <a:prstGeom prst="line">
                  <a:avLst/>
                </a:prstGeom>
                <a:noFill/>
                <a:ln w="76200">
                  <a:solidFill>
                    <a:schemeClr val="tx1"/>
                  </a:solidFill>
                  <a:round/>
                  <a:headEnd/>
                  <a:tailEnd/>
                </a:ln>
              </p:spPr>
              <p:txBody>
                <a:bodyPr wrap="none"/>
                <a:lstStyle/>
                <a:p>
                  <a:endParaRPr lang="en-US" dirty="0"/>
                </a:p>
              </p:txBody>
            </p:sp>
            <p:sp>
              <p:nvSpPr>
                <p:cNvPr id="2274" name="Line 38"/>
                <p:cNvSpPr>
                  <a:spLocks noChangeShapeType="1"/>
                </p:cNvSpPr>
                <p:nvPr/>
              </p:nvSpPr>
              <p:spPr bwMode="auto">
                <a:xfrm flipH="1">
                  <a:off x="1824" y="2208"/>
                  <a:ext cx="96" cy="0"/>
                </a:xfrm>
                <a:prstGeom prst="line">
                  <a:avLst/>
                </a:prstGeom>
                <a:noFill/>
                <a:ln w="76200">
                  <a:solidFill>
                    <a:schemeClr val="tx1"/>
                  </a:solidFill>
                  <a:round/>
                  <a:headEnd/>
                  <a:tailEnd/>
                </a:ln>
              </p:spPr>
              <p:txBody>
                <a:bodyPr wrap="none"/>
                <a:lstStyle/>
                <a:p>
                  <a:endParaRPr lang="en-US" dirty="0"/>
                </a:p>
              </p:txBody>
            </p:sp>
          </p:grpSp>
        </p:grpSp>
        <p:grpSp>
          <p:nvGrpSpPr>
            <p:cNvPr id="17" name="Group 39"/>
            <p:cNvGrpSpPr>
              <a:grpSpLocks/>
            </p:cNvGrpSpPr>
            <p:nvPr/>
          </p:nvGrpSpPr>
          <p:grpSpPr bwMode="auto">
            <a:xfrm>
              <a:off x="960" y="2112"/>
              <a:ext cx="4512" cy="1704"/>
              <a:chOff x="960" y="2112"/>
              <a:chExt cx="4512" cy="1704"/>
            </a:xfrm>
          </p:grpSpPr>
          <p:grpSp>
            <p:nvGrpSpPr>
              <p:cNvPr id="18" name="Group 40"/>
              <p:cNvGrpSpPr>
                <a:grpSpLocks/>
              </p:cNvGrpSpPr>
              <p:nvPr/>
            </p:nvGrpSpPr>
            <p:grpSpPr bwMode="auto">
              <a:xfrm>
                <a:off x="960" y="3120"/>
                <a:ext cx="698" cy="696"/>
                <a:chOff x="3840" y="0"/>
                <a:chExt cx="698" cy="696"/>
              </a:xfrm>
            </p:grpSpPr>
            <p:grpSp>
              <p:nvGrpSpPr>
                <p:cNvPr id="19" name="Group 41"/>
                <p:cNvGrpSpPr>
                  <a:grpSpLocks/>
                </p:cNvGrpSpPr>
                <p:nvPr/>
              </p:nvGrpSpPr>
              <p:grpSpPr bwMode="auto">
                <a:xfrm>
                  <a:off x="3840" y="503"/>
                  <a:ext cx="698" cy="193"/>
                  <a:chOff x="4745" y="3239"/>
                  <a:chExt cx="698" cy="193"/>
                </a:xfrm>
              </p:grpSpPr>
              <p:sp>
                <p:nvSpPr>
                  <p:cNvPr id="2266" name="Rectangle 42"/>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267" name="Rectangle 43"/>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268" name="Freeform 44"/>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269" name="Freeform 45"/>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270" name="Freeform 46"/>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258" name="Rectangle 47"/>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259" name="Rectangle 48"/>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260" name="Rectangle 49"/>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20" name="Group 50"/>
                <p:cNvGrpSpPr>
                  <a:grpSpLocks/>
                </p:cNvGrpSpPr>
                <p:nvPr/>
              </p:nvGrpSpPr>
              <p:grpSpPr bwMode="auto">
                <a:xfrm>
                  <a:off x="3895" y="0"/>
                  <a:ext cx="611" cy="428"/>
                  <a:chOff x="3744" y="2592"/>
                  <a:chExt cx="611" cy="428"/>
                </a:xfrm>
              </p:grpSpPr>
              <p:sp>
                <p:nvSpPr>
                  <p:cNvPr id="2262" name="Rectangle 51"/>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263" name="Freeform 52"/>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264" name="Freeform 53"/>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265" name="Rectangle 54"/>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grpSp>
            <p:nvGrpSpPr>
              <p:cNvPr id="21" name="Group 55"/>
              <p:cNvGrpSpPr>
                <a:grpSpLocks/>
              </p:cNvGrpSpPr>
              <p:nvPr/>
            </p:nvGrpSpPr>
            <p:grpSpPr bwMode="auto">
              <a:xfrm>
                <a:off x="2326" y="3120"/>
                <a:ext cx="698" cy="696"/>
                <a:chOff x="3840" y="0"/>
                <a:chExt cx="698" cy="696"/>
              </a:xfrm>
            </p:grpSpPr>
            <p:grpSp>
              <p:nvGrpSpPr>
                <p:cNvPr id="22" name="Group 56"/>
                <p:cNvGrpSpPr>
                  <a:grpSpLocks/>
                </p:cNvGrpSpPr>
                <p:nvPr/>
              </p:nvGrpSpPr>
              <p:grpSpPr bwMode="auto">
                <a:xfrm>
                  <a:off x="3840" y="503"/>
                  <a:ext cx="698" cy="193"/>
                  <a:chOff x="4745" y="3239"/>
                  <a:chExt cx="698" cy="193"/>
                </a:xfrm>
              </p:grpSpPr>
              <p:sp>
                <p:nvSpPr>
                  <p:cNvPr id="2252" name="Rectangle 57"/>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253" name="Rectangle 58"/>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254" name="Freeform 59"/>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255" name="Freeform 60"/>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256" name="Freeform 61"/>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244" name="Rectangle 62"/>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245" name="Rectangle 63"/>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246" name="Rectangle 64"/>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23" name="Group 65"/>
                <p:cNvGrpSpPr>
                  <a:grpSpLocks/>
                </p:cNvGrpSpPr>
                <p:nvPr/>
              </p:nvGrpSpPr>
              <p:grpSpPr bwMode="auto">
                <a:xfrm>
                  <a:off x="3895" y="0"/>
                  <a:ext cx="611" cy="428"/>
                  <a:chOff x="3744" y="2592"/>
                  <a:chExt cx="611" cy="428"/>
                </a:xfrm>
              </p:grpSpPr>
              <p:sp>
                <p:nvSpPr>
                  <p:cNvPr id="2248" name="Rectangle 66"/>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249" name="Freeform 67"/>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250" name="Freeform 68"/>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251" name="Rectangle 69"/>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grpSp>
            <p:nvGrpSpPr>
              <p:cNvPr id="24" name="Group 70"/>
              <p:cNvGrpSpPr>
                <a:grpSpLocks/>
              </p:cNvGrpSpPr>
              <p:nvPr/>
            </p:nvGrpSpPr>
            <p:grpSpPr bwMode="auto">
              <a:xfrm>
                <a:off x="3574" y="2112"/>
                <a:ext cx="698" cy="696"/>
                <a:chOff x="3840" y="0"/>
                <a:chExt cx="698" cy="696"/>
              </a:xfrm>
            </p:grpSpPr>
            <p:grpSp>
              <p:nvGrpSpPr>
                <p:cNvPr id="25" name="Group 71"/>
                <p:cNvGrpSpPr>
                  <a:grpSpLocks/>
                </p:cNvGrpSpPr>
                <p:nvPr/>
              </p:nvGrpSpPr>
              <p:grpSpPr bwMode="auto">
                <a:xfrm>
                  <a:off x="3840" y="503"/>
                  <a:ext cx="698" cy="193"/>
                  <a:chOff x="4745" y="3239"/>
                  <a:chExt cx="698" cy="193"/>
                </a:xfrm>
              </p:grpSpPr>
              <p:sp>
                <p:nvSpPr>
                  <p:cNvPr id="2238" name="Rectangle 72"/>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239" name="Rectangle 73"/>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240" name="Freeform 74"/>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241" name="Freeform 75"/>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242" name="Freeform 76"/>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230" name="Rectangle 77"/>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231" name="Rectangle 78"/>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232" name="Rectangle 79"/>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26" name="Group 80"/>
                <p:cNvGrpSpPr>
                  <a:grpSpLocks/>
                </p:cNvGrpSpPr>
                <p:nvPr/>
              </p:nvGrpSpPr>
              <p:grpSpPr bwMode="auto">
                <a:xfrm>
                  <a:off x="3895" y="0"/>
                  <a:ext cx="611" cy="428"/>
                  <a:chOff x="3744" y="2592"/>
                  <a:chExt cx="611" cy="428"/>
                </a:xfrm>
              </p:grpSpPr>
              <p:sp>
                <p:nvSpPr>
                  <p:cNvPr id="2234" name="Rectangle 81"/>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235" name="Freeform 82"/>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236" name="Freeform 83"/>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237" name="Rectangle 84"/>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grpSp>
            <p:nvGrpSpPr>
              <p:cNvPr id="27" name="Group 85"/>
              <p:cNvGrpSpPr>
                <a:grpSpLocks/>
              </p:cNvGrpSpPr>
              <p:nvPr/>
            </p:nvGrpSpPr>
            <p:grpSpPr bwMode="auto">
              <a:xfrm>
                <a:off x="4774" y="2112"/>
                <a:ext cx="698" cy="696"/>
                <a:chOff x="3840" y="0"/>
                <a:chExt cx="698" cy="696"/>
              </a:xfrm>
            </p:grpSpPr>
            <p:grpSp>
              <p:nvGrpSpPr>
                <p:cNvPr id="28" name="Group 86"/>
                <p:cNvGrpSpPr>
                  <a:grpSpLocks/>
                </p:cNvGrpSpPr>
                <p:nvPr/>
              </p:nvGrpSpPr>
              <p:grpSpPr bwMode="auto">
                <a:xfrm>
                  <a:off x="3840" y="503"/>
                  <a:ext cx="698" cy="193"/>
                  <a:chOff x="4745" y="3239"/>
                  <a:chExt cx="698" cy="193"/>
                </a:xfrm>
              </p:grpSpPr>
              <p:sp>
                <p:nvSpPr>
                  <p:cNvPr id="2224" name="Rectangle 87"/>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225" name="Rectangle 88"/>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226" name="Freeform 89"/>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227" name="Freeform 90"/>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228" name="Freeform 91"/>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216" name="Rectangle 92"/>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217" name="Rectangle 93"/>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218" name="Rectangle 94"/>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29" name="Group 95"/>
                <p:cNvGrpSpPr>
                  <a:grpSpLocks/>
                </p:cNvGrpSpPr>
                <p:nvPr/>
              </p:nvGrpSpPr>
              <p:grpSpPr bwMode="auto">
                <a:xfrm>
                  <a:off x="3895" y="0"/>
                  <a:ext cx="611" cy="428"/>
                  <a:chOff x="3744" y="2592"/>
                  <a:chExt cx="611" cy="428"/>
                </a:xfrm>
              </p:grpSpPr>
              <p:sp>
                <p:nvSpPr>
                  <p:cNvPr id="2220" name="Rectangle 96"/>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221" name="Freeform 97"/>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222" name="Freeform 98"/>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223" name="Rectangle 99"/>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grpSp>
      </p:grpSp>
      <p:grpSp>
        <p:nvGrpSpPr>
          <p:cNvPr id="30" name="Group 100"/>
          <p:cNvGrpSpPr>
            <a:grpSpLocks/>
          </p:cNvGrpSpPr>
          <p:nvPr/>
        </p:nvGrpSpPr>
        <p:grpSpPr bwMode="auto">
          <a:xfrm>
            <a:off x="3810000" y="4572000"/>
            <a:ext cx="2743200" cy="1219200"/>
            <a:chOff x="2400" y="2880"/>
            <a:chExt cx="1728" cy="768"/>
          </a:xfrm>
        </p:grpSpPr>
        <p:grpSp>
          <p:nvGrpSpPr>
            <p:cNvPr id="31" name="Group 101"/>
            <p:cNvGrpSpPr>
              <a:grpSpLocks/>
            </p:cNvGrpSpPr>
            <p:nvPr/>
          </p:nvGrpSpPr>
          <p:grpSpPr bwMode="auto">
            <a:xfrm>
              <a:off x="2676" y="3206"/>
              <a:ext cx="454" cy="250"/>
              <a:chOff x="1584" y="2880"/>
              <a:chExt cx="1104" cy="624"/>
            </a:xfrm>
          </p:grpSpPr>
          <p:sp>
            <p:nvSpPr>
              <p:cNvPr id="2201" name="Line 102"/>
              <p:cNvSpPr>
                <a:spLocks noChangeShapeType="1"/>
              </p:cNvSpPr>
              <p:nvPr/>
            </p:nvSpPr>
            <p:spPr bwMode="auto">
              <a:xfrm>
                <a:off x="1584" y="2880"/>
                <a:ext cx="288" cy="0"/>
              </a:xfrm>
              <a:prstGeom prst="line">
                <a:avLst/>
              </a:prstGeom>
              <a:noFill/>
              <a:ln w="76200">
                <a:solidFill>
                  <a:srgbClr val="FF0000"/>
                </a:solidFill>
                <a:round/>
                <a:headEnd/>
                <a:tailEnd/>
              </a:ln>
            </p:spPr>
            <p:txBody>
              <a:bodyPr wrap="none"/>
              <a:lstStyle/>
              <a:p>
                <a:endParaRPr lang="en-US" dirty="0"/>
              </a:p>
            </p:txBody>
          </p:sp>
          <p:sp>
            <p:nvSpPr>
              <p:cNvPr id="2202" name="Line 103"/>
              <p:cNvSpPr>
                <a:spLocks noChangeShapeType="1"/>
              </p:cNvSpPr>
              <p:nvPr/>
            </p:nvSpPr>
            <p:spPr bwMode="auto">
              <a:xfrm>
                <a:off x="1872" y="2880"/>
                <a:ext cx="0" cy="624"/>
              </a:xfrm>
              <a:prstGeom prst="line">
                <a:avLst/>
              </a:prstGeom>
              <a:noFill/>
              <a:ln w="76200">
                <a:solidFill>
                  <a:srgbClr val="FF0000"/>
                </a:solidFill>
                <a:round/>
                <a:headEnd/>
                <a:tailEnd/>
              </a:ln>
            </p:spPr>
            <p:txBody>
              <a:bodyPr wrap="none"/>
              <a:lstStyle/>
              <a:p>
                <a:endParaRPr lang="en-US" dirty="0"/>
              </a:p>
            </p:txBody>
          </p:sp>
          <p:sp>
            <p:nvSpPr>
              <p:cNvPr id="2203" name="Line 104"/>
              <p:cNvSpPr>
                <a:spLocks noChangeShapeType="1"/>
              </p:cNvSpPr>
              <p:nvPr/>
            </p:nvSpPr>
            <p:spPr bwMode="auto">
              <a:xfrm>
                <a:off x="1872" y="3504"/>
                <a:ext cx="816" cy="0"/>
              </a:xfrm>
              <a:prstGeom prst="line">
                <a:avLst/>
              </a:prstGeom>
              <a:noFill/>
              <a:ln w="76200">
                <a:solidFill>
                  <a:srgbClr val="FF0000"/>
                </a:solidFill>
                <a:round/>
                <a:headEnd/>
                <a:tailEnd/>
              </a:ln>
            </p:spPr>
            <p:txBody>
              <a:bodyPr wrap="none"/>
              <a:lstStyle/>
              <a:p>
                <a:endParaRPr lang="en-US" dirty="0"/>
              </a:p>
            </p:txBody>
          </p:sp>
        </p:grpSp>
        <p:grpSp>
          <p:nvGrpSpPr>
            <p:cNvPr id="2208" name="Group 105"/>
            <p:cNvGrpSpPr>
              <a:grpSpLocks/>
            </p:cNvGrpSpPr>
            <p:nvPr/>
          </p:nvGrpSpPr>
          <p:grpSpPr bwMode="auto">
            <a:xfrm>
              <a:off x="2657" y="2880"/>
              <a:ext cx="493" cy="230"/>
              <a:chOff x="1536" y="2064"/>
              <a:chExt cx="1200" cy="576"/>
            </a:xfrm>
          </p:grpSpPr>
          <p:sp>
            <p:nvSpPr>
              <p:cNvPr id="2198" name="Line 106"/>
              <p:cNvSpPr>
                <a:spLocks noChangeShapeType="1"/>
              </p:cNvSpPr>
              <p:nvPr/>
            </p:nvSpPr>
            <p:spPr bwMode="auto">
              <a:xfrm>
                <a:off x="1536" y="2640"/>
                <a:ext cx="336" cy="0"/>
              </a:xfrm>
              <a:prstGeom prst="line">
                <a:avLst/>
              </a:prstGeom>
              <a:noFill/>
              <a:ln w="76200">
                <a:solidFill>
                  <a:srgbClr val="FF0000"/>
                </a:solidFill>
                <a:round/>
                <a:headEnd/>
                <a:tailEnd/>
              </a:ln>
            </p:spPr>
            <p:txBody>
              <a:bodyPr wrap="none"/>
              <a:lstStyle/>
              <a:p>
                <a:endParaRPr lang="en-US" dirty="0"/>
              </a:p>
            </p:txBody>
          </p:sp>
          <p:sp>
            <p:nvSpPr>
              <p:cNvPr id="2199" name="Line 107"/>
              <p:cNvSpPr>
                <a:spLocks noChangeShapeType="1"/>
              </p:cNvSpPr>
              <p:nvPr/>
            </p:nvSpPr>
            <p:spPr bwMode="auto">
              <a:xfrm flipV="1">
                <a:off x="1872" y="2064"/>
                <a:ext cx="0" cy="576"/>
              </a:xfrm>
              <a:prstGeom prst="line">
                <a:avLst/>
              </a:prstGeom>
              <a:noFill/>
              <a:ln w="76200">
                <a:solidFill>
                  <a:srgbClr val="FF0000"/>
                </a:solidFill>
                <a:round/>
                <a:headEnd/>
                <a:tailEnd/>
              </a:ln>
            </p:spPr>
            <p:txBody>
              <a:bodyPr wrap="none"/>
              <a:lstStyle/>
              <a:p>
                <a:endParaRPr lang="en-US" dirty="0"/>
              </a:p>
            </p:txBody>
          </p:sp>
          <p:sp>
            <p:nvSpPr>
              <p:cNvPr id="2200" name="Line 108"/>
              <p:cNvSpPr>
                <a:spLocks noChangeShapeType="1"/>
              </p:cNvSpPr>
              <p:nvPr/>
            </p:nvSpPr>
            <p:spPr bwMode="auto">
              <a:xfrm flipV="1">
                <a:off x="1872" y="2064"/>
                <a:ext cx="864" cy="0"/>
              </a:xfrm>
              <a:prstGeom prst="line">
                <a:avLst/>
              </a:prstGeom>
              <a:noFill/>
              <a:ln w="76200">
                <a:solidFill>
                  <a:srgbClr val="FF0000"/>
                </a:solidFill>
                <a:round/>
                <a:headEnd/>
                <a:tailEnd/>
              </a:ln>
            </p:spPr>
            <p:txBody>
              <a:bodyPr wrap="none"/>
              <a:lstStyle/>
              <a:p>
                <a:endParaRPr lang="en-US" dirty="0"/>
              </a:p>
            </p:txBody>
          </p:sp>
        </p:grpSp>
        <p:grpSp>
          <p:nvGrpSpPr>
            <p:cNvPr id="2209" name="Group 109"/>
            <p:cNvGrpSpPr>
              <a:grpSpLocks/>
            </p:cNvGrpSpPr>
            <p:nvPr/>
          </p:nvGrpSpPr>
          <p:grpSpPr bwMode="auto">
            <a:xfrm>
              <a:off x="3367" y="2880"/>
              <a:ext cx="494" cy="576"/>
              <a:chOff x="3264" y="2064"/>
              <a:chExt cx="1200" cy="1440"/>
            </a:xfrm>
          </p:grpSpPr>
          <p:grpSp>
            <p:nvGrpSpPr>
              <p:cNvPr id="2210" name="Group 110"/>
              <p:cNvGrpSpPr>
                <a:grpSpLocks/>
              </p:cNvGrpSpPr>
              <p:nvPr/>
            </p:nvGrpSpPr>
            <p:grpSpPr bwMode="auto">
              <a:xfrm>
                <a:off x="3312" y="2064"/>
                <a:ext cx="1152" cy="576"/>
                <a:chOff x="3312" y="2064"/>
                <a:chExt cx="1152" cy="576"/>
              </a:xfrm>
            </p:grpSpPr>
            <p:sp>
              <p:nvSpPr>
                <p:cNvPr id="2195" name="Line 111"/>
                <p:cNvSpPr>
                  <a:spLocks noChangeShapeType="1"/>
                </p:cNvSpPr>
                <p:nvPr/>
              </p:nvSpPr>
              <p:spPr bwMode="auto">
                <a:xfrm>
                  <a:off x="3312" y="2064"/>
                  <a:ext cx="864" cy="0"/>
                </a:xfrm>
                <a:prstGeom prst="line">
                  <a:avLst/>
                </a:prstGeom>
                <a:noFill/>
                <a:ln w="76200">
                  <a:solidFill>
                    <a:srgbClr val="FF0000"/>
                  </a:solidFill>
                  <a:round/>
                  <a:headEnd/>
                  <a:tailEnd/>
                </a:ln>
              </p:spPr>
              <p:txBody>
                <a:bodyPr wrap="none"/>
                <a:lstStyle/>
                <a:p>
                  <a:endParaRPr lang="en-US" dirty="0"/>
                </a:p>
              </p:txBody>
            </p:sp>
            <p:sp>
              <p:nvSpPr>
                <p:cNvPr id="2196" name="Line 112"/>
                <p:cNvSpPr>
                  <a:spLocks noChangeShapeType="1"/>
                </p:cNvSpPr>
                <p:nvPr/>
              </p:nvSpPr>
              <p:spPr bwMode="auto">
                <a:xfrm>
                  <a:off x="4176" y="2064"/>
                  <a:ext cx="0" cy="576"/>
                </a:xfrm>
                <a:prstGeom prst="line">
                  <a:avLst/>
                </a:prstGeom>
                <a:noFill/>
                <a:ln w="76200">
                  <a:solidFill>
                    <a:srgbClr val="FF0000"/>
                  </a:solidFill>
                  <a:round/>
                  <a:headEnd/>
                  <a:tailEnd/>
                </a:ln>
              </p:spPr>
              <p:txBody>
                <a:bodyPr wrap="none"/>
                <a:lstStyle/>
                <a:p>
                  <a:endParaRPr lang="en-US" dirty="0"/>
                </a:p>
              </p:txBody>
            </p:sp>
            <p:sp>
              <p:nvSpPr>
                <p:cNvPr id="2197" name="Line 113"/>
                <p:cNvSpPr>
                  <a:spLocks noChangeShapeType="1"/>
                </p:cNvSpPr>
                <p:nvPr/>
              </p:nvSpPr>
              <p:spPr bwMode="auto">
                <a:xfrm>
                  <a:off x="4176" y="2640"/>
                  <a:ext cx="288" cy="0"/>
                </a:xfrm>
                <a:prstGeom prst="line">
                  <a:avLst/>
                </a:prstGeom>
                <a:noFill/>
                <a:ln w="76200">
                  <a:solidFill>
                    <a:srgbClr val="FF0000"/>
                  </a:solidFill>
                  <a:round/>
                  <a:headEnd/>
                  <a:tailEnd/>
                </a:ln>
              </p:spPr>
              <p:txBody>
                <a:bodyPr wrap="none"/>
                <a:lstStyle/>
                <a:p>
                  <a:endParaRPr lang="en-US" dirty="0"/>
                </a:p>
              </p:txBody>
            </p:sp>
          </p:grpSp>
          <p:grpSp>
            <p:nvGrpSpPr>
              <p:cNvPr id="2211" name="Group 114"/>
              <p:cNvGrpSpPr>
                <a:grpSpLocks/>
              </p:cNvGrpSpPr>
              <p:nvPr/>
            </p:nvGrpSpPr>
            <p:grpSpPr bwMode="auto">
              <a:xfrm>
                <a:off x="3264" y="2928"/>
                <a:ext cx="1152" cy="576"/>
                <a:chOff x="3264" y="2928"/>
                <a:chExt cx="1152" cy="576"/>
              </a:xfrm>
            </p:grpSpPr>
            <p:sp>
              <p:nvSpPr>
                <p:cNvPr id="2192" name="Line 115"/>
                <p:cNvSpPr>
                  <a:spLocks noChangeShapeType="1"/>
                </p:cNvSpPr>
                <p:nvPr/>
              </p:nvSpPr>
              <p:spPr bwMode="auto">
                <a:xfrm>
                  <a:off x="3264" y="3504"/>
                  <a:ext cx="912" cy="0"/>
                </a:xfrm>
                <a:prstGeom prst="line">
                  <a:avLst/>
                </a:prstGeom>
                <a:noFill/>
                <a:ln w="76200">
                  <a:solidFill>
                    <a:srgbClr val="FF0000"/>
                  </a:solidFill>
                  <a:round/>
                  <a:headEnd/>
                  <a:tailEnd/>
                </a:ln>
              </p:spPr>
              <p:txBody>
                <a:bodyPr wrap="none"/>
                <a:lstStyle/>
                <a:p>
                  <a:endParaRPr lang="en-US" dirty="0"/>
                </a:p>
              </p:txBody>
            </p:sp>
            <p:sp>
              <p:nvSpPr>
                <p:cNvPr id="2193" name="Line 116"/>
                <p:cNvSpPr>
                  <a:spLocks noChangeShapeType="1"/>
                </p:cNvSpPr>
                <p:nvPr/>
              </p:nvSpPr>
              <p:spPr bwMode="auto">
                <a:xfrm flipV="1">
                  <a:off x="4176" y="2928"/>
                  <a:ext cx="0" cy="576"/>
                </a:xfrm>
                <a:prstGeom prst="line">
                  <a:avLst/>
                </a:prstGeom>
                <a:noFill/>
                <a:ln w="76200">
                  <a:solidFill>
                    <a:srgbClr val="FF0000"/>
                  </a:solidFill>
                  <a:round/>
                  <a:headEnd/>
                  <a:tailEnd/>
                </a:ln>
              </p:spPr>
              <p:txBody>
                <a:bodyPr wrap="none"/>
                <a:lstStyle/>
                <a:p>
                  <a:endParaRPr lang="en-US" dirty="0"/>
                </a:p>
              </p:txBody>
            </p:sp>
            <p:sp>
              <p:nvSpPr>
                <p:cNvPr id="2194" name="Line 117"/>
                <p:cNvSpPr>
                  <a:spLocks noChangeShapeType="1"/>
                </p:cNvSpPr>
                <p:nvPr/>
              </p:nvSpPr>
              <p:spPr bwMode="auto">
                <a:xfrm>
                  <a:off x="4176" y="2928"/>
                  <a:ext cx="240" cy="0"/>
                </a:xfrm>
                <a:prstGeom prst="line">
                  <a:avLst/>
                </a:prstGeom>
                <a:noFill/>
                <a:ln w="76200">
                  <a:solidFill>
                    <a:srgbClr val="FF0000"/>
                  </a:solidFill>
                  <a:round/>
                  <a:headEnd/>
                  <a:tailEnd/>
                </a:ln>
              </p:spPr>
              <p:txBody>
                <a:bodyPr wrap="none"/>
                <a:lstStyle/>
                <a:p>
                  <a:endParaRPr lang="en-US" dirty="0"/>
                </a:p>
              </p:txBody>
            </p:sp>
          </p:grpSp>
        </p:grpSp>
        <p:grpSp>
          <p:nvGrpSpPr>
            <p:cNvPr id="2212" name="Group 118"/>
            <p:cNvGrpSpPr>
              <a:grpSpLocks/>
            </p:cNvGrpSpPr>
            <p:nvPr/>
          </p:nvGrpSpPr>
          <p:grpSpPr bwMode="auto">
            <a:xfrm>
              <a:off x="2400" y="2957"/>
              <a:ext cx="287" cy="278"/>
              <a:chOff x="3840" y="0"/>
              <a:chExt cx="698" cy="696"/>
            </a:xfrm>
          </p:grpSpPr>
          <p:grpSp>
            <p:nvGrpSpPr>
              <p:cNvPr id="2213" name="Group 119"/>
              <p:cNvGrpSpPr>
                <a:grpSpLocks/>
              </p:cNvGrpSpPr>
              <p:nvPr/>
            </p:nvGrpSpPr>
            <p:grpSpPr bwMode="auto">
              <a:xfrm>
                <a:off x="3840" y="503"/>
                <a:ext cx="698" cy="193"/>
                <a:chOff x="4745" y="3239"/>
                <a:chExt cx="698" cy="193"/>
              </a:xfrm>
            </p:grpSpPr>
            <p:sp>
              <p:nvSpPr>
                <p:cNvPr id="2185" name="Rectangle 120"/>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186" name="Rectangle 121"/>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187" name="Freeform 122"/>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188" name="Freeform 123"/>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189" name="Freeform 124"/>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177" name="Rectangle 125"/>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178" name="Rectangle 126"/>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179" name="Rectangle 127"/>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2214" name="Group 128"/>
              <p:cNvGrpSpPr>
                <a:grpSpLocks/>
              </p:cNvGrpSpPr>
              <p:nvPr/>
            </p:nvGrpSpPr>
            <p:grpSpPr bwMode="auto">
              <a:xfrm>
                <a:off x="3895" y="0"/>
                <a:ext cx="611" cy="428"/>
                <a:chOff x="3744" y="2592"/>
                <a:chExt cx="611" cy="428"/>
              </a:xfrm>
            </p:grpSpPr>
            <p:sp>
              <p:nvSpPr>
                <p:cNvPr id="2181" name="Rectangle 129"/>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182" name="Freeform 130"/>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183" name="Freeform 131"/>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184" name="Rectangle 132"/>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grpSp>
          <p:nvGrpSpPr>
            <p:cNvPr id="2215" name="Group 133"/>
            <p:cNvGrpSpPr>
              <a:grpSpLocks/>
            </p:cNvGrpSpPr>
            <p:nvPr/>
          </p:nvGrpSpPr>
          <p:grpSpPr bwMode="auto">
            <a:xfrm>
              <a:off x="3841" y="2995"/>
              <a:ext cx="287" cy="279"/>
              <a:chOff x="3840" y="0"/>
              <a:chExt cx="698" cy="696"/>
            </a:xfrm>
          </p:grpSpPr>
          <p:grpSp>
            <p:nvGrpSpPr>
              <p:cNvPr id="2219" name="Group 134"/>
              <p:cNvGrpSpPr>
                <a:grpSpLocks/>
              </p:cNvGrpSpPr>
              <p:nvPr/>
            </p:nvGrpSpPr>
            <p:grpSpPr bwMode="auto">
              <a:xfrm>
                <a:off x="3840" y="503"/>
                <a:ext cx="698" cy="193"/>
                <a:chOff x="4745" y="3239"/>
                <a:chExt cx="698" cy="193"/>
              </a:xfrm>
            </p:grpSpPr>
            <p:sp>
              <p:nvSpPr>
                <p:cNvPr id="2171" name="Rectangle 135"/>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172" name="Rectangle 136"/>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173" name="Freeform 137"/>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174" name="Freeform 138"/>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175" name="Freeform 139"/>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163" name="Rectangle 140"/>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164" name="Rectangle 141"/>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165" name="Rectangle 142"/>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2229" name="Group 143"/>
              <p:cNvGrpSpPr>
                <a:grpSpLocks/>
              </p:cNvGrpSpPr>
              <p:nvPr/>
            </p:nvGrpSpPr>
            <p:grpSpPr bwMode="auto">
              <a:xfrm>
                <a:off x="3895" y="0"/>
                <a:ext cx="611" cy="428"/>
                <a:chOff x="3744" y="2592"/>
                <a:chExt cx="611" cy="428"/>
              </a:xfrm>
            </p:grpSpPr>
            <p:sp>
              <p:nvSpPr>
                <p:cNvPr id="2167" name="Rectangle 144"/>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168" name="Freeform 145"/>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169" name="Freeform 146"/>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170" name="Rectangle 147"/>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grpSp>
          <p:nvGrpSpPr>
            <p:cNvPr id="2233" name="Group 148"/>
            <p:cNvGrpSpPr>
              <a:grpSpLocks/>
            </p:cNvGrpSpPr>
            <p:nvPr/>
          </p:nvGrpSpPr>
          <p:grpSpPr bwMode="auto">
            <a:xfrm>
              <a:off x="3111" y="3370"/>
              <a:ext cx="287" cy="278"/>
              <a:chOff x="3840" y="0"/>
              <a:chExt cx="698" cy="696"/>
            </a:xfrm>
          </p:grpSpPr>
          <p:grpSp>
            <p:nvGrpSpPr>
              <p:cNvPr id="2243" name="Group 149"/>
              <p:cNvGrpSpPr>
                <a:grpSpLocks/>
              </p:cNvGrpSpPr>
              <p:nvPr/>
            </p:nvGrpSpPr>
            <p:grpSpPr bwMode="auto">
              <a:xfrm>
                <a:off x="3840" y="503"/>
                <a:ext cx="698" cy="193"/>
                <a:chOff x="4745" y="3239"/>
                <a:chExt cx="698" cy="193"/>
              </a:xfrm>
            </p:grpSpPr>
            <p:sp>
              <p:nvSpPr>
                <p:cNvPr id="2157" name="Rectangle 150"/>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158" name="Rectangle 151"/>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159" name="Freeform 152"/>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160" name="Freeform 153"/>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161" name="Freeform 154"/>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149" name="Rectangle 155"/>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150" name="Rectangle 156"/>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151" name="Rectangle 157"/>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2247" name="Group 158"/>
              <p:cNvGrpSpPr>
                <a:grpSpLocks/>
              </p:cNvGrpSpPr>
              <p:nvPr/>
            </p:nvGrpSpPr>
            <p:grpSpPr bwMode="auto">
              <a:xfrm>
                <a:off x="3895" y="0"/>
                <a:ext cx="611" cy="428"/>
                <a:chOff x="3744" y="2592"/>
                <a:chExt cx="611" cy="428"/>
              </a:xfrm>
            </p:grpSpPr>
            <p:sp>
              <p:nvSpPr>
                <p:cNvPr id="2153" name="Rectangle 159"/>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154" name="Freeform 160"/>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155" name="Freeform 161"/>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156" name="Rectangle 162"/>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grpSp>
      <p:grpSp>
        <p:nvGrpSpPr>
          <p:cNvPr id="2257" name="Group 163"/>
          <p:cNvGrpSpPr>
            <a:grpSpLocks/>
          </p:cNvGrpSpPr>
          <p:nvPr/>
        </p:nvGrpSpPr>
        <p:grpSpPr bwMode="auto">
          <a:xfrm>
            <a:off x="4967288" y="2819400"/>
            <a:ext cx="442912" cy="1752600"/>
            <a:chOff x="3129" y="1776"/>
            <a:chExt cx="279" cy="1104"/>
          </a:xfrm>
        </p:grpSpPr>
        <p:sp>
          <p:nvSpPr>
            <p:cNvPr id="2140" name="Line 164"/>
            <p:cNvSpPr>
              <a:spLocks noChangeShapeType="1"/>
            </p:cNvSpPr>
            <p:nvPr/>
          </p:nvSpPr>
          <p:spPr bwMode="auto">
            <a:xfrm flipV="1">
              <a:off x="3129" y="1776"/>
              <a:ext cx="0" cy="1104"/>
            </a:xfrm>
            <a:prstGeom prst="line">
              <a:avLst/>
            </a:prstGeom>
            <a:noFill/>
            <a:ln w="76200">
              <a:solidFill>
                <a:srgbClr val="FF0000"/>
              </a:solidFill>
              <a:round/>
              <a:headEnd/>
              <a:tailEnd/>
            </a:ln>
          </p:spPr>
          <p:txBody>
            <a:bodyPr wrap="none"/>
            <a:lstStyle/>
            <a:p>
              <a:endParaRPr lang="en-US" dirty="0"/>
            </a:p>
          </p:txBody>
        </p:sp>
        <p:sp>
          <p:nvSpPr>
            <p:cNvPr id="2141" name="Line 165"/>
            <p:cNvSpPr>
              <a:spLocks noChangeShapeType="1"/>
            </p:cNvSpPr>
            <p:nvPr/>
          </p:nvSpPr>
          <p:spPr bwMode="auto">
            <a:xfrm flipV="1">
              <a:off x="3408" y="1776"/>
              <a:ext cx="0" cy="1104"/>
            </a:xfrm>
            <a:prstGeom prst="line">
              <a:avLst/>
            </a:prstGeom>
            <a:noFill/>
            <a:ln w="76200">
              <a:solidFill>
                <a:srgbClr val="FF0000"/>
              </a:solidFill>
              <a:round/>
              <a:headEnd/>
              <a:tailEnd/>
            </a:ln>
          </p:spPr>
          <p:txBody>
            <a:bodyPr wrap="none"/>
            <a:lstStyle/>
            <a:p>
              <a:endParaRPr lang="en-US" dirty="0"/>
            </a:p>
          </p:txBody>
        </p:sp>
      </p:grpSp>
      <p:grpSp>
        <p:nvGrpSpPr>
          <p:cNvPr id="2261" name="Group 166"/>
          <p:cNvGrpSpPr>
            <a:grpSpLocks/>
          </p:cNvGrpSpPr>
          <p:nvPr/>
        </p:nvGrpSpPr>
        <p:grpSpPr bwMode="auto">
          <a:xfrm>
            <a:off x="6934200" y="4495800"/>
            <a:ext cx="2022475" cy="1104900"/>
            <a:chOff x="1126" y="1896"/>
            <a:chExt cx="3796" cy="2064"/>
          </a:xfrm>
        </p:grpSpPr>
        <p:graphicFrame>
          <p:nvGraphicFramePr>
            <p:cNvPr id="2051" name="Object 167"/>
            <p:cNvGraphicFramePr>
              <a:graphicFrameLocks noChangeAspect="1"/>
            </p:cNvGraphicFramePr>
            <p:nvPr/>
          </p:nvGraphicFramePr>
          <p:xfrm>
            <a:off x="2208" y="2448"/>
            <a:ext cx="1919" cy="993"/>
          </p:xfrm>
          <a:graphic>
            <a:graphicData uri="http://schemas.openxmlformats.org/presentationml/2006/ole">
              <mc:AlternateContent xmlns:mc="http://schemas.openxmlformats.org/markup-compatibility/2006">
                <mc:Choice xmlns:v="urn:schemas-microsoft-com:vml" Requires="v">
                  <p:oleObj name="VISIO" r:id="rId4" imgW="7768206" imgH="2267315" progId="">
                    <p:embed/>
                  </p:oleObj>
                </mc:Choice>
                <mc:Fallback>
                  <p:oleObj name="VISIO" r:id="rId4" imgW="7768206" imgH="2267315" progId="">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 y="2448"/>
                          <a:ext cx="1919" cy="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75" name="Line 168"/>
            <p:cNvSpPr>
              <a:spLocks noChangeShapeType="1"/>
            </p:cNvSpPr>
            <p:nvPr/>
          </p:nvSpPr>
          <p:spPr bwMode="auto">
            <a:xfrm>
              <a:off x="1824" y="2496"/>
              <a:ext cx="1056" cy="288"/>
            </a:xfrm>
            <a:prstGeom prst="line">
              <a:avLst/>
            </a:prstGeom>
            <a:noFill/>
            <a:ln w="76200">
              <a:solidFill>
                <a:srgbClr val="FF0000"/>
              </a:solidFill>
              <a:round/>
              <a:headEnd/>
              <a:tailEnd/>
            </a:ln>
          </p:spPr>
          <p:txBody>
            <a:bodyPr wrap="none"/>
            <a:lstStyle/>
            <a:p>
              <a:endParaRPr lang="en-US" dirty="0"/>
            </a:p>
          </p:txBody>
        </p:sp>
        <p:sp>
          <p:nvSpPr>
            <p:cNvPr id="2076" name="Line 169"/>
            <p:cNvSpPr>
              <a:spLocks noChangeShapeType="1"/>
            </p:cNvSpPr>
            <p:nvPr/>
          </p:nvSpPr>
          <p:spPr bwMode="auto">
            <a:xfrm flipV="1">
              <a:off x="1920" y="3120"/>
              <a:ext cx="960" cy="720"/>
            </a:xfrm>
            <a:prstGeom prst="line">
              <a:avLst/>
            </a:prstGeom>
            <a:noFill/>
            <a:ln w="76200">
              <a:solidFill>
                <a:srgbClr val="FF0000"/>
              </a:solidFill>
              <a:round/>
              <a:headEnd/>
              <a:tailEnd/>
            </a:ln>
          </p:spPr>
          <p:txBody>
            <a:bodyPr wrap="none"/>
            <a:lstStyle/>
            <a:p>
              <a:endParaRPr lang="en-US" dirty="0"/>
            </a:p>
          </p:txBody>
        </p:sp>
        <p:sp>
          <p:nvSpPr>
            <p:cNvPr id="2077" name="Line 170"/>
            <p:cNvSpPr>
              <a:spLocks noChangeShapeType="1"/>
            </p:cNvSpPr>
            <p:nvPr/>
          </p:nvSpPr>
          <p:spPr bwMode="auto">
            <a:xfrm flipV="1">
              <a:off x="3120" y="2496"/>
              <a:ext cx="1104" cy="288"/>
            </a:xfrm>
            <a:prstGeom prst="line">
              <a:avLst/>
            </a:prstGeom>
            <a:noFill/>
            <a:ln w="76200">
              <a:solidFill>
                <a:srgbClr val="FF0000"/>
              </a:solidFill>
              <a:round/>
              <a:headEnd/>
              <a:tailEnd/>
            </a:ln>
          </p:spPr>
          <p:txBody>
            <a:bodyPr wrap="none"/>
            <a:lstStyle/>
            <a:p>
              <a:endParaRPr lang="en-US" dirty="0"/>
            </a:p>
          </p:txBody>
        </p:sp>
        <p:sp>
          <p:nvSpPr>
            <p:cNvPr id="2078" name="Line 171"/>
            <p:cNvSpPr>
              <a:spLocks noChangeShapeType="1"/>
            </p:cNvSpPr>
            <p:nvPr/>
          </p:nvSpPr>
          <p:spPr bwMode="auto">
            <a:xfrm>
              <a:off x="3168" y="3120"/>
              <a:ext cx="1008" cy="720"/>
            </a:xfrm>
            <a:prstGeom prst="line">
              <a:avLst/>
            </a:prstGeom>
            <a:noFill/>
            <a:ln w="76200">
              <a:solidFill>
                <a:srgbClr val="FF0000"/>
              </a:solidFill>
              <a:round/>
              <a:headEnd/>
              <a:tailEnd/>
            </a:ln>
          </p:spPr>
          <p:txBody>
            <a:bodyPr wrap="none"/>
            <a:lstStyle/>
            <a:p>
              <a:endParaRPr lang="en-US" dirty="0"/>
            </a:p>
          </p:txBody>
        </p:sp>
        <p:grpSp>
          <p:nvGrpSpPr>
            <p:cNvPr id="2271" name="Group 172"/>
            <p:cNvGrpSpPr>
              <a:grpSpLocks/>
            </p:cNvGrpSpPr>
            <p:nvPr/>
          </p:nvGrpSpPr>
          <p:grpSpPr bwMode="auto">
            <a:xfrm>
              <a:off x="1126" y="1920"/>
              <a:ext cx="3748" cy="2040"/>
              <a:chOff x="1126" y="1920"/>
              <a:chExt cx="3748" cy="2040"/>
            </a:xfrm>
          </p:grpSpPr>
          <p:grpSp>
            <p:nvGrpSpPr>
              <p:cNvPr id="2272" name="Group 173"/>
              <p:cNvGrpSpPr>
                <a:grpSpLocks/>
              </p:cNvGrpSpPr>
              <p:nvPr/>
            </p:nvGrpSpPr>
            <p:grpSpPr bwMode="auto">
              <a:xfrm>
                <a:off x="1126" y="1920"/>
                <a:ext cx="698" cy="696"/>
                <a:chOff x="3840" y="0"/>
                <a:chExt cx="698" cy="696"/>
              </a:xfrm>
            </p:grpSpPr>
            <p:grpSp>
              <p:nvGrpSpPr>
                <p:cNvPr id="2278" name="Group 174"/>
                <p:cNvGrpSpPr>
                  <a:grpSpLocks/>
                </p:cNvGrpSpPr>
                <p:nvPr/>
              </p:nvGrpSpPr>
              <p:grpSpPr bwMode="auto">
                <a:xfrm>
                  <a:off x="3840" y="503"/>
                  <a:ext cx="698" cy="193"/>
                  <a:chOff x="4745" y="3239"/>
                  <a:chExt cx="698" cy="193"/>
                </a:xfrm>
              </p:grpSpPr>
              <p:sp>
                <p:nvSpPr>
                  <p:cNvPr id="2135" name="Rectangle 175"/>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136" name="Rectangle 176"/>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137" name="Freeform 177"/>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138" name="Freeform 178"/>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139" name="Freeform 179"/>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127" name="Rectangle 180"/>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128" name="Rectangle 181"/>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129" name="Rectangle 182"/>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2282" name="Group 183"/>
                <p:cNvGrpSpPr>
                  <a:grpSpLocks/>
                </p:cNvGrpSpPr>
                <p:nvPr/>
              </p:nvGrpSpPr>
              <p:grpSpPr bwMode="auto">
                <a:xfrm>
                  <a:off x="3895" y="0"/>
                  <a:ext cx="611" cy="428"/>
                  <a:chOff x="3744" y="2592"/>
                  <a:chExt cx="611" cy="428"/>
                </a:xfrm>
              </p:grpSpPr>
              <p:sp>
                <p:nvSpPr>
                  <p:cNvPr id="2131" name="Rectangle 184"/>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132" name="Freeform 185"/>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133" name="Freeform 186"/>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134" name="Rectangle 187"/>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grpSp>
            <p:nvGrpSpPr>
              <p:cNvPr id="2286" name="Group 188"/>
              <p:cNvGrpSpPr>
                <a:grpSpLocks/>
              </p:cNvGrpSpPr>
              <p:nvPr/>
            </p:nvGrpSpPr>
            <p:grpSpPr bwMode="auto">
              <a:xfrm>
                <a:off x="4176" y="3264"/>
                <a:ext cx="698" cy="696"/>
                <a:chOff x="3840" y="0"/>
                <a:chExt cx="698" cy="696"/>
              </a:xfrm>
            </p:grpSpPr>
            <p:grpSp>
              <p:nvGrpSpPr>
                <p:cNvPr id="2290" name="Group 189"/>
                <p:cNvGrpSpPr>
                  <a:grpSpLocks/>
                </p:cNvGrpSpPr>
                <p:nvPr/>
              </p:nvGrpSpPr>
              <p:grpSpPr bwMode="auto">
                <a:xfrm>
                  <a:off x="3840" y="503"/>
                  <a:ext cx="698" cy="193"/>
                  <a:chOff x="4745" y="3239"/>
                  <a:chExt cx="698" cy="193"/>
                </a:xfrm>
              </p:grpSpPr>
              <p:sp>
                <p:nvSpPr>
                  <p:cNvPr id="2121" name="Rectangle 190"/>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122" name="Rectangle 191"/>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123" name="Freeform 192"/>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124" name="Freeform 193"/>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125" name="Freeform 194"/>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113" name="Rectangle 195"/>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114" name="Rectangle 196"/>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115" name="Rectangle 197"/>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2297" name="Group 198"/>
                <p:cNvGrpSpPr>
                  <a:grpSpLocks/>
                </p:cNvGrpSpPr>
                <p:nvPr/>
              </p:nvGrpSpPr>
              <p:grpSpPr bwMode="auto">
                <a:xfrm>
                  <a:off x="3895" y="0"/>
                  <a:ext cx="611" cy="428"/>
                  <a:chOff x="3744" y="2592"/>
                  <a:chExt cx="611" cy="428"/>
                </a:xfrm>
              </p:grpSpPr>
              <p:sp>
                <p:nvSpPr>
                  <p:cNvPr id="2117" name="Rectangle 199"/>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118" name="Freeform 200"/>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119" name="Freeform 201"/>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120" name="Rectangle 202"/>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grpSp>
        <p:grpSp>
          <p:nvGrpSpPr>
            <p:cNvPr id="2298" name="Group 203"/>
            <p:cNvGrpSpPr>
              <a:grpSpLocks/>
            </p:cNvGrpSpPr>
            <p:nvPr/>
          </p:nvGrpSpPr>
          <p:grpSpPr bwMode="auto">
            <a:xfrm>
              <a:off x="4224" y="1896"/>
              <a:ext cx="698" cy="696"/>
              <a:chOff x="3840" y="0"/>
              <a:chExt cx="698" cy="696"/>
            </a:xfrm>
          </p:grpSpPr>
          <p:grpSp>
            <p:nvGrpSpPr>
              <p:cNvPr id="2299" name="Group 204"/>
              <p:cNvGrpSpPr>
                <a:grpSpLocks/>
              </p:cNvGrpSpPr>
              <p:nvPr/>
            </p:nvGrpSpPr>
            <p:grpSpPr bwMode="auto">
              <a:xfrm>
                <a:off x="3840" y="503"/>
                <a:ext cx="698" cy="193"/>
                <a:chOff x="4745" y="3239"/>
                <a:chExt cx="698" cy="193"/>
              </a:xfrm>
            </p:grpSpPr>
            <p:sp>
              <p:nvSpPr>
                <p:cNvPr id="2105" name="Rectangle 205"/>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106" name="Rectangle 206"/>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107" name="Freeform 207"/>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108" name="Freeform 208"/>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109" name="Freeform 209"/>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097" name="Rectangle 210"/>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098" name="Rectangle 211"/>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099" name="Rectangle 212"/>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2300" name="Group 213"/>
              <p:cNvGrpSpPr>
                <a:grpSpLocks/>
              </p:cNvGrpSpPr>
              <p:nvPr/>
            </p:nvGrpSpPr>
            <p:grpSpPr bwMode="auto">
              <a:xfrm>
                <a:off x="3895" y="0"/>
                <a:ext cx="611" cy="428"/>
                <a:chOff x="3744" y="2592"/>
                <a:chExt cx="611" cy="428"/>
              </a:xfrm>
            </p:grpSpPr>
            <p:sp>
              <p:nvSpPr>
                <p:cNvPr id="2101" name="Rectangle 214"/>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102" name="Freeform 215"/>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103" name="Freeform 216"/>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104" name="Rectangle 217"/>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grpSp>
          <p:nvGrpSpPr>
            <p:cNvPr id="2301" name="Group 218"/>
            <p:cNvGrpSpPr>
              <a:grpSpLocks/>
            </p:cNvGrpSpPr>
            <p:nvPr/>
          </p:nvGrpSpPr>
          <p:grpSpPr bwMode="auto">
            <a:xfrm>
              <a:off x="1200" y="3264"/>
              <a:ext cx="698" cy="696"/>
              <a:chOff x="3840" y="0"/>
              <a:chExt cx="698" cy="696"/>
            </a:xfrm>
          </p:grpSpPr>
          <p:grpSp>
            <p:nvGrpSpPr>
              <p:cNvPr id="2302" name="Group 219"/>
              <p:cNvGrpSpPr>
                <a:grpSpLocks/>
              </p:cNvGrpSpPr>
              <p:nvPr/>
            </p:nvGrpSpPr>
            <p:grpSpPr bwMode="auto">
              <a:xfrm>
                <a:off x="3840" y="503"/>
                <a:ext cx="698" cy="193"/>
                <a:chOff x="4745" y="3239"/>
                <a:chExt cx="698" cy="193"/>
              </a:xfrm>
            </p:grpSpPr>
            <p:sp>
              <p:nvSpPr>
                <p:cNvPr id="2091" name="Rectangle 220"/>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092" name="Rectangle 221"/>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093" name="Freeform 222"/>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094" name="Freeform 223"/>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095" name="Freeform 224"/>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083" name="Rectangle 225"/>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084" name="Rectangle 226"/>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085" name="Rectangle 227"/>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2303" name="Group 228"/>
              <p:cNvGrpSpPr>
                <a:grpSpLocks/>
              </p:cNvGrpSpPr>
              <p:nvPr/>
            </p:nvGrpSpPr>
            <p:grpSpPr bwMode="auto">
              <a:xfrm>
                <a:off x="3895" y="0"/>
                <a:ext cx="611" cy="428"/>
                <a:chOff x="3744" y="2592"/>
                <a:chExt cx="611" cy="428"/>
              </a:xfrm>
            </p:grpSpPr>
            <p:sp>
              <p:nvSpPr>
                <p:cNvPr id="2087" name="Rectangle 229"/>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088" name="Freeform 230"/>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089" name="Freeform 231"/>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090" name="Rectangle 232"/>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grpSp>
      <p:grpSp>
        <p:nvGrpSpPr>
          <p:cNvPr id="55296" name="Group 233"/>
          <p:cNvGrpSpPr>
            <a:grpSpLocks/>
          </p:cNvGrpSpPr>
          <p:nvPr/>
        </p:nvGrpSpPr>
        <p:grpSpPr bwMode="auto">
          <a:xfrm>
            <a:off x="4968875" y="4419600"/>
            <a:ext cx="455613" cy="441325"/>
            <a:chOff x="3840" y="0"/>
            <a:chExt cx="698" cy="696"/>
          </a:xfrm>
        </p:grpSpPr>
        <p:grpSp>
          <p:nvGrpSpPr>
            <p:cNvPr id="55297" name="Group 234"/>
            <p:cNvGrpSpPr>
              <a:grpSpLocks/>
            </p:cNvGrpSpPr>
            <p:nvPr/>
          </p:nvGrpSpPr>
          <p:grpSpPr bwMode="auto">
            <a:xfrm>
              <a:off x="3840" y="503"/>
              <a:ext cx="698" cy="193"/>
              <a:chOff x="4745" y="3239"/>
              <a:chExt cx="698" cy="193"/>
            </a:xfrm>
          </p:grpSpPr>
          <p:sp>
            <p:nvSpPr>
              <p:cNvPr id="2070" name="Rectangle 235"/>
              <p:cNvSpPr>
                <a:spLocks noChangeArrowheads="1"/>
              </p:cNvSpPr>
              <p:nvPr/>
            </p:nvSpPr>
            <p:spPr bwMode="auto">
              <a:xfrm>
                <a:off x="4745" y="3239"/>
                <a:ext cx="698" cy="193"/>
              </a:xfrm>
              <a:prstGeom prst="rect">
                <a:avLst/>
              </a:prstGeom>
              <a:noFill/>
              <a:ln w="7938">
                <a:solidFill>
                  <a:srgbClr val="000000"/>
                </a:solidFill>
                <a:miter lim="800000"/>
                <a:headEnd/>
                <a:tailEnd/>
              </a:ln>
            </p:spPr>
            <p:txBody>
              <a:bodyPr/>
              <a:lstStyle/>
              <a:p>
                <a:endParaRPr lang="en-US" dirty="0"/>
              </a:p>
            </p:txBody>
          </p:sp>
          <p:sp>
            <p:nvSpPr>
              <p:cNvPr id="2071" name="Rectangle 236"/>
              <p:cNvSpPr>
                <a:spLocks noChangeArrowheads="1"/>
              </p:cNvSpPr>
              <p:nvPr/>
            </p:nvSpPr>
            <p:spPr bwMode="auto">
              <a:xfrm>
                <a:off x="4767" y="3261"/>
                <a:ext cx="655" cy="149"/>
              </a:xfrm>
              <a:prstGeom prst="rect">
                <a:avLst/>
              </a:prstGeom>
              <a:solidFill>
                <a:srgbClr val="C0C0C0"/>
              </a:solidFill>
              <a:ln w="9525">
                <a:noFill/>
                <a:miter lim="800000"/>
                <a:headEnd/>
                <a:tailEnd/>
              </a:ln>
            </p:spPr>
            <p:txBody>
              <a:bodyPr/>
              <a:lstStyle/>
              <a:p>
                <a:endParaRPr lang="en-US" dirty="0"/>
              </a:p>
            </p:txBody>
          </p:sp>
          <p:sp>
            <p:nvSpPr>
              <p:cNvPr id="2072" name="Freeform 237"/>
              <p:cNvSpPr>
                <a:spLocks/>
              </p:cNvSpPr>
              <p:nvPr/>
            </p:nvSpPr>
            <p:spPr bwMode="auto">
              <a:xfrm>
                <a:off x="4745" y="3239"/>
                <a:ext cx="698" cy="193"/>
              </a:xfrm>
              <a:custGeom>
                <a:avLst/>
                <a:gdLst>
                  <a:gd name="T0" fmla="*/ 0 w 2094"/>
                  <a:gd name="T1" fmla="*/ 193 h 577"/>
                  <a:gd name="T2" fmla="*/ 22 w 2094"/>
                  <a:gd name="T3" fmla="*/ 172 h 577"/>
                  <a:gd name="T4" fmla="*/ 677 w 2094"/>
                  <a:gd name="T5" fmla="*/ 172 h 577"/>
                  <a:gd name="T6" fmla="*/ 677 w 2094"/>
                  <a:gd name="T7" fmla="*/ 22 h 577"/>
                  <a:gd name="T8" fmla="*/ 698 w 2094"/>
                  <a:gd name="T9" fmla="*/ 0 h 577"/>
                  <a:gd name="T10" fmla="*/ 698 w 2094"/>
                  <a:gd name="T11" fmla="*/ 193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2030" y="513"/>
                    </a:lnTo>
                    <a:lnTo>
                      <a:pt x="2030" y="65"/>
                    </a:lnTo>
                    <a:lnTo>
                      <a:pt x="2094" y="0"/>
                    </a:lnTo>
                    <a:lnTo>
                      <a:pt x="2094" y="577"/>
                    </a:lnTo>
                    <a:lnTo>
                      <a:pt x="0" y="577"/>
                    </a:lnTo>
                    <a:close/>
                  </a:path>
                </a:pathLst>
              </a:custGeom>
              <a:solidFill>
                <a:srgbClr val="9A9A9A"/>
              </a:solidFill>
              <a:ln w="9525">
                <a:noFill/>
                <a:round/>
                <a:headEnd/>
                <a:tailEnd/>
              </a:ln>
            </p:spPr>
            <p:txBody>
              <a:bodyPr/>
              <a:lstStyle/>
              <a:p>
                <a:endParaRPr lang="en-US" dirty="0"/>
              </a:p>
            </p:txBody>
          </p:sp>
          <p:sp>
            <p:nvSpPr>
              <p:cNvPr id="2073" name="Freeform 238"/>
              <p:cNvSpPr>
                <a:spLocks/>
              </p:cNvSpPr>
              <p:nvPr/>
            </p:nvSpPr>
            <p:spPr bwMode="auto">
              <a:xfrm>
                <a:off x="4745" y="3239"/>
                <a:ext cx="698" cy="193"/>
              </a:xfrm>
              <a:custGeom>
                <a:avLst/>
                <a:gdLst>
                  <a:gd name="T0" fmla="*/ 0 w 2094"/>
                  <a:gd name="T1" fmla="*/ 193 h 577"/>
                  <a:gd name="T2" fmla="*/ 22 w 2094"/>
                  <a:gd name="T3" fmla="*/ 172 h 577"/>
                  <a:gd name="T4" fmla="*/ 22 w 2094"/>
                  <a:gd name="T5" fmla="*/ 22 h 577"/>
                  <a:gd name="T6" fmla="*/ 677 w 2094"/>
                  <a:gd name="T7" fmla="*/ 22 h 577"/>
                  <a:gd name="T8" fmla="*/ 698 w 2094"/>
                  <a:gd name="T9" fmla="*/ 0 h 577"/>
                  <a:gd name="T10" fmla="*/ 0 w 2094"/>
                  <a:gd name="T11" fmla="*/ 0 h 577"/>
                  <a:gd name="T12" fmla="*/ 0 w 2094"/>
                  <a:gd name="T13" fmla="*/ 193 h 577"/>
                  <a:gd name="T14" fmla="*/ 0 60000 65536"/>
                  <a:gd name="T15" fmla="*/ 0 60000 65536"/>
                  <a:gd name="T16" fmla="*/ 0 60000 65536"/>
                  <a:gd name="T17" fmla="*/ 0 60000 65536"/>
                  <a:gd name="T18" fmla="*/ 0 60000 65536"/>
                  <a:gd name="T19" fmla="*/ 0 60000 65536"/>
                  <a:gd name="T20" fmla="*/ 0 60000 65536"/>
                  <a:gd name="T21" fmla="*/ 0 w 2094"/>
                  <a:gd name="T22" fmla="*/ 0 h 577"/>
                  <a:gd name="T23" fmla="*/ 2094 w 2094"/>
                  <a:gd name="T24" fmla="*/ 577 h 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94" h="577">
                    <a:moveTo>
                      <a:pt x="0" y="577"/>
                    </a:moveTo>
                    <a:lnTo>
                      <a:pt x="65" y="513"/>
                    </a:lnTo>
                    <a:lnTo>
                      <a:pt x="65" y="65"/>
                    </a:lnTo>
                    <a:lnTo>
                      <a:pt x="2030" y="65"/>
                    </a:lnTo>
                    <a:lnTo>
                      <a:pt x="2094" y="0"/>
                    </a:lnTo>
                    <a:lnTo>
                      <a:pt x="0" y="0"/>
                    </a:lnTo>
                    <a:lnTo>
                      <a:pt x="0" y="577"/>
                    </a:lnTo>
                    <a:close/>
                  </a:path>
                </a:pathLst>
              </a:custGeom>
              <a:solidFill>
                <a:srgbClr val="FFFFFF"/>
              </a:solidFill>
              <a:ln w="9525">
                <a:noFill/>
                <a:round/>
                <a:headEnd/>
                <a:tailEnd/>
              </a:ln>
            </p:spPr>
            <p:txBody>
              <a:bodyPr/>
              <a:lstStyle/>
              <a:p>
                <a:endParaRPr lang="en-US" dirty="0"/>
              </a:p>
            </p:txBody>
          </p:sp>
          <p:sp>
            <p:nvSpPr>
              <p:cNvPr id="2074" name="Freeform 239"/>
              <p:cNvSpPr>
                <a:spLocks/>
              </p:cNvSpPr>
              <p:nvPr/>
            </p:nvSpPr>
            <p:spPr bwMode="auto">
              <a:xfrm>
                <a:off x="5181" y="3293"/>
                <a:ext cx="219" cy="42"/>
              </a:xfrm>
              <a:custGeom>
                <a:avLst/>
                <a:gdLst>
                  <a:gd name="T0" fmla="*/ 44 w 655"/>
                  <a:gd name="T1" fmla="*/ 32 h 127"/>
                  <a:gd name="T2" fmla="*/ 44 w 655"/>
                  <a:gd name="T3" fmla="*/ 42 h 127"/>
                  <a:gd name="T4" fmla="*/ 175 w 655"/>
                  <a:gd name="T5" fmla="*/ 42 h 127"/>
                  <a:gd name="T6" fmla="*/ 175 w 655"/>
                  <a:gd name="T7" fmla="*/ 32 h 127"/>
                  <a:gd name="T8" fmla="*/ 219 w 655"/>
                  <a:gd name="T9" fmla="*/ 32 h 127"/>
                  <a:gd name="T10" fmla="*/ 219 w 655"/>
                  <a:gd name="T11" fmla="*/ 11 h 127"/>
                  <a:gd name="T12" fmla="*/ 175 w 655"/>
                  <a:gd name="T13" fmla="*/ 11 h 127"/>
                  <a:gd name="T14" fmla="*/ 175 w 655"/>
                  <a:gd name="T15" fmla="*/ 0 h 127"/>
                  <a:gd name="T16" fmla="*/ 44 w 655"/>
                  <a:gd name="T17" fmla="*/ 0 h 127"/>
                  <a:gd name="T18" fmla="*/ 44 w 655"/>
                  <a:gd name="T19" fmla="*/ 11 h 127"/>
                  <a:gd name="T20" fmla="*/ 0 w 655"/>
                  <a:gd name="T21" fmla="*/ 11 h 127"/>
                  <a:gd name="T22" fmla="*/ 0 w 655"/>
                  <a:gd name="T23" fmla="*/ 32 h 127"/>
                  <a:gd name="T24" fmla="*/ 44 w 655"/>
                  <a:gd name="T25" fmla="*/ 32 h 1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5"/>
                  <a:gd name="T40" fmla="*/ 0 h 127"/>
                  <a:gd name="T41" fmla="*/ 655 w 655"/>
                  <a:gd name="T42" fmla="*/ 127 h 1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5" h="127">
                    <a:moveTo>
                      <a:pt x="131" y="96"/>
                    </a:moveTo>
                    <a:lnTo>
                      <a:pt x="131" y="127"/>
                    </a:lnTo>
                    <a:lnTo>
                      <a:pt x="524" y="127"/>
                    </a:lnTo>
                    <a:lnTo>
                      <a:pt x="524" y="96"/>
                    </a:lnTo>
                    <a:lnTo>
                      <a:pt x="655" y="96"/>
                    </a:lnTo>
                    <a:lnTo>
                      <a:pt x="655" y="32"/>
                    </a:lnTo>
                    <a:lnTo>
                      <a:pt x="524" y="32"/>
                    </a:lnTo>
                    <a:lnTo>
                      <a:pt x="524" y="0"/>
                    </a:lnTo>
                    <a:lnTo>
                      <a:pt x="131" y="0"/>
                    </a:lnTo>
                    <a:lnTo>
                      <a:pt x="131" y="32"/>
                    </a:lnTo>
                    <a:lnTo>
                      <a:pt x="0" y="32"/>
                    </a:lnTo>
                    <a:lnTo>
                      <a:pt x="0" y="96"/>
                    </a:lnTo>
                    <a:lnTo>
                      <a:pt x="131" y="96"/>
                    </a:lnTo>
                    <a:close/>
                  </a:path>
                </a:pathLst>
              </a:custGeom>
              <a:solidFill>
                <a:srgbClr val="000000"/>
              </a:solidFill>
              <a:ln w="9525">
                <a:noFill/>
                <a:round/>
                <a:headEnd/>
                <a:tailEnd/>
              </a:ln>
            </p:spPr>
            <p:txBody>
              <a:bodyPr/>
              <a:lstStyle/>
              <a:p>
                <a:endParaRPr lang="en-US" dirty="0"/>
              </a:p>
            </p:txBody>
          </p:sp>
        </p:grpSp>
        <p:sp>
          <p:nvSpPr>
            <p:cNvPr id="2062" name="Rectangle 240"/>
            <p:cNvSpPr>
              <a:spLocks noChangeArrowheads="1"/>
            </p:cNvSpPr>
            <p:nvPr/>
          </p:nvSpPr>
          <p:spPr bwMode="auto">
            <a:xfrm>
              <a:off x="4058" y="440"/>
              <a:ext cx="262" cy="44"/>
            </a:xfrm>
            <a:prstGeom prst="rect">
              <a:avLst/>
            </a:prstGeom>
            <a:solidFill>
              <a:srgbClr val="000000"/>
            </a:solidFill>
            <a:ln w="9525">
              <a:noFill/>
              <a:miter lim="800000"/>
              <a:headEnd/>
              <a:tailEnd/>
            </a:ln>
          </p:spPr>
          <p:txBody>
            <a:bodyPr/>
            <a:lstStyle/>
            <a:p>
              <a:endParaRPr lang="en-US" dirty="0"/>
            </a:p>
          </p:txBody>
        </p:sp>
        <p:sp>
          <p:nvSpPr>
            <p:cNvPr id="2063" name="Rectangle 241"/>
            <p:cNvSpPr>
              <a:spLocks noChangeArrowheads="1"/>
            </p:cNvSpPr>
            <p:nvPr/>
          </p:nvSpPr>
          <p:spPr bwMode="auto">
            <a:xfrm>
              <a:off x="3884" y="546"/>
              <a:ext cx="43" cy="32"/>
            </a:xfrm>
            <a:prstGeom prst="rect">
              <a:avLst/>
            </a:prstGeom>
            <a:solidFill>
              <a:srgbClr val="008000"/>
            </a:solidFill>
            <a:ln w="9525">
              <a:noFill/>
              <a:miter lim="800000"/>
              <a:headEnd/>
              <a:tailEnd/>
            </a:ln>
          </p:spPr>
          <p:txBody>
            <a:bodyPr/>
            <a:lstStyle/>
            <a:p>
              <a:endParaRPr lang="en-US" dirty="0"/>
            </a:p>
          </p:txBody>
        </p:sp>
        <p:sp>
          <p:nvSpPr>
            <p:cNvPr id="2064" name="Rectangle 242"/>
            <p:cNvSpPr>
              <a:spLocks noChangeArrowheads="1"/>
            </p:cNvSpPr>
            <p:nvPr/>
          </p:nvSpPr>
          <p:spPr bwMode="auto">
            <a:xfrm>
              <a:off x="3884" y="546"/>
              <a:ext cx="22" cy="16"/>
            </a:xfrm>
            <a:prstGeom prst="rect">
              <a:avLst/>
            </a:prstGeom>
            <a:solidFill>
              <a:srgbClr val="00FF00"/>
            </a:solidFill>
            <a:ln w="9525">
              <a:noFill/>
              <a:miter lim="800000"/>
              <a:headEnd/>
              <a:tailEnd/>
            </a:ln>
          </p:spPr>
          <p:txBody>
            <a:bodyPr/>
            <a:lstStyle/>
            <a:p>
              <a:endParaRPr lang="en-US" dirty="0"/>
            </a:p>
          </p:txBody>
        </p:sp>
        <p:grpSp>
          <p:nvGrpSpPr>
            <p:cNvPr id="55300" name="Group 243"/>
            <p:cNvGrpSpPr>
              <a:grpSpLocks/>
            </p:cNvGrpSpPr>
            <p:nvPr/>
          </p:nvGrpSpPr>
          <p:grpSpPr bwMode="auto">
            <a:xfrm>
              <a:off x="3895" y="0"/>
              <a:ext cx="611" cy="428"/>
              <a:chOff x="3744" y="2592"/>
              <a:chExt cx="611" cy="428"/>
            </a:xfrm>
          </p:grpSpPr>
          <p:sp>
            <p:nvSpPr>
              <p:cNvPr id="2066" name="Rectangle 244"/>
              <p:cNvSpPr>
                <a:spLocks noChangeArrowheads="1"/>
              </p:cNvSpPr>
              <p:nvPr/>
            </p:nvSpPr>
            <p:spPr bwMode="auto">
              <a:xfrm>
                <a:off x="3744" y="2592"/>
                <a:ext cx="611" cy="428"/>
              </a:xfrm>
              <a:prstGeom prst="rect">
                <a:avLst/>
              </a:prstGeom>
              <a:noFill/>
              <a:ln w="7938">
                <a:solidFill>
                  <a:srgbClr val="000000"/>
                </a:solidFill>
                <a:miter lim="800000"/>
                <a:headEnd/>
                <a:tailEnd/>
              </a:ln>
            </p:spPr>
            <p:txBody>
              <a:bodyPr/>
              <a:lstStyle/>
              <a:p>
                <a:endParaRPr lang="en-US" dirty="0"/>
              </a:p>
            </p:txBody>
          </p:sp>
          <p:sp>
            <p:nvSpPr>
              <p:cNvPr id="2067" name="Freeform 245"/>
              <p:cNvSpPr>
                <a:spLocks noEditPoints="1"/>
              </p:cNvSpPr>
              <p:nvPr/>
            </p:nvSpPr>
            <p:spPr bwMode="auto">
              <a:xfrm>
                <a:off x="3744" y="2592"/>
                <a:ext cx="611" cy="428"/>
              </a:xfrm>
              <a:custGeom>
                <a:avLst/>
                <a:gdLst>
                  <a:gd name="T0" fmla="*/ 0 w 1833"/>
                  <a:gd name="T1" fmla="*/ 428 h 1282"/>
                  <a:gd name="T2" fmla="*/ 611 w 1833"/>
                  <a:gd name="T3" fmla="*/ 428 h 1282"/>
                  <a:gd name="T4" fmla="*/ 611 w 1833"/>
                  <a:gd name="T5" fmla="*/ 0 h 1282"/>
                  <a:gd name="T6" fmla="*/ 0 w 1833"/>
                  <a:gd name="T7" fmla="*/ 0 h 1282"/>
                  <a:gd name="T8" fmla="*/ 0 w 1833"/>
                  <a:gd name="T9" fmla="*/ 428 h 1282"/>
                  <a:gd name="T10" fmla="*/ 22 w 1833"/>
                  <a:gd name="T11" fmla="*/ 406 h 1282"/>
                  <a:gd name="T12" fmla="*/ 589 w 1833"/>
                  <a:gd name="T13" fmla="*/ 406 h 1282"/>
                  <a:gd name="T14" fmla="*/ 589 w 1833"/>
                  <a:gd name="T15" fmla="*/ 22 h 1282"/>
                  <a:gd name="T16" fmla="*/ 22 w 1833"/>
                  <a:gd name="T17" fmla="*/ 22 h 1282"/>
                  <a:gd name="T18" fmla="*/ 22 w 1833"/>
                  <a:gd name="T19" fmla="*/ 406 h 12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3"/>
                  <a:gd name="T31" fmla="*/ 0 h 1282"/>
                  <a:gd name="T32" fmla="*/ 1833 w 1833"/>
                  <a:gd name="T33" fmla="*/ 1282 h 12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3" h="1282">
                    <a:moveTo>
                      <a:pt x="0" y="1282"/>
                    </a:moveTo>
                    <a:lnTo>
                      <a:pt x="1833" y="1282"/>
                    </a:lnTo>
                    <a:lnTo>
                      <a:pt x="1833" y="0"/>
                    </a:lnTo>
                    <a:lnTo>
                      <a:pt x="0" y="0"/>
                    </a:lnTo>
                    <a:lnTo>
                      <a:pt x="0" y="1282"/>
                    </a:lnTo>
                    <a:close/>
                    <a:moveTo>
                      <a:pt x="66" y="1217"/>
                    </a:moveTo>
                    <a:lnTo>
                      <a:pt x="1767" y="1217"/>
                    </a:lnTo>
                    <a:lnTo>
                      <a:pt x="1767" y="65"/>
                    </a:lnTo>
                    <a:lnTo>
                      <a:pt x="66" y="65"/>
                    </a:lnTo>
                    <a:lnTo>
                      <a:pt x="66" y="1217"/>
                    </a:lnTo>
                    <a:close/>
                  </a:path>
                </a:pathLst>
              </a:custGeom>
              <a:solidFill>
                <a:srgbClr val="C0C0C0"/>
              </a:solidFill>
              <a:ln w="9525">
                <a:noFill/>
                <a:round/>
                <a:headEnd/>
                <a:tailEnd/>
              </a:ln>
            </p:spPr>
            <p:txBody>
              <a:bodyPr/>
              <a:lstStyle/>
              <a:p>
                <a:endParaRPr lang="en-US" dirty="0"/>
              </a:p>
            </p:txBody>
          </p:sp>
          <p:sp>
            <p:nvSpPr>
              <p:cNvPr id="2068" name="Freeform 246"/>
              <p:cNvSpPr>
                <a:spLocks/>
              </p:cNvSpPr>
              <p:nvPr/>
            </p:nvSpPr>
            <p:spPr bwMode="auto">
              <a:xfrm>
                <a:off x="3744" y="2592"/>
                <a:ext cx="567" cy="384"/>
              </a:xfrm>
              <a:custGeom>
                <a:avLst/>
                <a:gdLst>
                  <a:gd name="T0" fmla="*/ 22 w 1701"/>
                  <a:gd name="T1" fmla="*/ 363 h 1152"/>
                  <a:gd name="T2" fmla="*/ 0 w 1701"/>
                  <a:gd name="T3" fmla="*/ 384 h 1152"/>
                  <a:gd name="T4" fmla="*/ 0 w 1701"/>
                  <a:gd name="T5" fmla="*/ 0 h 1152"/>
                  <a:gd name="T6" fmla="*/ 567 w 1701"/>
                  <a:gd name="T7" fmla="*/ 0 h 1152"/>
                  <a:gd name="T8" fmla="*/ 545 w 1701"/>
                  <a:gd name="T9" fmla="*/ 21 h 1152"/>
                  <a:gd name="T10" fmla="*/ 22 w 1701"/>
                  <a:gd name="T11" fmla="*/ 21 h 1152"/>
                  <a:gd name="T12" fmla="*/ 22 w 1701"/>
                  <a:gd name="T13" fmla="*/ 363 h 1152"/>
                  <a:gd name="T14" fmla="*/ 0 60000 65536"/>
                  <a:gd name="T15" fmla="*/ 0 60000 65536"/>
                  <a:gd name="T16" fmla="*/ 0 60000 65536"/>
                  <a:gd name="T17" fmla="*/ 0 60000 65536"/>
                  <a:gd name="T18" fmla="*/ 0 60000 65536"/>
                  <a:gd name="T19" fmla="*/ 0 60000 65536"/>
                  <a:gd name="T20" fmla="*/ 0 60000 65536"/>
                  <a:gd name="T21" fmla="*/ 0 w 1701"/>
                  <a:gd name="T22" fmla="*/ 0 h 1152"/>
                  <a:gd name="T23" fmla="*/ 1701 w 1701"/>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1" h="1152">
                    <a:moveTo>
                      <a:pt x="65" y="1088"/>
                    </a:moveTo>
                    <a:lnTo>
                      <a:pt x="0" y="1152"/>
                    </a:lnTo>
                    <a:lnTo>
                      <a:pt x="0" y="0"/>
                    </a:lnTo>
                    <a:lnTo>
                      <a:pt x="1701" y="0"/>
                    </a:lnTo>
                    <a:lnTo>
                      <a:pt x="1636" y="63"/>
                    </a:lnTo>
                    <a:lnTo>
                      <a:pt x="65" y="63"/>
                    </a:lnTo>
                    <a:lnTo>
                      <a:pt x="65" y="1088"/>
                    </a:lnTo>
                    <a:close/>
                  </a:path>
                </a:pathLst>
              </a:custGeom>
              <a:solidFill>
                <a:srgbClr val="9A9A9A"/>
              </a:solidFill>
              <a:ln w="9525">
                <a:noFill/>
                <a:round/>
                <a:headEnd/>
                <a:tailEnd/>
              </a:ln>
            </p:spPr>
            <p:txBody>
              <a:bodyPr/>
              <a:lstStyle/>
              <a:p>
                <a:endParaRPr lang="en-US" dirty="0"/>
              </a:p>
            </p:txBody>
          </p:sp>
          <p:sp>
            <p:nvSpPr>
              <p:cNvPr id="2069" name="Rectangle 247"/>
              <p:cNvSpPr>
                <a:spLocks noChangeArrowheads="1"/>
              </p:cNvSpPr>
              <p:nvPr/>
            </p:nvSpPr>
            <p:spPr bwMode="auto">
              <a:xfrm>
                <a:off x="3792" y="2640"/>
                <a:ext cx="528" cy="336"/>
              </a:xfrm>
              <a:prstGeom prst="rect">
                <a:avLst/>
              </a:prstGeom>
              <a:solidFill>
                <a:srgbClr val="3366FF"/>
              </a:solidFill>
              <a:ln w="9525">
                <a:solidFill>
                  <a:schemeClr val="tx1"/>
                </a:solidFill>
                <a:miter lim="800000"/>
                <a:headEnd type="none" w="sm" len="sm"/>
                <a:tailEnd type="none" w="sm" len="sm"/>
              </a:ln>
            </p:spPr>
            <p:txBody>
              <a:bodyPr wrap="none" anchor="ctr"/>
              <a:lstStyle/>
              <a:p>
                <a:endParaRPr lang="en-US" dirty="0"/>
              </a:p>
            </p:txBody>
          </p:sp>
        </p:grpSp>
      </p:gr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8" y="0"/>
            <a:ext cx="1342857" cy="761905"/>
          </a:xfrm>
          <a:prstGeom prst="rect">
            <a:avLst/>
          </a:prstGeom>
        </p:spPr>
      </p:pic>
      <p:pic>
        <p:nvPicPr>
          <p:cNvPr id="250" name="Picture 2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extLst>
      <p:ext uri="{BB962C8B-B14F-4D97-AF65-F5344CB8AC3E}">
        <p14:creationId xmlns:p14="http://schemas.microsoft.com/office/powerpoint/2010/main" val="35371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5296"/>
                                        </p:tgtEl>
                                        <p:attrNameLst>
                                          <p:attrName>style.visibility</p:attrName>
                                        </p:attrNameLst>
                                      </p:cBhvr>
                                      <p:to>
                                        <p:strVal val="visible"/>
                                      </p:to>
                                    </p:set>
                                    <p:animEffect transition="in" filter="dissolve">
                                      <p:cBhvr>
                                        <p:cTn id="12" dur="500"/>
                                        <p:tgtEl>
                                          <p:spTgt spid="55296"/>
                                        </p:tgtEl>
                                      </p:cBhvr>
                                    </p:animEffect>
                                  </p:childTnLst>
                                </p:cTn>
                              </p:par>
                              <p:par>
                                <p:cTn id="13" presetID="9"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dissolv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261"/>
                                        </p:tgtEl>
                                        <p:attrNameLst>
                                          <p:attrName>style.visibility</p:attrName>
                                        </p:attrNameLst>
                                      </p:cBhvr>
                                      <p:to>
                                        <p:strVal val="visible"/>
                                      </p:to>
                                    </p:set>
                                    <p:animEffect transition="in" filter="dissolve">
                                      <p:cBhvr>
                                        <p:cTn id="20" dur="500"/>
                                        <p:tgtEl>
                                          <p:spTgt spid="226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5299"/>
                                        </p:tgtEl>
                                        <p:attrNameLst>
                                          <p:attrName>style.visibility</p:attrName>
                                        </p:attrNameLst>
                                      </p:cBhvr>
                                      <p:to>
                                        <p:strVal val="visible"/>
                                      </p:to>
                                    </p:set>
                                    <p:animEffect transition="in" filter="dissolve">
                                      <p:cBhvr>
                                        <p:cTn id="25" dur="500"/>
                                        <p:tgtEl>
                                          <p:spTgt spid="55299"/>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strips(down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strips(downRight)">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257"/>
                                        </p:tgtEl>
                                        <p:attrNameLst>
                                          <p:attrName>style.visibility</p:attrName>
                                        </p:attrNameLst>
                                      </p:cBhvr>
                                      <p:to>
                                        <p:strVal val="visible"/>
                                      </p:to>
                                    </p:set>
                                    <p:animEffect transition="in" filter="wipe(up)">
                                      <p:cBhvr>
                                        <p:cTn id="40" dur="500"/>
                                        <p:tgtEl>
                                          <p:spTgt spid="2257"/>
                                        </p:tgtEl>
                                      </p:cBhvr>
                                    </p:animEffect>
                                  </p:childTnLst>
                                </p:cTn>
                              </p:par>
                              <p:par>
                                <p:cTn id="41" presetID="10" presetClass="exit" presetSubtype="0" fill="hold" nodeType="withEffect">
                                  <p:stCondLst>
                                    <p:cond delay="0"/>
                                  </p:stCondLst>
                                  <p:childTnLst>
                                    <p:animEffect transition="out" filter="fade">
                                      <p:cBhvr>
                                        <p:cTn id="42" dur="500"/>
                                        <p:tgtEl>
                                          <p:spTgt spid="55296"/>
                                        </p:tgtEl>
                                      </p:cBhvr>
                                    </p:animEffect>
                                    <p:set>
                                      <p:cBhvr>
                                        <p:cTn id="43" dur="1" fill="hold">
                                          <p:stCondLst>
                                            <p:cond delay="499"/>
                                          </p:stCondLst>
                                        </p:cTn>
                                        <p:tgtEl>
                                          <p:spTgt spid="552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5" name="Rectangle 3"/>
          <p:cNvSpPr txBox="1">
            <a:spLocks noChangeArrowheads="1"/>
          </p:cNvSpPr>
          <p:nvPr/>
        </p:nvSpPr>
        <p:spPr>
          <a:xfrm>
            <a:off x="304800" y="1295400"/>
            <a:ext cx="8458200" cy="5181600"/>
          </a:xfrm>
          <a:prstGeom prst="rect">
            <a:avLst/>
          </a:prstGeom>
        </p:spPr>
        <p:txBody>
          <a:bodyPr vert="horz" lIns="91440" tIns="45720" rIns="91440" bIns="45720" rtlCol="0">
            <a:normAutofit fontScale="92500" lnSpcReduction="20000"/>
          </a:bodyPr>
          <a:lstStyle/>
          <a:p>
            <a:pPr>
              <a:buFont typeface="Arial" pitchFamily="34" charset="0"/>
              <a:buChar char="•"/>
            </a:pPr>
            <a:r>
              <a:rPr lang="en-US" sz="3200" dirty="0"/>
              <a:t> 1881: Twisted pair for local loops</a:t>
            </a:r>
          </a:p>
          <a:p>
            <a:pPr>
              <a:buFont typeface="Arial" pitchFamily="34" charset="0"/>
              <a:buChar char="•"/>
            </a:pPr>
            <a:r>
              <a:rPr lang="en-US" sz="3200" dirty="0"/>
              <a:t> 1885: AT&amp;T formed</a:t>
            </a:r>
          </a:p>
          <a:p>
            <a:pPr>
              <a:buFont typeface="Arial" pitchFamily="34" charset="0"/>
              <a:buChar char="•"/>
            </a:pPr>
            <a:r>
              <a:rPr lang="en-US" sz="3200" dirty="0"/>
              <a:t> 1892: Automatic telephone switches</a:t>
            </a:r>
          </a:p>
          <a:p>
            <a:pPr>
              <a:buFont typeface="Arial" pitchFamily="34" charset="0"/>
              <a:buChar char="•"/>
            </a:pPr>
            <a:r>
              <a:rPr lang="en-US" sz="3200" dirty="0"/>
              <a:t> 1903: 3 million telephones in the US</a:t>
            </a:r>
          </a:p>
          <a:p>
            <a:pPr>
              <a:buFont typeface="Arial" pitchFamily="34" charset="0"/>
              <a:buChar char="•"/>
            </a:pPr>
            <a:r>
              <a:rPr lang="en-US" sz="3200" dirty="0"/>
              <a:t> 1915: First transcontinental cable</a:t>
            </a:r>
          </a:p>
          <a:p>
            <a:pPr>
              <a:buFont typeface="Arial" pitchFamily="34" charset="0"/>
              <a:buChar char="•"/>
            </a:pPr>
            <a:r>
              <a:rPr lang="en-US" sz="3200" dirty="0"/>
              <a:t> 1927: First transatlantic cable</a:t>
            </a:r>
          </a:p>
          <a:p>
            <a:pPr>
              <a:buFont typeface="Arial" pitchFamily="34" charset="0"/>
              <a:buChar char="•"/>
            </a:pPr>
            <a:r>
              <a:rPr lang="en-US" sz="3200" dirty="0"/>
              <a:t> 1937: first round-the-world call</a:t>
            </a:r>
          </a:p>
          <a:p>
            <a:pPr>
              <a:buFont typeface="Arial" pitchFamily="34" charset="0"/>
              <a:buChar char="•"/>
            </a:pPr>
            <a:r>
              <a:rPr lang="en-US" sz="3200" dirty="0"/>
              <a:t> 1946: National numbering plan</a:t>
            </a:r>
          </a:p>
          <a:p>
            <a:pPr>
              <a:buFont typeface="Arial" pitchFamily="34" charset="0"/>
              <a:buChar char="•"/>
            </a:pPr>
            <a:endParaRPr lang="en-US" sz="3200" dirty="0"/>
          </a:p>
          <a:p>
            <a:pPr>
              <a:buFont typeface="Arial" pitchFamily="34" charset="0"/>
              <a:buChar char="•"/>
            </a:pPr>
            <a:r>
              <a:rPr lang="en-GB" sz="3200" dirty="0"/>
              <a:t> Telephone network is the dominating </a:t>
            </a:r>
          </a:p>
          <a:p>
            <a:r>
              <a:rPr lang="en-GB" sz="3200" dirty="0"/>
              <a:t>communication network </a:t>
            </a:r>
          </a:p>
          <a:p>
            <a:endParaRPr lang="en-GB" sz="3200" dirty="0"/>
          </a:p>
          <a:p>
            <a:pPr>
              <a:buFont typeface="Arial" pitchFamily="34" charset="0"/>
              <a:buChar char="•"/>
            </a:pPr>
            <a:r>
              <a:rPr lang="en-GB" sz="3200" dirty="0"/>
              <a:t> Used circuit switching </a:t>
            </a:r>
          </a:p>
          <a:p>
            <a:pPr marL="342900" lvl="0" indent="-342900">
              <a:spcBef>
                <a:spcPct val="20000"/>
              </a:spcBef>
              <a:buFont typeface="Arial" pitchFamily="34" charset="0"/>
              <a:buChar char="•"/>
            </a:pPr>
            <a:endParaRPr lang="en-US" sz="3200"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1" i="0" u="none" strike="noStrike" kern="1200" cap="none" spc="0" normalizeH="0" baseline="0" noProof="0" dirty="0">
              <a:ln>
                <a:noFill/>
              </a:ln>
              <a:solidFill>
                <a:srgbClr val="0033CC"/>
              </a:solidFill>
              <a:effectLst/>
              <a:uLnTx/>
              <a:uFillTx/>
              <a:latin typeface="Times New Roman" pitchFamily="18" charset="0"/>
              <a:ea typeface="+mn-ea"/>
              <a:cs typeface="Times New Roman" pitchFamily="18" charset="0"/>
            </a:endParaRPr>
          </a:p>
          <a:p>
            <a:pPr marL="2571750" marR="0" lvl="6"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34290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3" descr="C:\Users\t0ph3r\Documents\CS 4700\assets\UTP_cab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1447800"/>
            <a:ext cx="1981200" cy="215265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p4-1-at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4038600"/>
            <a:ext cx="1766104" cy="185396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Network Topology -Comparison</a:t>
            </a:r>
          </a:p>
        </p:txBody>
      </p:sp>
      <p:sp>
        <p:nvSpPr>
          <p:cNvPr id="3" name="AutoShape 2" descr="data:image/png;base64,iVBORw0KGgoAAAANSUhEUgAAAB4AAAAeCAYAAAA7MK6iAAAG60lEQVR42p2XaUiVeRTG7/gh6IsJ9SWaKZq+BNciKmkKIoLSdrW9bN8X266Wtq9kCzrBRJAW0kLfGoPGIqJlaNFIuxRB5TVtszKzxdK75L1nzu/QK1emmqYX/tz3/S/Pc85zlve9Ltd/XKtWrWq7adOmpC1btuRs3bq1REet3jfpbzND7wPbtm2r11Gm97mbN2/+TY/FuH70UoCYrKws98aNGz1K7NXfpg0bNoTXrVsn2dnZomstgznWdI//816PDjcY/5cX0uT169f7FDQI+MqVK2Xx4sUyf/58mTt3rsyZM8cG98yxtmLFCjNEzwWV2AfGd3u/bNmy2LVr1+bqCK1evVr02UC5LygokNOnT8ulS5ekpKTExuXLl22ONfawlzOZmZkChhqet2DBgnbfJFUL2+mBfAUILF++XPSAaNzk2LFjRnL37l3x+Xzy6NEjefr0qY0nT55IVVWV3L9/X27cuCFHjx4VldjOggGWjnywvypvRkZGnsfj8aenp0eQMS8vT65evSr37t0zshcvXkhdXZ3U19fL27dv5d27d/bLM/OsY8S1a9ckNzfXQgGW4vrB/pLsMWpdssYxtGTJEpk9e7aRlpeXy8OHD+X58+fy+vVrI/rw4YM0NjaK3++30dTUZM8NDQ22zr6amhrxer2GMWvWLJMfbDhaJdzSpUvdmhgVkLIRazmI9XiBVx8/fjSiYDAooVBIHj9+LJ8+fbLBcyAQMCMw7M2bN3YOjD179hgm2MrhW7RoUbyRTpgwoa0mg0clCSKNloVcv37dSF++fGleAOgQNjc3G+n+/fslHA7bYM4xAOMgx1jIwdIsNxXhUK4Mpf3JpZYk6vCSDNOmTZMjR45YoiAvhyF1CCF59uyZ7N2712o5+mINr1+9emW/KITn5EZhYaFMnz7dEk7V9aoRv7oWLlyYqcM/Y8YMKwMyE4+IFYfxFNJIJCIPHjww65GOvdEX+/COxMJQDCbuGHLz5k28FThU6oDyZbm0+AvnzZsXnjhxohw8eNAyGImQGNkAwRtUIElGjRol48ePFz3TQoph58+fl127dtkvsmMIhoNTWVkpBw4cEDi04YTV81KX3pTjwdixY6W4uNg2YSVxciSmVulcgwcPlkGDBsnw4cMtLI6nZ8+etfU1a9bImTNnzFDI8Rq5Kyoq5NSpU8Yxc+ZMjK5zqd61gKSkpMiVK1csJtSlE1sMAXDIkCHSr18/6dOnj5FrUpoi586ds1ZJYpK5EDjElBn1DcaFCxeMIy0tjUTzu9TbwNSpU22yrKzMvCOpAKVLEdPRo0dL//79pXv37tK1a1fp3bu3zQFGm0TCAQMGSN++fWXfvn2tiMkVKoT4Jycny5QpU8iRZpcGvIkHJmkYDjGZ6RATV0A7deokbdq0kfbt24vb7ZaTJ0+afNzHxsZKhw4dZPv27a2kjiYeM2aMTJ48mSQLuVTmGh6YpD2S0cTFSSzIiV9CQoJ07txZ4uLipGPHjtKjRw8DpvwIAXNdunSRnTt3/ktqut/FixdbiJWzAeK/eUA6kotNbCYjneQi7sQQqSHv1q2bKcAFOdWAIT179rSuxxmSjgStra21MiwqKjKOSZMmQVzl0vj+oVKHkRMAyoaO9f79e5Mby/Hgzp07Mm7cOImPj5devXrJwIEDW8qJPfn5+TJs2DDraE4Ho5To27zVmB85ciTEEeX706U36XrjJ8Z0Foqd1x2ZjVRYDjEX5HgOKSTRF56fOHFCjh8/3lLDxLe6utriS93DoeoGlDMN4gQdXrxhgfZGXJ0+He013QsgYk4Tib5Yw1DCghEkKN7SkA4dOmTxhQMu5fnFXok64dG6DCK3vo+ltLTUAGgktD3I8QIDiB8NgWyHzHlJIC97IMVgDCdfSFj9YLTKgEO5Mu0lwaUPbp30paamWhxycnJMVjIccuKNN473TrZHv5WcFwOeklAoc+vWLdmxY4eMGDFCwFaVKvU3vtWHgLqfqgsh5IZ89+7dcvv2bfMc6ykxvMcAvILI+RCAEOPIC+crBFIcAAuZP2OnfvErRBd/1+HXjRH6MTWJ7HhHwmEApYYReMbgHlUgpPlQOryh8BQMLaEImNpo8r76xan9uJ1KUaCbAtQcEum3kiUc2Q4ocSMEzoce9/Ri52Pv8OHDlnycBQMsHQXakuO++aUJOdYhDf0bABKDMuLVRpMhYWiv9Hbu+bxljW9s9nKGkIEBFpjf/UGvACnqvU8PBgEBjDfU0KFDJTEx0eqYkZSUZHOsIS17OaNnK9XwlB/5OxOjUrkVIFOBvIrh1xEmUZAwejDHmu5FVi9nPmfvj/+H4lJPftaRqN5kK+BfCl6lJdiov4xqJS1mjT3s/R7MfwD5O03sER71x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ata:image/png;base64,iVBORw0KGgoAAAANSUhEUgAAAB4AAAAeCAYAAAA7MK6iAAAG60lEQVR42p2XaUiVeRTG7/gh6IsJ9SWaKZq+BNciKmkKIoLSdrW9bN8X266Wtq9kCzrBRJAW0kLfGoPGIqJlaNFIuxRB5TVtszKzxdK75L1nzu/QK1emmqYX/tz3/S/Pc85zlve9Ltd/XKtWrWq7adOmpC1btuRs3bq1REet3jfpbzND7wPbtm2r11Gm97mbN2/+TY/FuH70UoCYrKws98aNGz1K7NXfpg0bNoTXrVsn2dnZomstgznWdI//816PDjcY/5cX0uT169f7FDQI+MqVK2Xx4sUyf/58mTt3rsyZM8cG98yxtmLFCjNEzwWV2AfGd3u/bNmy2LVr1+bqCK1evVr02UC5LygokNOnT8ulS5ekpKTExuXLl22ONfawlzOZmZkChhqet2DBgnbfJFUL2+mBfAUILF++XPSAaNzk2LFjRnL37l3x+Xzy6NEjefr0qY0nT55IVVWV3L9/X27cuCFHjx4VldjOggGWjnywvypvRkZGnsfj8aenp0eQMS8vT65evSr37t0zshcvXkhdXZ3U19fL27dv5d27d/bLM/OsY8S1a9ckNzfXQgGW4vrB/pLsMWpdssYxtGTJEpk9e7aRlpeXy8OHD+X58+fy+vVrI/rw4YM0NjaK3++30dTUZM8NDQ22zr6amhrxer2GMWvWLJMfbDhaJdzSpUvdmhgVkLIRazmI9XiBVx8/fjSiYDAooVBIHj9+LJ8+fbLBcyAQMCMw7M2bN3YOjD179hgm2MrhW7RoUbyRTpgwoa0mg0clCSKNloVcv37dSF++fGleAOgQNjc3G+n+/fslHA7bYM4xAOMgx1jIwdIsNxXhUK4Mpf3JpZYk6vCSDNOmTZMjR45YoiAvhyF1CCF59uyZ7N2712o5+mINr1+9emW/KITn5EZhYaFMnz7dEk7V9aoRv7oWLlyYqcM/Y8YMKwMyE4+IFYfxFNJIJCIPHjww65GOvdEX+/COxMJQDCbuGHLz5k28FThU6oDyZbm0+AvnzZsXnjhxohw8eNAyGImQGNkAwRtUIElGjRol48ePFz3TQoph58+fl127dtkvsmMIhoNTWVkpBw4cEDi04YTV81KX3pTjwdixY6W4uNg2YSVxciSmVulcgwcPlkGDBsnw4cMtLI6nZ8+etfU1a9bImTNnzFDI8Rq5Kyoq5NSpU8Yxc+ZMjK5zqd61gKSkpMiVK1csJtSlE1sMAXDIkCHSr18/6dOnj5FrUpoi586ds1ZJYpK5EDjElBn1DcaFCxeMIy0tjUTzu9TbwNSpU22yrKzMvCOpAKVLEdPRo0dL//79pXv37tK1a1fp3bu3zQFGm0TCAQMGSN++fWXfvn2tiMkVKoT4Jycny5QpU8iRZpcGvIkHJmkYDjGZ6RATV0A7deokbdq0kfbt24vb7ZaTJ0+afNzHxsZKhw4dZPv27a2kjiYeM2aMTJ48mSQLuVTmGh6YpD2S0cTFSSzIiV9CQoJ07txZ4uLipGPHjtKjRw8DpvwIAXNdunSRnTt3/ktqut/FixdbiJWzAeK/eUA6kotNbCYjneQi7sQQqSHv1q2bKcAFOdWAIT179rSuxxmSjgStra21MiwqKjKOSZMmQVzl0vj+oVKHkRMAyoaO9f79e5Mby/Hgzp07Mm7cOImPj5devXrJwIEDW8qJPfn5+TJs2DDraE4Ho5To27zVmB85ciTEEeX706U36XrjJ8Z0Foqd1x2ZjVRYDjEX5HgOKSTRF56fOHFCjh8/3lLDxLe6utriS93DoeoGlDMN4gQdXrxhgfZGXJ0+He013QsgYk4Tib5Yw1DCghEkKN7SkA4dOmTxhQMu5fnFXok64dG6DCK3vo+ltLTUAGgktD3I8QIDiB8NgWyHzHlJIC97IMVgDCdfSFj9YLTKgEO5Mu0lwaUPbp30paamWhxycnJMVjIccuKNN473TrZHv5WcFwOeklAoc+vWLdmxY4eMGDFCwFaVKvU3vtWHgLqfqgsh5IZ89+7dcvv2bfMc6ykxvMcAvILI+RCAEOPIC+crBFIcAAuZP2OnfvErRBd/1+HXjRH6MTWJ7HhHwmEApYYReMbgHlUgpPlQOryh8BQMLaEImNpo8r76xan9uJ1KUaCbAtQcEum3kiUc2Q4ocSMEzoce9/Ri52Pv8OHDlnycBQMsHQXakuO++aUJOdYhDf0bABKDMuLVRpMhYWiv9Hbu+bxljW9s9nKGkIEBFpjf/UGvACnqvU8PBgEBjDfU0KFDJTEx0eqYkZSUZHOsIS17OaNnK9XwlB/5OxOjUrkVIFOBvIrh1xEmUZAwejDHmu5FVi9nPmfvj/+H4lJPftaRqN5kK+BfCl6lJdiov4xqJS1mjT3s/R7MfwD5O03sER71x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439446997"/>
              </p:ext>
            </p:extLst>
          </p:nvPr>
        </p:nvGraphicFramePr>
        <p:xfrm>
          <a:off x="612778" y="1676400"/>
          <a:ext cx="8124476" cy="4876800"/>
        </p:xfrm>
        <a:graphic>
          <a:graphicData uri="http://schemas.openxmlformats.org/drawingml/2006/table">
            <a:tbl>
              <a:tblPr/>
              <a:tblGrid>
                <a:gridCol w="1540409">
                  <a:extLst>
                    <a:ext uri="{9D8B030D-6E8A-4147-A177-3AD203B41FA5}">
                      <a16:colId xmlns:a16="http://schemas.microsoft.com/office/drawing/2014/main" val="20000"/>
                    </a:ext>
                  </a:extLst>
                </a:gridCol>
                <a:gridCol w="1540409">
                  <a:extLst>
                    <a:ext uri="{9D8B030D-6E8A-4147-A177-3AD203B41FA5}">
                      <a16:colId xmlns:a16="http://schemas.microsoft.com/office/drawing/2014/main" val="20001"/>
                    </a:ext>
                  </a:extLst>
                </a:gridCol>
                <a:gridCol w="1540409">
                  <a:extLst>
                    <a:ext uri="{9D8B030D-6E8A-4147-A177-3AD203B41FA5}">
                      <a16:colId xmlns:a16="http://schemas.microsoft.com/office/drawing/2014/main" val="20002"/>
                    </a:ext>
                  </a:extLst>
                </a:gridCol>
                <a:gridCol w="1540409">
                  <a:extLst>
                    <a:ext uri="{9D8B030D-6E8A-4147-A177-3AD203B41FA5}">
                      <a16:colId xmlns:a16="http://schemas.microsoft.com/office/drawing/2014/main" val="20003"/>
                    </a:ext>
                  </a:extLst>
                </a:gridCol>
                <a:gridCol w="1962840">
                  <a:extLst>
                    <a:ext uri="{9D8B030D-6E8A-4147-A177-3AD203B41FA5}">
                      <a16:colId xmlns:a16="http://schemas.microsoft.com/office/drawing/2014/main" val="20004"/>
                    </a:ext>
                  </a:extLst>
                </a:gridCol>
              </a:tblGrid>
              <a:tr h="447856">
                <a:tc>
                  <a:txBody>
                    <a:bodyPr/>
                    <a:lstStyle/>
                    <a:p>
                      <a:pPr algn="l" fontAlgn="t"/>
                      <a:r>
                        <a:rPr lang="en-US" sz="1800">
                          <a:effectLst/>
                        </a:rPr>
                        <a:t>Parameters</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Bus</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Ring</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Star</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Mesh</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38157">
                <a:tc>
                  <a:txBody>
                    <a:bodyPr/>
                    <a:lstStyle/>
                    <a:p>
                      <a:pPr algn="l" fontAlgn="t"/>
                      <a:r>
                        <a:rPr lang="en-US" sz="1800">
                          <a:effectLst/>
                        </a:rPr>
                        <a:t>Network Performance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Small</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Small or Large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Small</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Small</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38157">
                <a:tc>
                  <a:txBody>
                    <a:bodyPr/>
                    <a:lstStyle/>
                    <a:p>
                      <a:pPr algn="l" fontAlgn="t"/>
                      <a:r>
                        <a:rPr lang="en-US" sz="1800">
                          <a:effectLst/>
                        </a:rPr>
                        <a:t>Cable Length Requirement</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Less</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Neither less nor</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More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More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47856">
                <a:tc>
                  <a:txBody>
                    <a:bodyPr/>
                    <a:lstStyle/>
                    <a:p>
                      <a:pPr algn="l" fontAlgn="t"/>
                      <a:r>
                        <a:rPr lang="en-US" sz="1800">
                          <a:effectLst/>
                        </a:rPr>
                        <a:t>Traffic</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Less</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High</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Medium</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No</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38157">
                <a:tc>
                  <a:txBody>
                    <a:bodyPr/>
                    <a:lstStyle/>
                    <a:p>
                      <a:pPr algn="l" fontAlgn="t"/>
                      <a:r>
                        <a:rPr lang="en-US" sz="1800">
                          <a:effectLst/>
                        </a:rPr>
                        <a:t>Dataflow Efficiency</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More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Neither less nor more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More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More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318761">
                <a:tc>
                  <a:txBody>
                    <a:bodyPr/>
                    <a:lstStyle/>
                    <a:p>
                      <a:pPr algn="l" fontAlgn="t"/>
                      <a:r>
                        <a:rPr lang="en-US" sz="1800">
                          <a:effectLst/>
                        </a:rPr>
                        <a:t>Failure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Easy to solve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Difficult to solve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Easy to solve except hub/switch fails</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Easy to solve</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47856">
                <a:tc>
                  <a:txBody>
                    <a:bodyPr/>
                    <a:lstStyle/>
                    <a:p>
                      <a:pPr algn="l" fontAlgn="t"/>
                      <a:r>
                        <a:rPr lang="en-US" sz="1800">
                          <a:effectLst/>
                        </a:rPr>
                        <a:t>Cost</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Low</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High</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a:effectLst/>
                        </a:rPr>
                        <a:t>High</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dirty="0">
                          <a:effectLst/>
                        </a:rPr>
                        <a:t>High</a:t>
                      </a:r>
                    </a:p>
                  </a:txBody>
                  <a:tcPr marL="74440" marR="74440" marT="74440" marB="7444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1143" y="0"/>
            <a:ext cx="1342857" cy="761905"/>
          </a:xfrm>
          <a:prstGeom prst="rect">
            <a:avLst/>
          </a:prstGeom>
        </p:spPr>
      </p:pic>
    </p:spTree>
    <p:extLst>
      <p:ext uri="{BB962C8B-B14F-4D97-AF65-F5344CB8AC3E}">
        <p14:creationId xmlns:p14="http://schemas.microsoft.com/office/powerpoint/2010/main" val="2941440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400800" cy="1066800"/>
          </a:xfrm>
        </p:spPr>
        <p:txBody>
          <a:bodyPr>
            <a:normAutofit/>
          </a:bodyPr>
          <a:lstStyle/>
          <a:p>
            <a:r>
              <a:rPr lang="en-US" b="1" dirty="0">
                <a:solidFill>
                  <a:srgbClr val="FF0000"/>
                </a:solidFill>
              </a:rPr>
              <a:t>Session 2</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6" name="Rectangle 5"/>
          <p:cNvSpPr/>
          <p:nvPr/>
        </p:nvSpPr>
        <p:spPr>
          <a:xfrm>
            <a:off x="304800" y="1219200"/>
            <a:ext cx="8534400" cy="5016758"/>
          </a:xfrm>
          <a:prstGeom prst="rect">
            <a:avLst/>
          </a:prstGeom>
        </p:spPr>
        <p:txBody>
          <a:bodyPr wrap="square">
            <a:spAutoFit/>
          </a:bodyPr>
          <a:lstStyle/>
          <a:p>
            <a:pPr>
              <a:buFont typeface="Arial" pitchFamily="34" charset="0"/>
              <a:buChar char="•"/>
            </a:pPr>
            <a:r>
              <a:rPr lang="en-US" sz="3200" dirty="0"/>
              <a:t> Types of Packet Switched networks </a:t>
            </a:r>
          </a:p>
          <a:p>
            <a:r>
              <a:rPr lang="en-US" sz="3200" dirty="0"/>
              <a:t>	- Datagram networks and virtual Circuit </a:t>
            </a:r>
          </a:p>
          <a:p>
            <a:r>
              <a:rPr lang="en-US" sz="3200" dirty="0"/>
              <a:t>	  networks</a:t>
            </a:r>
          </a:p>
          <a:p>
            <a:r>
              <a:rPr lang="en-US" sz="3200" dirty="0"/>
              <a:t>	- Structure of Circuit and Packet Switches</a:t>
            </a:r>
          </a:p>
          <a:p>
            <a:pPr>
              <a:buNone/>
            </a:pPr>
            <a:r>
              <a:rPr lang="en-US" sz="3200" dirty="0"/>
              <a:t>	- Comparisons</a:t>
            </a:r>
          </a:p>
          <a:p>
            <a:pPr>
              <a:buFont typeface="Arial" pitchFamily="34" charset="0"/>
              <a:buChar char="•"/>
            </a:pPr>
            <a:r>
              <a:rPr lang="en-US" sz="3200" dirty="0"/>
              <a:t> Protocols  and standards</a:t>
            </a:r>
          </a:p>
          <a:p>
            <a:pPr>
              <a:buFont typeface="Arial" pitchFamily="34" charset="0"/>
              <a:buChar char="•"/>
            </a:pPr>
            <a:r>
              <a:rPr lang="en-US" sz="3200" dirty="0"/>
              <a:t> Standards Organizations,  Forums and  </a:t>
            </a:r>
          </a:p>
          <a:p>
            <a:r>
              <a:rPr lang="en-US" sz="3200" dirty="0"/>
              <a:t>  Regulatory agencies</a:t>
            </a:r>
          </a:p>
          <a:p>
            <a:pPr>
              <a:buFont typeface="Arial" pitchFamily="34" charset="0"/>
              <a:buChar char="•"/>
            </a:pPr>
            <a:r>
              <a:rPr lang="en-US" sz="3200" dirty="0"/>
              <a:t> Internet Standards </a:t>
            </a:r>
          </a:p>
          <a:p>
            <a:pPr>
              <a:buFont typeface="Arial" pitchFamily="34" charset="0"/>
              <a:buChar char="•"/>
            </a:pPr>
            <a:r>
              <a:rPr lang="en-US" sz="3200" dirty="0"/>
              <a:t> RFC</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1600200" y="2590800"/>
            <a:ext cx="5562600" cy="1017588"/>
          </a:xfrm>
          <a:prstGeom prst="rect">
            <a:avLst/>
          </a:prstGeom>
          <a:noFill/>
          <a:ln w="9525">
            <a:noFill/>
            <a:round/>
            <a:headEnd/>
            <a:tailEnd/>
          </a:ln>
        </p:spPr>
        <p:txBody>
          <a:bodyPr lIns="90000" tIns="46800" rIns="90000" bIns="46800">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800" b="0" i="0" dirty="0">
                <a:solidFill>
                  <a:srgbClr val="002060"/>
                </a:solidFill>
                <a:latin typeface="Times New Roman" pitchFamily="18" charset="0"/>
                <a:cs typeface="Arial" charset="0"/>
              </a:rPr>
              <a:t> </a:t>
            </a:r>
            <a:r>
              <a:rPr lang="en-US" sz="6000" b="0" i="0" dirty="0">
                <a:solidFill>
                  <a:srgbClr val="FF0000"/>
                </a:solidFill>
                <a:latin typeface="Times New Roman" pitchFamily="18" charset="0"/>
                <a:cs typeface="Arial" charset="0"/>
              </a:rPr>
              <a:t>Switching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9" name="Rectangle 9"/>
          <p:cNvSpPr>
            <a:spLocks noChangeArrowheads="1"/>
          </p:cNvSpPr>
          <p:nvPr/>
        </p:nvSpPr>
        <p:spPr bwMode="auto">
          <a:xfrm>
            <a:off x="152400" y="1447800"/>
            <a:ext cx="8458200" cy="914400"/>
          </a:xfrm>
          <a:prstGeom prst="rect">
            <a:avLst/>
          </a:prstGeom>
          <a:noFill/>
          <a:ln w="9525">
            <a:noFill/>
            <a:round/>
            <a:headEnd/>
            <a:tailEnd/>
          </a:ln>
          <a:effectLst/>
        </p:spPr>
        <p:txBody>
          <a:bodyPr lIns="90000" tIns="46800" rIns="90000" bIns="46800"/>
          <a:lstStyle/>
          <a:p>
            <a:pPr algn="just">
              <a:lnSpc>
                <a:spcPct val="2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0" i="0" dirty="0">
                <a:solidFill>
                  <a:srgbClr val="C00000"/>
                </a:solidFill>
                <a:effectLst>
                  <a:outerShdw blurRad="38100" dist="38100" dir="2700000" algn="tl">
                    <a:srgbClr val="C0C0C0"/>
                  </a:outerShdw>
                </a:effectLst>
                <a:latin typeface="Times New Roman" pitchFamily="16" charset="0"/>
              </a:rPr>
              <a:t>  1   </a:t>
            </a:r>
            <a:r>
              <a:rPr lang="en-US" b="0" i="0" dirty="0">
                <a:solidFill>
                  <a:srgbClr val="3366FF"/>
                </a:solidFill>
                <a:effectLst>
                  <a:outerShdw blurRad="38100" dist="38100" dir="2700000" algn="tl">
                    <a:srgbClr val="C0C0C0"/>
                  </a:outerShdw>
                </a:effectLst>
                <a:latin typeface="Times New Roman" pitchFamily="16" charset="0"/>
                <a:cs typeface="Times New Roman" pitchFamily="16" charset="0"/>
              </a:rPr>
              <a:t>INTRODUCTION</a:t>
            </a:r>
          </a:p>
        </p:txBody>
      </p:sp>
      <p:sp>
        <p:nvSpPr>
          <p:cNvPr id="5130" name="Rectangle 10"/>
          <p:cNvSpPr>
            <a:spLocks noChangeArrowheads="1"/>
          </p:cNvSpPr>
          <p:nvPr/>
        </p:nvSpPr>
        <p:spPr bwMode="auto">
          <a:xfrm>
            <a:off x="152400" y="2616200"/>
            <a:ext cx="8458200" cy="914400"/>
          </a:xfrm>
          <a:prstGeom prst="rect">
            <a:avLst/>
          </a:prstGeom>
          <a:noFill/>
          <a:ln w="9525">
            <a:noFill/>
            <a:round/>
            <a:headEnd/>
            <a:tailEnd/>
          </a:ln>
          <a:effectLst/>
        </p:spPr>
        <p:txBody>
          <a:bodyPr lIns="90000" tIns="46800" rIns="90000" bIns="46800"/>
          <a:lstStyle/>
          <a:p>
            <a:pPr algn="just">
              <a:lnSpc>
                <a:spcPct val="2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0" i="0" dirty="0">
                <a:solidFill>
                  <a:srgbClr val="C00000"/>
                </a:solidFill>
                <a:effectLst>
                  <a:outerShdw blurRad="38100" dist="38100" dir="2700000" algn="tl">
                    <a:srgbClr val="C0C0C0"/>
                  </a:outerShdw>
                </a:effectLst>
                <a:latin typeface="Times New Roman" pitchFamily="16" charset="0"/>
              </a:rPr>
              <a:t>  2   </a:t>
            </a:r>
            <a:r>
              <a:rPr lang="en-US" b="0" i="0" dirty="0">
                <a:solidFill>
                  <a:srgbClr val="3366FF"/>
                </a:solidFill>
                <a:effectLst>
                  <a:outerShdw blurRad="38100" dist="38100" dir="2700000" algn="tl">
                    <a:srgbClr val="C0C0C0"/>
                  </a:outerShdw>
                </a:effectLst>
                <a:latin typeface="Times New Roman" pitchFamily="16" charset="0"/>
                <a:cs typeface="Times New Roman" pitchFamily="16" charset="0"/>
              </a:rPr>
              <a:t>CIRCUIT-SWITCHED NETWORK </a:t>
            </a:r>
          </a:p>
        </p:txBody>
      </p:sp>
      <p:sp>
        <p:nvSpPr>
          <p:cNvPr id="5131" name="Rectangle 11"/>
          <p:cNvSpPr>
            <a:spLocks noChangeArrowheads="1"/>
          </p:cNvSpPr>
          <p:nvPr/>
        </p:nvSpPr>
        <p:spPr bwMode="auto">
          <a:xfrm>
            <a:off x="152400" y="3784600"/>
            <a:ext cx="8458200" cy="914400"/>
          </a:xfrm>
          <a:prstGeom prst="rect">
            <a:avLst/>
          </a:prstGeom>
          <a:noFill/>
          <a:ln w="9525">
            <a:noFill/>
            <a:round/>
            <a:headEnd/>
            <a:tailEnd/>
          </a:ln>
          <a:effectLst/>
        </p:spPr>
        <p:txBody>
          <a:bodyPr lIns="90000" tIns="46800" rIns="90000" bIns="46800"/>
          <a:lstStyle/>
          <a:p>
            <a:pPr algn="just">
              <a:lnSpc>
                <a:spcPct val="2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0" i="0" dirty="0">
                <a:solidFill>
                  <a:srgbClr val="C00000"/>
                </a:solidFill>
                <a:effectLst>
                  <a:outerShdw blurRad="38100" dist="38100" dir="2700000" algn="tl">
                    <a:srgbClr val="C0C0C0"/>
                  </a:outerShdw>
                </a:effectLst>
                <a:latin typeface="Times New Roman" pitchFamily="16" charset="0"/>
              </a:rPr>
              <a:t>  3   </a:t>
            </a:r>
            <a:r>
              <a:rPr lang="en-US" b="0" i="0" dirty="0">
                <a:solidFill>
                  <a:srgbClr val="3366FF"/>
                </a:solidFill>
                <a:effectLst>
                  <a:outerShdw blurRad="38100" dist="38100" dir="2700000" algn="tl">
                    <a:srgbClr val="C0C0C0"/>
                  </a:outerShdw>
                </a:effectLst>
                <a:latin typeface="Times New Roman" pitchFamily="16" charset="0"/>
                <a:cs typeface="Times New Roman" pitchFamily="16" charset="0"/>
              </a:rPr>
              <a:t>PACKET-SWITCHING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
        <p:nvSpPr>
          <p:cNvPr id="6" name="Text Box 4"/>
          <p:cNvSpPr txBox="1">
            <a:spLocks noChangeArrowheads="1"/>
          </p:cNvSpPr>
          <p:nvPr/>
        </p:nvSpPr>
        <p:spPr bwMode="auto">
          <a:xfrm>
            <a:off x="1219200" y="381000"/>
            <a:ext cx="5562600" cy="1017588"/>
          </a:xfrm>
          <a:prstGeom prst="rect">
            <a:avLst/>
          </a:prstGeom>
          <a:noFill/>
          <a:ln w="9525">
            <a:noFill/>
            <a:round/>
            <a:headEnd/>
            <a:tailEnd/>
          </a:ln>
        </p:spPr>
        <p:txBody>
          <a:bodyPr lIns="90000" tIns="46800" rIns="90000" bIns="46800">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800" b="0" i="0" dirty="0">
                <a:solidFill>
                  <a:srgbClr val="002060"/>
                </a:solidFill>
                <a:latin typeface="Times New Roman" pitchFamily="18" charset="0"/>
                <a:cs typeface="Arial" charset="0"/>
              </a:rPr>
              <a:t> </a:t>
            </a:r>
            <a:r>
              <a:rPr lang="en-US" sz="6000" b="0" i="0" dirty="0">
                <a:solidFill>
                  <a:srgbClr val="FF0000"/>
                </a:solidFill>
                <a:latin typeface="Times New Roman" pitchFamily="18" charset="0"/>
                <a:cs typeface="Arial" charset="0"/>
              </a:rPr>
              <a:t>Switching</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5129">
                                            <p:txEl>
                                              <p:pRg st="0" end="0"/>
                                            </p:txEl>
                                          </p:spTgt>
                                        </p:tgtEl>
                                        <p:attrNameLst>
                                          <p:attrName>style.visibility</p:attrName>
                                        </p:attrNameLst>
                                      </p:cBhvr>
                                      <p:to>
                                        <p:strVal val="visible"/>
                                      </p:to>
                                    </p:set>
                                    <p:animEffect transition="in" filter="wipe(left)">
                                      <p:cBhvr additive="repl">
                                        <p:cTn id="7" dur="500"/>
                                        <p:tgtEl>
                                          <p:spTgt spid="512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additive="repl">
                                        <p:cTn id="11" dur="1" fill="hold">
                                          <p:stCondLst>
                                            <p:cond delay="0"/>
                                          </p:stCondLst>
                                        </p:cTn>
                                        <p:tgtEl>
                                          <p:spTgt spid="5130">
                                            <p:txEl>
                                              <p:pRg st="0" end="0"/>
                                            </p:txEl>
                                          </p:spTgt>
                                        </p:tgtEl>
                                        <p:attrNameLst>
                                          <p:attrName>style.visibility</p:attrName>
                                        </p:attrNameLst>
                                      </p:cBhvr>
                                      <p:to>
                                        <p:strVal val="visible"/>
                                      </p:to>
                                    </p:set>
                                    <p:animEffect transition="in" filter="wipe(left)">
                                      <p:cBhvr additive="repl">
                                        <p:cTn id="12" dur="500"/>
                                        <p:tgtEl>
                                          <p:spTgt spid="51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additive="repl">
                                        <p:cTn id="16" dur="1" fill="hold">
                                          <p:stCondLst>
                                            <p:cond delay="0"/>
                                          </p:stCondLst>
                                        </p:cTn>
                                        <p:tgtEl>
                                          <p:spTgt spid="5131">
                                            <p:txEl>
                                              <p:pRg st="0" end="0"/>
                                            </p:txEl>
                                          </p:spTgt>
                                        </p:tgtEl>
                                        <p:attrNameLst>
                                          <p:attrName>style.visibility</p:attrName>
                                        </p:attrNameLst>
                                      </p:cBhvr>
                                      <p:to>
                                        <p:strVal val="visible"/>
                                      </p:to>
                                    </p:set>
                                    <p:animEffect transition="in" filter="wipe(left)">
                                      <p:cBhvr additive="repl">
                                        <p:cTn id="17" dur="500"/>
                                        <p:tgtEl>
                                          <p:spTgt spid="51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600200" y="406400"/>
            <a:ext cx="4114800" cy="1356398"/>
          </a:xfrm>
          <a:prstGeom prst="rect">
            <a:avLst/>
          </a:prstGeom>
          <a:noFill/>
          <a:ln w="9525">
            <a:noFill/>
            <a:round/>
            <a:headEnd/>
            <a:tailEnd/>
          </a:ln>
          <a:effectLst/>
        </p:spPr>
        <p:txBody>
          <a:bodyPr wrap="square" lIns="90000" tIns="46800" rIns="90000" bIns="46800">
            <a:spAutoFit/>
          </a:bodyPr>
          <a:lstStyle/>
          <a:p>
            <a:pPr marL="0" lvl="2" indent="0"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200" b="1" dirty="0">
                <a:solidFill>
                  <a:srgbClr val="FF0000"/>
                </a:solidFill>
                <a:effectLst>
                  <a:outerShdw blurRad="38100" dist="38100" dir="2700000" algn="tl">
                    <a:srgbClr val="C0C0C0"/>
                  </a:outerShdw>
                </a:effectLst>
                <a:latin typeface="+mj-lt"/>
              </a:rPr>
              <a:t>       INTRODUCTION TO SWITCHING</a:t>
            </a:r>
          </a:p>
          <a:p>
            <a:pPr marL="0" lvl="2" indent="0"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0" dirty="0">
              <a:solidFill>
                <a:srgbClr val="000000"/>
              </a:solidFill>
              <a:effectLst>
                <a:outerShdw blurRad="38100" dist="38100" dir="2700000" algn="tl">
                  <a:srgbClr val="C0C0C0"/>
                </a:outerShdw>
              </a:effectLst>
              <a:latin typeface="Times New Roman" pitchFamily="16" charset="0"/>
            </a:endParaRPr>
          </a:p>
        </p:txBody>
      </p:sp>
      <p:sp>
        <p:nvSpPr>
          <p:cNvPr id="32771" name="Text Box 4"/>
          <p:cNvSpPr txBox="1">
            <a:spLocks noChangeArrowheads="1"/>
          </p:cNvSpPr>
          <p:nvPr/>
        </p:nvSpPr>
        <p:spPr bwMode="auto">
          <a:xfrm>
            <a:off x="8229600" y="6400800"/>
            <a:ext cx="184150" cy="366713"/>
          </a:xfrm>
          <a:prstGeom prst="rect">
            <a:avLst/>
          </a:prstGeom>
          <a:noFill/>
          <a:ln w="9525">
            <a:noFill/>
            <a:round/>
            <a:headEnd/>
            <a:tailEnd/>
          </a:ln>
        </p:spPr>
        <p:txBody>
          <a:bodyPr wrap="none" anchor="ctr"/>
          <a:lstStyle/>
          <a:p>
            <a:endParaRPr lang="en-US"/>
          </a:p>
        </p:txBody>
      </p:sp>
      <p:sp>
        <p:nvSpPr>
          <p:cNvPr id="32772" name="Rectangle 5"/>
          <p:cNvSpPr>
            <a:spLocks noChangeArrowheads="1"/>
          </p:cNvSpPr>
          <p:nvPr/>
        </p:nvSpPr>
        <p:spPr bwMode="auto">
          <a:xfrm>
            <a:off x="228600" y="1658938"/>
            <a:ext cx="8229600" cy="3049587"/>
          </a:xfrm>
          <a:prstGeom prst="rect">
            <a:avLst/>
          </a:prstGeom>
          <a:noFill/>
          <a:ln w="9525">
            <a:noFill/>
            <a:round/>
            <a:headEnd/>
            <a:tailEnd/>
          </a:ln>
        </p:spPr>
        <p:txBody>
          <a:bodyPr lIns="90000" tIns="46800" rIns="90000" bIns="46800">
            <a:spAutoFit/>
          </a:bodyPr>
          <a:lstStyle/>
          <a:p>
            <a:pPr marL="457200" indent="-457200" algn="just">
              <a:buClrTx/>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0" i="0" dirty="0">
                <a:solidFill>
                  <a:srgbClr val="000000"/>
                </a:solidFill>
                <a:latin typeface="Times New Roman" pitchFamily="18" charset="0"/>
              </a:rPr>
              <a:t>Network connections rely on switches.</a:t>
            </a:r>
          </a:p>
          <a:p>
            <a:pPr marL="457200" indent="-457200" algn="just">
              <a:buClrTx/>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3200" b="0" i="0" dirty="0">
              <a:solidFill>
                <a:srgbClr val="000000"/>
              </a:solidFill>
              <a:latin typeface="Times New Roman" pitchFamily="18" charset="0"/>
            </a:endParaRPr>
          </a:p>
          <a:p>
            <a:pPr marL="457200" indent="-457200" algn="just">
              <a:buClrTx/>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0" i="0" dirty="0">
                <a:solidFill>
                  <a:srgbClr val="000000"/>
                </a:solidFill>
                <a:latin typeface="Times New Roman" pitchFamily="18" charset="0"/>
              </a:rPr>
              <a:t>Switches operate at the</a:t>
            </a:r>
          </a:p>
          <a:p>
            <a:pPr marL="971550" lvl="1" indent="-514350" algn="just">
              <a:buFont typeface="Wingdings" pitchFamily="2" charset="2"/>
              <a:buChar char="ü"/>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0" i="0" dirty="0">
                <a:solidFill>
                  <a:srgbClr val="000000"/>
                </a:solidFill>
                <a:latin typeface="Times New Roman" pitchFamily="18" charset="0"/>
              </a:rPr>
              <a:t> Physical layer</a:t>
            </a:r>
          </a:p>
          <a:p>
            <a:pPr marL="971550" lvl="1" indent="-514350" algn="just">
              <a:buFont typeface="Wingdings" pitchFamily="2" charset="2"/>
              <a:buChar char="ü"/>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0" i="0" dirty="0">
                <a:solidFill>
                  <a:srgbClr val="000000"/>
                </a:solidFill>
                <a:latin typeface="Times New Roman" pitchFamily="18" charset="0"/>
              </a:rPr>
              <a:t> Data link layer</a:t>
            </a:r>
          </a:p>
          <a:p>
            <a:pPr marL="971550" lvl="1" indent="-514350" algn="just">
              <a:buFont typeface="Wingdings" pitchFamily="2" charset="2"/>
              <a:buChar char="ü"/>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0" i="0" dirty="0">
                <a:solidFill>
                  <a:srgbClr val="000000"/>
                </a:solidFill>
                <a:latin typeface="Times New Roman" pitchFamily="18" charset="0"/>
              </a:rPr>
              <a:t> Network layer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1600200" y="4876800"/>
            <a:ext cx="5881688" cy="525401"/>
          </a:xfrm>
          <a:prstGeom prst="rect">
            <a:avLst/>
          </a:prstGeom>
          <a:solidFill>
            <a:srgbClr val="FFFFFF"/>
          </a:solid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0" i="0" dirty="0">
                <a:solidFill>
                  <a:srgbClr val="FF0000"/>
                </a:solidFill>
                <a:latin typeface="Times-BoldItalic" charset="0"/>
              </a:rPr>
              <a:t> </a:t>
            </a:r>
            <a:r>
              <a:rPr lang="en-US" sz="2800" b="0" i="0" dirty="0">
                <a:solidFill>
                  <a:srgbClr val="FF0000"/>
                </a:solidFill>
                <a:latin typeface="+mj-lt"/>
              </a:rPr>
              <a:t>Figure 1:  </a:t>
            </a:r>
            <a:r>
              <a:rPr lang="en-US" sz="2800" b="0" i="0" dirty="0">
                <a:solidFill>
                  <a:srgbClr val="000000"/>
                </a:solidFill>
                <a:latin typeface="+mj-lt"/>
              </a:rPr>
              <a:t>Switched network</a:t>
            </a:r>
          </a:p>
        </p:txBody>
      </p:sp>
      <p:pic>
        <p:nvPicPr>
          <p:cNvPr id="2" name="Picture 3"/>
          <p:cNvPicPr>
            <a:picLocks noChangeAspect="1" noChangeArrowheads="1"/>
          </p:cNvPicPr>
          <p:nvPr/>
        </p:nvPicPr>
        <p:blipFill>
          <a:blip r:embed="rId3"/>
          <a:srcRect/>
          <a:stretch>
            <a:fillRect/>
          </a:stretch>
        </p:blipFill>
        <p:spPr bwMode="auto">
          <a:xfrm>
            <a:off x="685800" y="762000"/>
            <a:ext cx="7581900" cy="3979863"/>
          </a:xfrm>
          <a:prstGeom prst="rect">
            <a:avLst/>
          </a:prstGeom>
          <a:noFill/>
          <a:ln w="9525">
            <a:noFill/>
            <a:round/>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anim calcmode="lin" valueType="num">
                                      <p:cBhvr additive="repl">
                                        <p:cTn id="7" dur="1500" fill="hold"/>
                                        <p:tgtEl>
                                          <p:spTgt spid="2"/>
                                        </p:tgtEl>
                                        <p:attrNameLst>
                                          <p:attrName>ppt_w</p:attrName>
                                        </p:attrNameLst>
                                      </p:cBhvr>
                                      <p:tavLst>
                                        <p:tav tm="100000">
                                          <p:val>
                                            <p:fltVal val="0"/>
                                          </p:val>
                                        </p:tav>
                                        <p:tav tm="100000">
                                          <p:val>
                                            <p:strVal val="#ppt_w"/>
                                          </p:val>
                                        </p:tav>
                                      </p:tavLst>
                                    </p:anim>
                                    <p:anim calcmode="lin" valueType="num">
                                      <p:cBhvr additive="repl">
                                        <p:cTn id="8" dur="1500" fill="hold"/>
                                        <p:tgtEl>
                                          <p:spTgt spid="2"/>
                                        </p:tgtEl>
                                        <p:attrNameLst>
                                          <p:attrName>ppt_h</p:attrName>
                                        </p:attrNameLst>
                                      </p:cBhvr>
                                      <p:tavLst>
                                        <p:tav tm="100000">
                                          <p:val>
                                            <p:fltVal val="0"/>
                                          </p:val>
                                        </p:tav>
                                        <p:tav tm="100000">
                                          <p:val>
                                            <p:strVal val="#ppt_h"/>
                                          </p:val>
                                        </p:tav>
                                      </p:tavLst>
                                    </p:anim>
                                    <p:anim calcmode="lin" valueType="num">
                                      <p:cBhvr additive="repl">
                                        <p:cTn id="9" dur="1500" fill="hold"/>
                                        <p:tgtEl>
                                          <p:spTgt spid="2"/>
                                        </p:tgtEl>
                                        <p:attrNameLst>
                                          <p:attrName>r</p:attrName>
                                        </p:attrNameLst>
                                      </p:cBhvr>
                                      <p:tavLst>
                                        <p:tav tm="100000">
                                          <p:val>
                                            <p:strVal val="90"/>
                                          </p:val>
                                        </p:tav>
                                        <p:tav tm="100000">
                                          <p:val>
                                            <p:strVal val="0"/>
                                          </p:val>
                                        </p:tav>
                                      </p:tavLst>
                                    </p:anim>
                                    <p:animEffect transition="in" filter="fade">
                                      <p:cBhvr additive="repl">
                                        <p:cTn id="10"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1" name="Text Box 9"/>
          <p:cNvSpPr txBox="1">
            <a:spLocks noChangeArrowheads="1"/>
          </p:cNvSpPr>
          <p:nvPr/>
        </p:nvSpPr>
        <p:spPr bwMode="auto">
          <a:xfrm>
            <a:off x="1171575" y="457200"/>
            <a:ext cx="5208775" cy="648512"/>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b="0" i="0" dirty="0">
                <a:solidFill>
                  <a:srgbClr val="FF0000"/>
                </a:solidFill>
                <a:effectLst>
                  <a:outerShdw blurRad="38100" dist="38100" dir="2700000" algn="tl">
                    <a:srgbClr val="C0C0C0"/>
                  </a:outerShdw>
                </a:effectLst>
                <a:latin typeface="Times New Roman" pitchFamily="16" charset="0"/>
              </a:rPr>
              <a:t>       Methods of Switching</a:t>
            </a:r>
          </a:p>
        </p:txBody>
      </p:sp>
      <p:sp>
        <p:nvSpPr>
          <p:cNvPr id="34819" name="Rectangle 10"/>
          <p:cNvSpPr>
            <a:spLocks noChangeArrowheads="1"/>
          </p:cNvSpPr>
          <p:nvPr/>
        </p:nvSpPr>
        <p:spPr bwMode="auto">
          <a:xfrm>
            <a:off x="381000" y="1293813"/>
            <a:ext cx="7924800" cy="5265737"/>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p>
            <a:pPr marL="457200" indent="-457200" algn="just">
              <a:buClr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0" i="0" dirty="0">
                <a:solidFill>
                  <a:srgbClr val="000000"/>
                </a:solidFill>
                <a:latin typeface="Times New Roman" pitchFamily="18" charset="0"/>
              </a:rPr>
              <a:t>These are the two most common methods of switching:</a:t>
            </a:r>
          </a:p>
          <a:p>
            <a:pPr algn="jus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800" b="0" i="0" dirty="0">
              <a:solidFill>
                <a:srgbClr val="000000"/>
              </a:solidFill>
              <a:latin typeface="Times New Roman" pitchFamily="18" charset="0"/>
            </a:endParaRPr>
          </a:p>
          <a:p>
            <a:pPr marL="914400" lvl="1" indent="-457200" algn="just">
              <a:buFont typeface="Wingdings" pitchFamily="2" charset="2"/>
              <a:buChar char="ü"/>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0" i="0" dirty="0">
                <a:solidFill>
                  <a:srgbClr val="000000"/>
                </a:solidFill>
                <a:latin typeface="Times New Roman" pitchFamily="18" charset="0"/>
              </a:rPr>
              <a:t> circuit switching</a:t>
            </a:r>
          </a:p>
          <a:p>
            <a:pPr marL="914400" lvl="1" indent="-457200" algn="just">
              <a:buFont typeface="Wingdings" pitchFamily="2" charset="2"/>
              <a:buChar char="ü"/>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0" i="0" dirty="0">
                <a:solidFill>
                  <a:srgbClr val="000000"/>
                </a:solidFill>
                <a:latin typeface="Times New Roman" pitchFamily="18" charset="0"/>
              </a:rPr>
              <a:t> packet switching</a:t>
            </a:r>
          </a:p>
          <a:p>
            <a:pPr marL="457200" lvl="1" indent="0" algn="just">
              <a:buFont typeface="Baby Kruffy"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800" b="0" i="0" dirty="0">
              <a:solidFill>
                <a:srgbClr val="000000"/>
              </a:solidFill>
              <a:latin typeface="Times New Roman" pitchFamily="18" charset="0"/>
            </a:endParaRPr>
          </a:p>
          <a:p>
            <a:pPr marL="457200" indent="-457200" algn="just">
              <a:buClr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0" i="0" dirty="0">
                <a:solidFill>
                  <a:srgbClr val="000000"/>
                </a:solidFill>
                <a:latin typeface="Times New Roman" pitchFamily="18" charset="0"/>
              </a:rPr>
              <a:t>Packet switching can further be divided into two subcategories,</a:t>
            </a:r>
          </a:p>
          <a:p>
            <a:pPr algn="jus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0" i="0" dirty="0">
                <a:solidFill>
                  <a:srgbClr val="000000"/>
                </a:solidFill>
                <a:latin typeface="Times New Roman" pitchFamily="18" charset="0"/>
              </a:rPr>
              <a:t> </a:t>
            </a:r>
          </a:p>
          <a:p>
            <a:pPr marL="914400" lvl="1" indent="-457200" algn="just">
              <a:buFont typeface="Wingdings" pitchFamily="2" charset="2"/>
              <a:buChar char="ü"/>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0" i="0" dirty="0">
                <a:solidFill>
                  <a:srgbClr val="000000"/>
                </a:solidFill>
                <a:latin typeface="Times New Roman" pitchFamily="18" charset="0"/>
              </a:rPr>
              <a:t> virtual-circuit approach and </a:t>
            </a:r>
          </a:p>
          <a:p>
            <a:pPr marL="914400" lvl="1" indent="-457200" algn="just">
              <a:buFont typeface="Wingdings" pitchFamily="2" charset="2"/>
              <a:buChar char="ü"/>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0" i="0" dirty="0">
                <a:solidFill>
                  <a:srgbClr val="000000"/>
                </a:solidFill>
                <a:latin typeface="Times New Roman" pitchFamily="18" charset="0"/>
              </a:rPr>
              <a:t> datagram approach </a:t>
            </a:r>
          </a:p>
          <a:p>
            <a:pPr marL="457200" lvl="1" indent="0" algn="just">
              <a:buFont typeface="Baby Kruffy"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800" b="0" i="0" dirty="0">
              <a:solidFill>
                <a:srgbClr val="000000"/>
              </a:solidFill>
              <a:latin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295400" y="5105400"/>
            <a:ext cx="7010400" cy="525401"/>
          </a:xfrm>
          <a:prstGeom prst="rect">
            <a:avLst/>
          </a:prstGeom>
          <a:solidFill>
            <a:srgbClr val="FFFFFF"/>
          </a:solidFill>
          <a:ln w="9525">
            <a:noFill/>
            <a:round/>
            <a:headEnd/>
            <a:tailEnd/>
          </a:ln>
        </p:spPr>
        <p:txBody>
          <a:bodyPr wrap="square"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 2:  </a:t>
            </a:r>
            <a:r>
              <a:rPr lang="en-US" sz="2800" b="0" i="0" dirty="0">
                <a:solidFill>
                  <a:srgbClr val="000000"/>
                </a:solidFill>
                <a:latin typeface="+mj-lt"/>
              </a:rPr>
              <a:t>Taxonomy of switched networks</a:t>
            </a:r>
          </a:p>
        </p:txBody>
      </p:sp>
      <p:pic>
        <p:nvPicPr>
          <p:cNvPr id="10243" name="Picture 3"/>
          <p:cNvPicPr>
            <a:picLocks noChangeAspect="1" noChangeArrowheads="1"/>
          </p:cNvPicPr>
          <p:nvPr/>
        </p:nvPicPr>
        <p:blipFill>
          <a:blip r:embed="rId3"/>
          <a:srcRect/>
          <a:stretch>
            <a:fillRect/>
          </a:stretch>
        </p:blipFill>
        <p:spPr bwMode="auto">
          <a:xfrm>
            <a:off x="609600" y="1752600"/>
            <a:ext cx="8183562" cy="2832100"/>
          </a:xfrm>
          <a:prstGeom prst="rect">
            <a:avLst/>
          </a:prstGeom>
          <a:noFill/>
          <a:ln w="9525">
            <a:noFill/>
            <a:round/>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additive="repl">
                                        <p:cTn id="6" dur="1" fill="hold">
                                          <p:stCondLst>
                                            <p:cond delay="0"/>
                                          </p:stCondLst>
                                        </p:cTn>
                                        <p:tgtEl>
                                          <p:spTgt spid="10243"/>
                                        </p:tgtEl>
                                        <p:attrNameLst>
                                          <p:attrName>style.visibility</p:attrName>
                                        </p:attrNameLst>
                                      </p:cBhvr>
                                      <p:to>
                                        <p:strVal val="visible"/>
                                      </p:to>
                                    </p:set>
                                    <p:anim calcmode="lin" valueType="num">
                                      <p:cBhvr additive="repl">
                                        <p:cTn id="7" dur="500" fill="hold"/>
                                        <p:tgtEl>
                                          <p:spTgt spid="10243"/>
                                        </p:tgtEl>
                                        <p:attrNameLst>
                                          <p:attrName>ppt_w</p:attrName>
                                        </p:attrNameLst>
                                      </p:cBhvr>
                                      <p:tavLst>
                                        <p:tav tm="100000">
                                          <p:val>
                                            <p:fltVal val="0"/>
                                          </p:val>
                                        </p:tav>
                                        <p:tav tm="100000">
                                          <p:val>
                                            <p:strVal val="#ppt_w"/>
                                          </p:val>
                                        </p:tav>
                                      </p:tavLst>
                                    </p:anim>
                                    <p:anim calcmode="lin" valueType="num">
                                      <p:cBhvr additive="repl">
                                        <p:cTn id="8" dur="500" fill="hold"/>
                                        <p:tgtEl>
                                          <p:spTgt spid="10243"/>
                                        </p:tgtEl>
                                        <p:attrNameLst>
                                          <p:attrName>ppt_h</p:attrName>
                                        </p:attrNameLst>
                                      </p:cBhvr>
                                      <p:tavLst>
                                        <p:tav tm="100000">
                                          <p:val>
                                            <p:fltVal val="0"/>
                                          </p:val>
                                        </p:tav>
                                        <p:tav tm="100000">
                                          <p:val>
                                            <p:strVal val="#ppt_h"/>
                                          </p:val>
                                        </p:tav>
                                      </p:tavLst>
                                    </p:anim>
                                    <p:animEffect transition="in" filter="fade">
                                      <p:cBhvr additive="repl">
                                        <p:cTn id="9"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228600" y="304800"/>
            <a:ext cx="6172200" cy="956288"/>
          </a:xfrm>
          <a:prstGeom prst="rect">
            <a:avLst/>
          </a:prstGeom>
          <a:noFill/>
          <a:ln w="9525">
            <a:noFill/>
            <a:round/>
            <a:headEnd/>
            <a:tailEnd/>
          </a:ln>
          <a:effectLst/>
        </p:spPr>
        <p:txBody>
          <a:bodyPr wrap="square" lIns="90000" tIns="46800" rIns="90000" bIns="46800">
            <a:spAutoFit/>
          </a:bodyPr>
          <a:lstStyle/>
          <a:p>
            <a:pPr marL="0" lvl="2" inden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2800" b="0" dirty="0">
                <a:solidFill>
                  <a:srgbClr val="000000"/>
                </a:solidFill>
                <a:effectLst>
                  <a:outerShdw blurRad="38100" dist="38100" dir="2700000" algn="tl">
                    <a:srgbClr val="C0C0C0"/>
                  </a:outerShdw>
                </a:effectLst>
                <a:latin typeface="Times New Roman" pitchFamily="16" charset="0"/>
              </a:rPr>
              <a:t>2   </a:t>
            </a:r>
            <a:r>
              <a:rPr lang="en-US" sz="2800" b="0" dirty="0">
                <a:solidFill>
                  <a:srgbClr val="FF0000"/>
                </a:solidFill>
                <a:effectLst>
                  <a:outerShdw blurRad="38100" dist="38100" dir="2700000" algn="tl">
                    <a:srgbClr val="C0C0C0"/>
                  </a:outerShdw>
                </a:effectLst>
                <a:latin typeface="Times New Roman" pitchFamily="16" charset="0"/>
              </a:rPr>
              <a:t>CIRCUIT-SWITCHED NETWORKS</a:t>
            </a:r>
          </a:p>
          <a:p>
            <a:pPr marL="0" lvl="2" inden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sz="2800" b="0" dirty="0">
              <a:solidFill>
                <a:srgbClr val="000000"/>
              </a:solidFill>
              <a:effectLst>
                <a:outerShdw blurRad="38100" dist="38100" dir="2700000" algn="tl">
                  <a:srgbClr val="C0C0C0"/>
                </a:outerShdw>
              </a:effectLst>
              <a:latin typeface="Times New Roman" pitchFamily="16" charset="0"/>
            </a:endParaRPr>
          </a:p>
        </p:txBody>
      </p:sp>
      <p:sp>
        <p:nvSpPr>
          <p:cNvPr id="36867" name="Text Box 4"/>
          <p:cNvSpPr txBox="1">
            <a:spLocks noChangeArrowheads="1"/>
          </p:cNvSpPr>
          <p:nvPr/>
        </p:nvSpPr>
        <p:spPr bwMode="auto">
          <a:xfrm>
            <a:off x="8229600" y="6400800"/>
            <a:ext cx="184150" cy="366713"/>
          </a:xfrm>
          <a:prstGeom prst="rect">
            <a:avLst/>
          </a:prstGeom>
          <a:noFill/>
          <a:ln w="9525">
            <a:noFill/>
            <a:round/>
            <a:headEnd/>
            <a:tailEnd/>
          </a:ln>
        </p:spPr>
        <p:txBody>
          <a:bodyPr wrap="none" anchor="ctr"/>
          <a:lstStyle/>
          <a:p>
            <a:endParaRPr lang="en-US"/>
          </a:p>
        </p:txBody>
      </p:sp>
      <p:sp>
        <p:nvSpPr>
          <p:cNvPr id="36868" name="Rectangle 5"/>
          <p:cNvSpPr>
            <a:spLocks noChangeArrowheads="1"/>
          </p:cNvSpPr>
          <p:nvPr/>
        </p:nvSpPr>
        <p:spPr bwMode="auto">
          <a:xfrm>
            <a:off x="228600" y="1066800"/>
            <a:ext cx="8229600" cy="3387723"/>
          </a:xfrm>
          <a:prstGeom prst="rect">
            <a:avLst/>
          </a:prstGeom>
          <a:noFill/>
          <a:ln w="9525">
            <a:noFill/>
            <a:round/>
            <a:headEnd/>
            <a:tailEnd/>
          </a:ln>
        </p:spPr>
        <p:txBody>
          <a:bodyPr lIns="90000" tIns="46800" rIns="90000" bIns="46800">
            <a:spAutoFit/>
          </a:bodyPr>
          <a:lstStyle/>
          <a:p>
            <a:pPr algn="just">
              <a:buClr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000000"/>
                </a:solidFill>
                <a:latin typeface="Times New Roman" pitchFamily="18" charset="0"/>
              </a:rPr>
              <a:t> A circuit-switched network consists of a set of switches connected by physical links.</a:t>
            </a:r>
          </a:p>
          <a:p>
            <a:pPr algn="jus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dirty="0">
              <a:solidFill>
                <a:srgbClr val="000000"/>
              </a:solidFill>
              <a:latin typeface="Times New Roman" pitchFamily="18" charset="0"/>
            </a:endParaRPr>
          </a:p>
          <a:p>
            <a:pPr algn="just">
              <a:buClr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000000"/>
                </a:solidFill>
                <a:latin typeface="Times New Roman" pitchFamily="18" charset="0"/>
              </a:rPr>
              <a:t> Circuit-switches operate at the physical layer.</a:t>
            </a:r>
          </a:p>
          <a:p>
            <a:pPr algn="jus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dirty="0">
              <a:solidFill>
                <a:srgbClr val="000000"/>
              </a:solidFill>
              <a:latin typeface="Times New Roman" pitchFamily="18" charset="0"/>
            </a:endParaRPr>
          </a:p>
          <a:p>
            <a:pPr algn="just">
              <a:buClrTx/>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000000"/>
                </a:solidFill>
                <a:latin typeface="Times New Roman" pitchFamily="18" charset="0"/>
              </a:rPr>
              <a:t> A circuit-switched network creates a dedicated path to complete a link between the sender and receiver.</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0" i="0" dirty="0">
              <a:solidFill>
                <a:srgbClr val="000000"/>
              </a:solidFill>
              <a:latin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609600" y="5410200"/>
            <a:ext cx="7696200" cy="525401"/>
          </a:xfrm>
          <a:prstGeom prst="rect">
            <a:avLst/>
          </a:prstGeom>
          <a:solidFill>
            <a:srgbClr val="FFFFFF"/>
          </a:solidFill>
          <a:ln w="9525">
            <a:noFill/>
            <a:round/>
            <a:headEnd/>
            <a:tailEnd/>
          </a:ln>
        </p:spPr>
        <p:txBody>
          <a:bodyPr wrap="square" lIns="90000" tIns="46800" rIns="90000" bIns="46800" anchor="ctr">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 3:  </a:t>
            </a:r>
            <a:r>
              <a:rPr lang="en-US" sz="2800" b="0" i="0" dirty="0">
                <a:solidFill>
                  <a:srgbClr val="000000"/>
                </a:solidFill>
                <a:latin typeface="+mj-lt"/>
              </a:rPr>
              <a:t>A trivial circuit-switched network</a:t>
            </a:r>
          </a:p>
        </p:txBody>
      </p:sp>
      <p:pic>
        <p:nvPicPr>
          <p:cNvPr id="15363" name="Picture 3"/>
          <p:cNvPicPr>
            <a:picLocks noChangeAspect="1" noChangeArrowheads="1"/>
          </p:cNvPicPr>
          <p:nvPr/>
        </p:nvPicPr>
        <p:blipFill>
          <a:blip r:embed="rId3"/>
          <a:srcRect/>
          <a:stretch>
            <a:fillRect/>
          </a:stretch>
        </p:blipFill>
        <p:spPr bwMode="auto">
          <a:xfrm>
            <a:off x="812800" y="1143000"/>
            <a:ext cx="7527925" cy="4217988"/>
          </a:xfrm>
          <a:prstGeom prst="rect">
            <a:avLst/>
          </a:prstGeom>
          <a:noFill/>
          <a:ln w="9525">
            <a:noFill/>
            <a:round/>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fill="hold" nodeType="clickEffect">
                                  <p:stCondLst>
                                    <p:cond delay="0"/>
                                  </p:stCondLst>
                                  <p:childTnLst>
                                    <p:set>
                                      <p:cBhvr additive="repl">
                                        <p:cTn id="6" dur="1" fill="hold">
                                          <p:stCondLst>
                                            <p:cond delay="0"/>
                                          </p:stCondLst>
                                        </p:cTn>
                                        <p:tgtEl>
                                          <p:spTgt spid="15363"/>
                                        </p:tgtEl>
                                        <p:attrNameLst>
                                          <p:attrName>style.visibility</p:attrName>
                                        </p:attrNameLst>
                                      </p:cBhvr>
                                      <p:to>
                                        <p:strVal val="visible"/>
                                      </p:to>
                                    </p:set>
                                    <p:anim calcmode="lin" valueType="num">
                                      <p:cBhvr additive="repl">
                                        <p:cTn id="7" dur="1000" fill="hold"/>
                                        <p:tgtEl>
                                          <p:spTgt spid="15363"/>
                                        </p:tgtEl>
                                        <p:attrNameLst>
                                          <p:attrName>ppt_w</p:attrName>
                                        </p:attrNameLst>
                                      </p:cBhvr>
                                      <p:tavLst>
                                        <p:tav tm="100000">
                                          <p:val>
                                            <p:fltVal val="0"/>
                                          </p:val>
                                        </p:tav>
                                        <p:tav tm="100000">
                                          <p:val>
                                            <p:strVal val="#ppt_w"/>
                                          </p:val>
                                        </p:tav>
                                      </p:tavLst>
                                    </p:anim>
                                    <p:anim calcmode="lin" valueType="num">
                                      <p:cBhvr additive="repl">
                                        <p:cTn id="8" dur="1000" fill="hold"/>
                                        <p:tgtEl>
                                          <p:spTgt spid="15363"/>
                                        </p:tgtEl>
                                        <p:attrNameLst>
                                          <p:attrName>ppt_h</p:attrName>
                                        </p:attrNameLst>
                                      </p:cBhvr>
                                      <p:tavLst>
                                        <p:tav tm="100000">
                                          <p:val>
                                            <p:fltVal val="0"/>
                                          </p:val>
                                        </p:tav>
                                        <p:tav tm="100000">
                                          <p:val>
                                            <p:strVal val="#ppt_h"/>
                                          </p:val>
                                        </p:tav>
                                      </p:tavLst>
                                    </p:anim>
                                    <p:anim calcmode="lin" valueType="num">
                                      <p:cBhvr additive="repl">
                                        <p:cTn id="9" dur="1000" fill="hold"/>
                                        <p:tgtEl>
                                          <p:spTgt spid="15363"/>
                                        </p:tgtEl>
                                        <p:attrNameLst>
                                          <p:attrName>r</p:attrName>
                                        </p:attrNameLst>
                                      </p:cBhvr>
                                      <p:tavLst>
                                        <p:tav tm="100000">
                                          <p:val>
                                            <p:strVal val="90"/>
                                          </p:val>
                                        </p:tav>
                                        <p:tav tm="100000">
                                          <p:val>
                                            <p:strVal val="0"/>
                                          </p:val>
                                        </p:tav>
                                      </p:tavLst>
                                    </p:anim>
                                    <p:animEffect transition="in" filter="fade">
                                      <p:cBhvr additive="repl">
                                        <p:cTn id="10" dur="10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pic>
        <p:nvPicPr>
          <p:cNvPr id="1028" name="Picture 4" descr="Circuit Switched Network"/>
          <p:cNvPicPr>
            <a:picLocks noChangeAspect="1" noChangeArrowheads="1"/>
          </p:cNvPicPr>
          <p:nvPr/>
        </p:nvPicPr>
        <p:blipFill>
          <a:blip r:embed="rId3"/>
          <a:srcRect/>
          <a:stretch>
            <a:fillRect/>
          </a:stretch>
        </p:blipFill>
        <p:spPr bwMode="auto">
          <a:xfrm>
            <a:off x="914400" y="1828800"/>
            <a:ext cx="7315200" cy="4038600"/>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53" name="Rectangle 9"/>
          <p:cNvSpPr>
            <a:spLocks noChangeArrowheads="1"/>
          </p:cNvSpPr>
          <p:nvPr/>
        </p:nvSpPr>
        <p:spPr bwMode="auto">
          <a:xfrm>
            <a:off x="228600" y="1371600"/>
            <a:ext cx="8686800" cy="393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914400" eaLnBrk="0" hangingPunct="0">
              <a:buClrTx/>
              <a:buSzTx/>
              <a:buFontTx/>
              <a:buNone/>
              <a:defRPr/>
            </a:pPr>
            <a:r>
              <a:rPr lang="en-US" sz="2800" dirty="0">
                <a:solidFill>
                  <a:srgbClr val="000000"/>
                </a:solidFill>
                <a:latin typeface="Times New Roman" pitchFamily="18" charset="0"/>
                <a:cs typeface="+mn-cs"/>
              </a:rPr>
              <a:t>As a trivial example, let us use a circuit-switched network to connect eight telephones in a small area. Communication is through 4-kHz voice channels. We assume that each link uses FDM to connect a maximum of two voice channels. The bandwidth of each link is then 8 kHz. Figure 4 shows the situation. Telephone 1 is connected to telephone 7; 2 to 5; 3 to 8; and 4 to 6. Of course the situation may change when new connections are made. The switch controls the connections.</a:t>
            </a:r>
          </a:p>
        </p:txBody>
      </p:sp>
      <p:sp>
        <p:nvSpPr>
          <p:cNvPr id="902155" name="Text Box 11"/>
          <p:cNvSpPr txBox="1">
            <a:spLocks noChangeArrowheads="1"/>
          </p:cNvSpPr>
          <p:nvPr/>
        </p:nvSpPr>
        <p:spPr bwMode="auto">
          <a:xfrm>
            <a:off x="609600" y="228600"/>
            <a:ext cx="6248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hangingPunct="0">
              <a:buClrTx/>
              <a:buSzTx/>
              <a:buFontTx/>
              <a:buNone/>
              <a:defRPr/>
            </a:pPr>
            <a:r>
              <a:rPr lang="en-US" sz="4000" dirty="0">
                <a:solidFill>
                  <a:srgbClr val="FF0000"/>
                </a:solidFill>
                <a:latin typeface="+mj-lt"/>
                <a:cs typeface="+mn-cs"/>
              </a:rPr>
              <a:t>Example 1</a:t>
            </a:r>
          </a:p>
        </p:txBody>
      </p:sp>
      <p:pic>
        <p:nvPicPr>
          <p:cNvPr id="38916" name="Picture 1"/>
          <p:cNvPicPr>
            <a:picLocks noChangeAspect="1"/>
          </p:cNvPicPr>
          <p:nvPr/>
        </p:nvPicPr>
        <p:blipFill>
          <a:blip r:embed="rId3"/>
          <a:srcRect/>
          <a:stretch>
            <a:fillRect/>
          </a:stretch>
        </p:blipFill>
        <p:spPr bwMode="auto">
          <a:xfrm>
            <a:off x="7391400" y="228600"/>
            <a:ext cx="1343026" cy="76200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1000" y="5181600"/>
            <a:ext cx="8382000" cy="525401"/>
          </a:xfrm>
          <a:prstGeom prst="rect">
            <a:avLst/>
          </a:prstGeom>
          <a:solidFill>
            <a:srgbClr val="FFFFFF"/>
          </a:solidFill>
          <a:ln w="9525">
            <a:noFill/>
            <a:round/>
            <a:headEnd/>
            <a:tailEnd/>
          </a:ln>
        </p:spPr>
        <p:txBody>
          <a:bodyPr wrap="square"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b="0" i="0" dirty="0">
                <a:solidFill>
                  <a:srgbClr val="FF0000"/>
                </a:solidFill>
                <a:latin typeface="Times-BoldItalic" charset="0"/>
              </a:rPr>
              <a:t> </a:t>
            </a:r>
            <a:r>
              <a:rPr lang="en-US" sz="2800" b="0" i="0" dirty="0">
                <a:solidFill>
                  <a:srgbClr val="FF0000"/>
                </a:solidFill>
                <a:latin typeface="+mj-lt"/>
              </a:rPr>
              <a:t>Figure 4:  </a:t>
            </a:r>
            <a:r>
              <a:rPr lang="en-US" sz="2800" b="0" i="0" dirty="0">
                <a:solidFill>
                  <a:srgbClr val="000000"/>
                </a:solidFill>
                <a:latin typeface="+mj-lt"/>
              </a:rPr>
              <a:t>Circuit-switched network used in Example 1</a:t>
            </a:r>
          </a:p>
        </p:txBody>
      </p:sp>
      <p:pic>
        <p:nvPicPr>
          <p:cNvPr id="16387" name="Picture 3"/>
          <p:cNvPicPr>
            <a:picLocks noChangeAspect="1" noChangeArrowheads="1"/>
          </p:cNvPicPr>
          <p:nvPr/>
        </p:nvPicPr>
        <p:blipFill>
          <a:blip r:embed="rId3"/>
          <a:srcRect/>
          <a:stretch>
            <a:fillRect/>
          </a:stretch>
        </p:blipFill>
        <p:spPr bwMode="auto">
          <a:xfrm>
            <a:off x="381000" y="1828800"/>
            <a:ext cx="8459788" cy="3228975"/>
          </a:xfrm>
          <a:prstGeom prst="rect">
            <a:avLst/>
          </a:prstGeom>
          <a:noFill/>
          <a:ln w="9525">
            <a:noFill/>
            <a:round/>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16387"/>
                                        </p:tgtEl>
                                        <p:attrNameLst>
                                          <p:attrName>style.visibility</p:attrName>
                                        </p:attrNameLst>
                                      </p:cBhvr>
                                      <p:to>
                                        <p:strVal val="visible"/>
                                      </p:to>
                                    </p:set>
                                    <p:animEffect transition="in" filter="wipe(left)">
                                      <p:cBhvr additive="repl">
                                        <p:cTn id="7" dur="25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7" name="Rectangle 9"/>
          <p:cNvSpPr>
            <a:spLocks noChangeArrowheads="1"/>
          </p:cNvSpPr>
          <p:nvPr/>
        </p:nvSpPr>
        <p:spPr bwMode="auto">
          <a:xfrm>
            <a:off x="228600" y="1524000"/>
            <a:ext cx="86868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defTabSz="914400" eaLnBrk="0" hangingPunct="0">
              <a:buClrTx/>
              <a:buSzTx/>
              <a:buFontTx/>
              <a:buNone/>
              <a:defRPr/>
            </a:pPr>
            <a:r>
              <a:rPr lang="en-US" sz="2800" dirty="0">
                <a:solidFill>
                  <a:srgbClr val="000000"/>
                </a:solidFill>
                <a:latin typeface="Times New Roman" pitchFamily="18" charset="0"/>
                <a:cs typeface="+mn-cs"/>
              </a:rPr>
              <a:t>As another example, consider a circuit-switched network that connects computers in two remote offices of a private company. The offices are connected using a T-1 line leased from a communication service provider. There are two 4 × 8 (4 inputs and 8 outputs) switches in this network. For each switch, four output ports are folded into the input ports to allow communication between computers in the same office. Four other output ports allow communication between the two offices. Figure 5 shows the situation.</a:t>
            </a:r>
          </a:p>
        </p:txBody>
      </p:sp>
      <p:sp>
        <p:nvSpPr>
          <p:cNvPr id="903179" name="Text Box 11"/>
          <p:cNvSpPr txBox="1">
            <a:spLocks noChangeArrowheads="1"/>
          </p:cNvSpPr>
          <p:nvPr/>
        </p:nvSpPr>
        <p:spPr bwMode="auto">
          <a:xfrm>
            <a:off x="1143000" y="457200"/>
            <a:ext cx="533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defTabSz="914400" eaLnBrk="0" hangingPunct="0">
              <a:buClrTx/>
              <a:buSzTx/>
              <a:buFontTx/>
              <a:buNone/>
              <a:defRPr/>
            </a:pPr>
            <a:r>
              <a:rPr lang="en-US" sz="3600" dirty="0">
                <a:solidFill>
                  <a:srgbClr val="FF0000"/>
                </a:solidFill>
                <a:latin typeface="+mj-lt"/>
                <a:cs typeface="+mn-cs"/>
              </a:rPr>
              <a:t>Example 2</a:t>
            </a:r>
          </a:p>
        </p:txBody>
      </p:sp>
      <p:pic>
        <p:nvPicPr>
          <p:cNvPr id="40964" name="Picture 1"/>
          <p:cNvPicPr>
            <a:picLocks noChangeAspect="1"/>
          </p:cNvPicPr>
          <p:nvPr/>
        </p:nvPicPr>
        <p:blipFill>
          <a:blip r:embed="rId3"/>
          <a:srcRect/>
          <a:stretch>
            <a:fillRect/>
          </a:stretch>
        </p:blipFill>
        <p:spPr bwMode="auto">
          <a:xfrm>
            <a:off x="7467600" y="304800"/>
            <a:ext cx="1343025" cy="762001"/>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533400" y="5257800"/>
            <a:ext cx="8229600" cy="525401"/>
          </a:xfrm>
          <a:prstGeom prst="rect">
            <a:avLst/>
          </a:prstGeom>
          <a:solidFill>
            <a:srgbClr val="FFFFFF"/>
          </a:solidFill>
          <a:ln w="9525">
            <a:noFill/>
            <a:round/>
            <a:headEnd/>
            <a:tailEnd/>
          </a:ln>
        </p:spPr>
        <p:txBody>
          <a:bodyPr wrap="square"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 5:  </a:t>
            </a:r>
            <a:r>
              <a:rPr lang="en-US" sz="2800" b="0" i="0" dirty="0">
                <a:solidFill>
                  <a:srgbClr val="000000"/>
                </a:solidFill>
                <a:latin typeface="+mj-lt"/>
              </a:rPr>
              <a:t>Circuit-switched network used in Example 2</a:t>
            </a:r>
          </a:p>
        </p:txBody>
      </p:sp>
      <p:pic>
        <p:nvPicPr>
          <p:cNvPr id="17411" name="Picture 3"/>
          <p:cNvPicPr>
            <a:picLocks noChangeAspect="1" noChangeArrowheads="1"/>
          </p:cNvPicPr>
          <p:nvPr/>
        </p:nvPicPr>
        <p:blipFill>
          <a:blip r:embed="rId3"/>
          <a:srcRect/>
          <a:stretch>
            <a:fillRect/>
          </a:stretch>
        </p:blipFill>
        <p:spPr bwMode="auto">
          <a:xfrm>
            <a:off x="457200" y="1371600"/>
            <a:ext cx="8180387" cy="3432175"/>
          </a:xfrm>
          <a:prstGeom prst="rect">
            <a:avLst/>
          </a:prstGeom>
          <a:noFill/>
          <a:ln w="9525">
            <a:noFill/>
            <a:round/>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additive="repl">
                                        <p:cTn id="6" dur="1" fill="hold">
                                          <p:stCondLst>
                                            <p:cond delay="0"/>
                                          </p:stCondLst>
                                        </p:cTn>
                                        <p:tgtEl>
                                          <p:spTgt spid="17411"/>
                                        </p:tgtEl>
                                        <p:attrNameLst>
                                          <p:attrName>style.visibility</p:attrName>
                                        </p:attrNameLst>
                                      </p:cBhvr>
                                      <p:to>
                                        <p:strVal val="visible"/>
                                      </p:to>
                                    </p:set>
                                    <p:animEffect transition="in" filter="wipe(left)">
                                      <p:cBhvr additive="repl">
                                        <p:cTn id="7" dur="225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1" name="Text Box 9"/>
          <p:cNvSpPr txBox="1">
            <a:spLocks noChangeArrowheads="1"/>
          </p:cNvSpPr>
          <p:nvPr/>
        </p:nvSpPr>
        <p:spPr bwMode="auto">
          <a:xfrm>
            <a:off x="1143000" y="1143000"/>
            <a:ext cx="6705600" cy="649288"/>
          </a:xfrm>
          <a:prstGeom prst="rect">
            <a:avLst/>
          </a:prstGeom>
          <a:noFill/>
          <a:ln w="9525">
            <a:noFill/>
            <a:round/>
            <a:headEnd/>
            <a:tailEnd/>
          </a:ln>
          <a:effec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b="0" i="0" dirty="0">
                <a:solidFill>
                  <a:srgbClr val="FF0000"/>
                </a:solidFill>
                <a:effectLst>
                  <a:outerShdw blurRad="38100" dist="38100" dir="2700000" algn="tl">
                    <a:srgbClr val="C0C0C0"/>
                  </a:outerShdw>
                </a:effectLst>
                <a:latin typeface="Times New Roman" pitchFamily="16" charset="0"/>
              </a:rPr>
              <a:t>              Three Phases</a:t>
            </a:r>
          </a:p>
        </p:txBody>
      </p:sp>
      <p:sp>
        <p:nvSpPr>
          <p:cNvPr id="43011" name="Rectangle 10"/>
          <p:cNvSpPr>
            <a:spLocks noChangeArrowheads="1"/>
          </p:cNvSpPr>
          <p:nvPr/>
        </p:nvSpPr>
        <p:spPr bwMode="auto">
          <a:xfrm>
            <a:off x="533400" y="2057400"/>
            <a:ext cx="7924800" cy="2227263"/>
          </a:xfrm>
          <a:prstGeom prst="rect">
            <a:avLst/>
          </a:prstGeom>
          <a:solidFill>
            <a:srgbClr val="FFFFFF"/>
          </a:solidFill>
          <a:ln w="9525">
            <a:noFill/>
            <a:round/>
            <a:headEnd/>
            <a:tailEnd/>
          </a:ln>
        </p:spPr>
        <p:txBody>
          <a:bodyPr lIns="90000" tIns="46800" rIns="90000" bIns="46800">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 actual communication in a circuit-switched network requires three phases: </a:t>
            </a:r>
          </a:p>
          <a:p>
            <a:pPr marL="457200" lvl="1" indent="0" algn="just">
              <a:buFont typeface="Baby Kruffy"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 connection setup, </a:t>
            </a:r>
          </a:p>
          <a:p>
            <a:pPr marL="457200" lvl="1" indent="0" algn="just">
              <a:buFont typeface="Baby Kruffy"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 data transfer, and </a:t>
            </a:r>
          </a:p>
          <a:p>
            <a:pPr marL="457200" lvl="1" indent="0" algn="just">
              <a:buFont typeface="Baby Kruffy"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 connection teardown.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04800" y="5257800"/>
            <a:ext cx="8610600" cy="894733"/>
          </a:xfrm>
          <a:prstGeom prst="rect">
            <a:avLst/>
          </a:prstGeom>
          <a:solidFill>
            <a:srgbClr val="FFFFFF"/>
          </a:solidFill>
          <a:ln w="9525">
            <a:noFill/>
            <a:round/>
            <a:headEnd/>
            <a:tailEnd/>
          </a:ln>
        </p:spPr>
        <p:txBody>
          <a:bodyPr wrap="square"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000" b="0" i="0" dirty="0">
              <a:solidFill>
                <a:srgbClr val="FF0000"/>
              </a:solidFill>
              <a:latin typeface="Times-BoldItalic"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0" i="0" dirty="0">
                <a:solidFill>
                  <a:srgbClr val="FF0000"/>
                </a:solidFill>
                <a:latin typeface="+mj-lt"/>
              </a:rPr>
              <a:t>Figure 6 : </a:t>
            </a:r>
            <a:r>
              <a:rPr lang="en-US" sz="3200" b="0" i="0" dirty="0">
                <a:solidFill>
                  <a:srgbClr val="000000"/>
                </a:solidFill>
                <a:latin typeface="+mj-lt"/>
              </a:rPr>
              <a:t>circuit-switched network three phases</a:t>
            </a:r>
          </a:p>
        </p:txBody>
      </p:sp>
      <p:pic>
        <p:nvPicPr>
          <p:cNvPr id="37891" name="Picture 3"/>
          <p:cNvPicPr>
            <a:picLocks noChangeAspect="1" noChangeArrowheads="1"/>
          </p:cNvPicPr>
          <p:nvPr/>
        </p:nvPicPr>
        <p:blipFill>
          <a:blip r:embed="rId3"/>
          <a:srcRect/>
          <a:stretch>
            <a:fillRect/>
          </a:stretch>
        </p:blipFill>
        <p:spPr bwMode="auto">
          <a:xfrm>
            <a:off x="304800" y="914400"/>
            <a:ext cx="8420100" cy="4454525"/>
          </a:xfrm>
          <a:prstGeom prst="rect">
            <a:avLst/>
          </a:prstGeom>
          <a:noFill/>
          <a:ln w="9525">
            <a:noFill/>
            <a:round/>
            <a:headEnd/>
            <a:tailEnd/>
          </a:ln>
        </p:spPr>
      </p:pic>
      <p:pic>
        <p:nvPicPr>
          <p:cNvPr id="37892" name="Picture 4"/>
          <p:cNvPicPr>
            <a:picLocks noChangeAspect="1" noChangeArrowheads="1"/>
          </p:cNvPicPr>
          <p:nvPr/>
        </p:nvPicPr>
        <p:blipFill>
          <a:blip r:embed="rId4"/>
          <a:srcRect/>
          <a:stretch>
            <a:fillRect/>
          </a:stretch>
        </p:blipFill>
        <p:spPr bwMode="auto">
          <a:xfrm>
            <a:off x="1385888" y="2209800"/>
            <a:ext cx="6767512" cy="466725"/>
          </a:xfrm>
          <a:prstGeom prst="rect">
            <a:avLst/>
          </a:prstGeom>
          <a:noFill/>
          <a:ln w="9525">
            <a:noFill/>
            <a:round/>
            <a:headEnd/>
            <a:tailEnd/>
          </a:ln>
        </p:spPr>
      </p:pic>
      <p:pic>
        <p:nvPicPr>
          <p:cNvPr id="37893" name="Picture 5"/>
          <p:cNvPicPr>
            <a:picLocks noChangeAspect="1" noChangeArrowheads="1"/>
          </p:cNvPicPr>
          <p:nvPr/>
        </p:nvPicPr>
        <p:blipFill>
          <a:blip r:embed="rId5"/>
          <a:srcRect/>
          <a:stretch>
            <a:fillRect/>
          </a:stretch>
        </p:blipFill>
        <p:spPr bwMode="auto">
          <a:xfrm>
            <a:off x="1385888" y="2667000"/>
            <a:ext cx="6767512" cy="473075"/>
          </a:xfrm>
          <a:prstGeom prst="rect">
            <a:avLst/>
          </a:prstGeom>
          <a:noFill/>
          <a:ln w="9525">
            <a:noFill/>
            <a:round/>
            <a:headEnd/>
            <a:tailEnd/>
          </a:ln>
        </p:spPr>
      </p:pic>
      <p:pic>
        <p:nvPicPr>
          <p:cNvPr id="37894" name="Picture 6"/>
          <p:cNvPicPr>
            <a:picLocks noChangeAspect="1" noChangeArrowheads="1"/>
          </p:cNvPicPr>
          <p:nvPr/>
        </p:nvPicPr>
        <p:blipFill>
          <a:blip r:embed="rId6"/>
          <a:srcRect/>
          <a:stretch>
            <a:fillRect/>
          </a:stretch>
        </p:blipFill>
        <p:spPr bwMode="auto">
          <a:xfrm>
            <a:off x="1462088" y="3124200"/>
            <a:ext cx="6767512" cy="1592263"/>
          </a:xfrm>
          <a:prstGeom prst="rect">
            <a:avLst/>
          </a:prstGeom>
          <a:noFill/>
          <a:ln w="9525">
            <a:noFill/>
            <a:round/>
            <a:headEnd/>
            <a:tailEnd/>
          </a:ln>
        </p:spPr>
      </p:pic>
      <p:pic>
        <p:nvPicPr>
          <p:cNvPr id="37895" name="Picture 7"/>
          <p:cNvPicPr>
            <a:picLocks noChangeAspect="1" noChangeArrowheads="1"/>
          </p:cNvPicPr>
          <p:nvPr/>
        </p:nvPicPr>
        <p:blipFill>
          <a:blip r:embed="rId5"/>
          <a:srcRect/>
          <a:stretch>
            <a:fillRect/>
          </a:stretch>
        </p:blipFill>
        <p:spPr bwMode="auto">
          <a:xfrm>
            <a:off x="1447800" y="4784725"/>
            <a:ext cx="6767513" cy="473075"/>
          </a:xfrm>
          <a:prstGeom prst="rect">
            <a:avLst/>
          </a:prstGeom>
          <a:noFill/>
          <a:ln w="9525">
            <a:noFill/>
            <a:round/>
            <a:headEnd/>
            <a:tailEnd/>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78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additive="repl">
                                        <p:cTn id="10" dur="1" fill="hold">
                                          <p:stCondLst>
                                            <p:cond delay="0"/>
                                          </p:stCondLst>
                                        </p:cTn>
                                        <p:tgtEl>
                                          <p:spTgt spid="37892"/>
                                        </p:tgtEl>
                                        <p:attrNameLst>
                                          <p:attrName>style.visibility</p:attrName>
                                        </p:attrNameLst>
                                      </p:cBhvr>
                                      <p:to>
                                        <p:strVal val="visible"/>
                                      </p:to>
                                    </p:set>
                                    <p:animEffect transition="in" filter="wipe(left)">
                                      <p:cBhvr additive="repl">
                                        <p:cTn id="11" dur="2000"/>
                                        <p:tgtEl>
                                          <p:spTgt spid="3789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additive="repl">
                                        <p:cTn id="15" dur="1" fill="hold">
                                          <p:stCondLst>
                                            <p:cond delay="0"/>
                                          </p:stCondLst>
                                        </p:cTn>
                                        <p:tgtEl>
                                          <p:spTgt spid="37893"/>
                                        </p:tgtEl>
                                        <p:attrNameLst>
                                          <p:attrName>style.visibility</p:attrName>
                                        </p:attrNameLst>
                                      </p:cBhvr>
                                      <p:to>
                                        <p:strVal val="visible"/>
                                      </p:to>
                                    </p:set>
                                    <p:animEffect transition="in" filter="wipe(right)">
                                      <p:cBhvr additive="repl">
                                        <p:cTn id="16" dur="2000"/>
                                        <p:tgtEl>
                                          <p:spTgt spid="3789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additive="repl">
                                        <p:cTn id="20" dur="1" fill="hold">
                                          <p:stCondLst>
                                            <p:cond delay="0"/>
                                          </p:stCondLst>
                                        </p:cTn>
                                        <p:tgtEl>
                                          <p:spTgt spid="37894"/>
                                        </p:tgtEl>
                                        <p:attrNameLst>
                                          <p:attrName>style.visibility</p:attrName>
                                        </p:attrNameLst>
                                      </p:cBhvr>
                                      <p:to>
                                        <p:strVal val="visible"/>
                                      </p:to>
                                    </p:set>
                                    <p:animEffect transition="in" filter="wipe(left)">
                                      <p:cBhvr additive="repl">
                                        <p:cTn id="21" dur="2000"/>
                                        <p:tgtEl>
                                          <p:spTgt spid="3789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additive="repl">
                                        <p:cTn id="25" dur="1" fill="hold">
                                          <p:stCondLst>
                                            <p:cond delay="0"/>
                                          </p:stCondLst>
                                        </p:cTn>
                                        <p:tgtEl>
                                          <p:spTgt spid="37895"/>
                                        </p:tgtEl>
                                        <p:attrNameLst>
                                          <p:attrName>style.visibility</p:attrName>
                                        </p:attrNameLst>
                                      </p:cBhvr>
                                      <p:to>
                                        <p:strVal val="visible"/>
                                      </p:to>
                                    </p:set>
                                    <p:animEffect transition="in" filter="wipe(right)">
                                      <p:cBhvr additive="repl">
                                        <p:cTn id="26" dur="2000"/>
                                        <p:tgtEl>
                                          <p:spTgt spid="3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5" name="Text Box 9"/>
          <p:cNvSpPr txBox="1">
            <a:spLocks noChangeArrowheads="1"/>
          </p:cNvSpPr>
          <p:nvPr/>
        </p:nvSpPr>
        <p:spPr bwMode="auto">
          <a:xfrm>
            <a:off x="3429000" y="6350"/>
            <a:ext cx="3109913" cy="1203325"/>
          </a:xfrm>
          <a:prstGeom prst="rect">
            <a:avLst/>
          </a:prstGeom>
          <a:noFill/>
          <a:ln w="9525">
            <a:noFill/>
            <a:round/>
            <a:headEnd/>
            <a:tailEnd/>
          </a:ln>
          <a:effec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b="0" i="0" dirty="0">
                <a:solidFill>
                  <a:srgbClr val="FF0000"/>
                </a:solidFill>
                <a:effectLst>
                  <a:outerShdw blurRad="38100" dist="38100" dir="2700000" algn="tl">
                    <a:srgbClr val="C0C0C0"/>
                  </a:outerShdw>
                </a:effectLst>
                <a:latin typeface="Times New Roman" pitchFamily="16" charset="0"/>
              </a:rPr>
              <a:t>              Efficiency</a:t>
            </a:r>
          </a:p>
        </p:txBody>
      </p:sp>
      <p:sp>
        <p:nvSpPr>
          <p:cNvPr id="45059" name="Rectangle 10"/>
          <p:cNvSpPr>
            <a:spLocks noChangeArrowheads="1"/>
          </p:cNvSpPr>
          <p:nvPr/>
        </p:nvSpPr>
        <p:spPr bwMode="auto">
          <a:xfrm>
            <a:off x="381000" y="1293813"/>
            <a:ext cx="7924800" cy="4403725"/>
          </a:xfrm>
          <a:prstGeom prst="rect">
            <a:avLst/>
          </a:prstGeom>
          <a:solidFill>
            <a:srgbClr val="FFFFFF"/>
          </a:solidFill>
          <a:ln w="9525">
            <a:noFill/>
            <a:round/>
            <a:headEnd/>
            <a:tailEnd/>
          </a:ln>
        </p:spPr>
        <p:txBody>
          <a:bodyPr lIns="90000" tIns="46800" rIns="90000" bIns="46800">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It can be argued that circuit-switched networks are not as efficient as the other two types of networks because resources are allocated during the entire duration of the connection. </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These resources are unavailable to other connections. In a telephone network, people normally terminate the communication when they have finished their conversation.</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3" name="Text Box 9"/>
          <p:cNvSpPr txBox="1">
            <a:spLocks noChangeArrowheads="1"/>
          </p:cNvSpPr>
          <p:nvPr/>
        </p:nvSpPr>
        <p:spPr bwMode="auto">
          <a:xfrm>
            <a:off x="2127250" y="1219200"/>
            <a:ext cx="4572000" cy="649288"/>
          </a:xfrm>
          <a:prstGeom prst="rect">
            <a:avLst/>
          </a:prstGeom>
          <a:noFill/>
          <a:ln w="9525">
            <a:noFill/>
            <a:round/>
            <a:headEnd/>
            <a:tailEnd/>
          </a:ln>
          <a:effec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b="0" i="0" dirty="0">
                <a:solidFill>
                  <a:srgbClr val="FF0000"/>
                </a:solidFill>
                <a:effectLst>
                  <a:outerShdw blurRad="38100" dist="38100" dir="2700000" algn="tl">
                    <a:srgbClr val="C0C0C0"/>
                  </a:outerShdw>
                </a:effectLst>
                <a:latin typeface="Times New Roman" pitchFamily="16" charset="0"/>
              </a:rPr>
              <a:t>          Delay</a:t>
            </a:r>
          </a:p>
        </p:txBody>
      </p:sp>
      <p:sp>
        <p:nvSpPr>
          <p:cNvPr id="46083" name="Rectangle 10"/>
          <p:cNvSpPr>
            <a:spLocks noChangeArrowheads="1"/>
          </p:cNvSpPr>
          <p:nvPr/>
        </p:nvSpPr>
        <p:spPr bwMode="auto">
          <a:xfrm>
            <a:off x="450850" y="2438400"/>
            <a:ext cx="7924800" cy="1373188"/>
          </a:xfrm>
          <a:prstGeom prst="rect">
            <a:avLst/>
          </a:prstGeom>
          <a:solidFill>
            <a:srgbClr val="FFFFFF"/>
          </a:solidFill>
          <a:ln w="9525">
            <a:noFill/>
            <a:round/>
            <a:headEnd/>
            <a:tailEnd/>
          </a:ln>
        </p:spPr>
        <p:txBody>
          <a:bodyPr lIns="90000" tIns="46800" rIns="90000" bIns="46800">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During data transfer the data are not delayed at each switch; the resources are allocated for the duration of the connection.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57200" y="5867400"/>
            <a:ext cx="7924800" cy="586957"/>
          </a:xfrm>
          <a:prstGeom prst="rect">
            <a:avLst/>
          </a:prstGeom>
          <a:solidFill>
            <a:srgbClr val="FFFFFF"/>
          </a:solidFill>
          <a:ln w="9525">
            <a:noFill/>
            <a:round/>
            <a:headEnd/>
            <a:tailEnd/>
          </a:ln>
        </p:spPr>
        <p:txBody>
          <a:bodyPr wrap="square"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0" i="0" dirty="0">
                <a:solidFill>
                  <a:srgbClr val="FF0000"/>
                </a:solidFill>
                <a:latin typeface="+mj-lt"/>
              </a:rPr>
              <a:t>Figure 7:  </a:t>
            </a:r>
            <a:r>
              <a:rPr lang="en-US" sz="3200" b="0" i="0" dirty="0">
                <a:solidFill>
                  <a:srgbClr val="000000"/>
                </a:solidFill>
                <a:latin typeface="+mj-lt"/>
              </a:rPr>
              <a:t>Delay in a circuit-switched network</a:t>
            </a:r>
          </a:p>
        </p:txBody>
      </p:sp>
      <p:pic>
        <p:nvPicPr>
          <p:cNvPr id="22531" name="Picture 3"/>
          <p:cNvPicPr>
            <a:picLocks noChangeAspect="1" noChangeArrowheads="1"/>
          </p:cNvPicPr>
          <p:nvPr/>
        </p:nvPicPr>
        <p:blipFill>
          <a:blip r:embed="rId3"/>
          <a:srcRect/>
          <a:stretch>
            <a:fillRect/>
          </a:stretch>
        </p:blipFill>
        <p:spPr bwMode="auto">
          <a:xfrm>
            <a:off x="381000" y="914400"/>
            <a:ext cx="8420100" cy="4454525"/>
          </a:xfrm>
          <a:prstGeom prst="rect">
            <a:avLst/>
          </a:prstGeom>
          <a:noFill/>
          <a:ln w="9525">
            <a:noFill/>
            <a:round/>
            <a:headEnd/>
            <a:tailEnd/>
          </a:ln>
        </p:spPr>
      </p:pic>
      <p:pic>
        <p:nvPicPr>
          <p:cNvPr id="22532" name="Picture 4"/>
          <p:cNvPicPr>
            <a:picLocks noChangeAspect="1" noChangeArrowheads="1"/>
          </p:cNvPicPr>
          <p:nvPr/>
        </p:nvPicPr>
        <p:blipFill>
          <a:blip r:embed="rId4"/>
          <a:srcRect/>
          <a:stretch>
            <a:fillRect/>
          </a:stretch>
        </p:blipFill>
        <p:spPr bwMode="auto">
          <a:xfrm>
            <a:off x="1385888" y="2209800"/>
            <a:ext cx="6767512" cy="466725"/>
          </a:xfrm>
          <a:prstGeom prst="rect">
            <a:avLst/>
          </a:prstGeom>
          <a:noFill/>
          <a:ln w="9525">
            <a:noFill/>
            <a:round/>
            <a:headEnd/>
            <a:tailEnd/>
          </a:ln>
        </p:spPr>
      </p:pic>
      <p:pic>
        <p:nvPicPr>
          <p:cNvPr id="22533" name="Picture 5"/>
          <p:cNvPicPr>
            <a:picLocks noChangeAspect="1" noChangeArrowheads="1"/>
          </p:cNvPicPr>
          <p:nvPr/>
        </p:nvPicPr>
        <p:blipFill>
          <a:blip r:embed="rId5"/>
          <a:srcRect/>
          <a:stretch>
            <a:fillRect/>
          </a:stretch>
        </p:blipFill>
        <p:spPr bwMode="auto">
          <a:xfrm>
            <a:off x="1385888" y="2667000"/>
            <a:ext cx="6767512" cy="473075"/>
          </a:xfrm>
          <a:prstGeom prst="rect">
            <a:avLst/>
          </a:prstGeom>
          <a:noFill/>
          <a:ln w="9525">
            <a:noFill/>
            <a:round/>
            <a:headEnd/>
            <a:tailEnd/>
          </a:ln>
        </p:spPr>
      </p:pic>
      <p:pic>
        <p:nvPicPr>
          <p:cNvPr id="22534" name="Picture 6"/>
          <p:cNvPicPr>
            <a:picLocks noChangeAspect="1" noChangeArrowheads="1"/>
          </p:cNvPicPr>
          <p:nvPr/>
        </p:nvPicPr>
        <p:blipFill>
          <a:blip r:embed="rId6"/>
          <a:srcRect/>
          <a:stretch>
            <a:fillRect/>
          </a:stretch>
        </p:blipFill>
        <p:spPr bwMode="auto">
          <a:xfrm>
            <a:off x="1462088" y="3124200"/>
            <a:ext cx="6767512" cy="1592263"/>
          </a:xfrm>
          <a:prstGeom prst="rect">
            <a:avLst/>
          </a:prstGeom>
          <a:noFill/>
          <a:ln w="9525">
            <a:noFill/>
            <a:round/>
            <a:headEnd/>
            <a:tailEnd/>
          </a:ln>
        </p:spPr>
      </p:pic>
      <p:pic>
        <p:nvPicPr>
          <p:cNvPr id="22535" name="Picture 7"/>
          <p:cNvPicPr>
            <a:picLocks noChangeAspect="1" noChangeArrowheads="1"/>
          </p:cNvPicPr>
          <p:nvPr/>
        </p:nvPicPr>
        <p:blipFill>
          <a:blip r:embed="rId5"/>
          <a:srcRect/>
          <a:stretch>
            <a:fillRect/>
          </a:stretch>
        </p:blipFill>
        <p:spPr bwMode="auto">
          <a:xfrm>
            <a:off x="1447800" y="4784725"/>
            <a:ext cx="6767513" cy="473075"/>
          </a:xfrm>
          <a:prstGeom prst="rect">
            <a:avLst/>
          </a:prstGeom>
          <a:noFill/>
          <a:ln w="9525">
            <a:noFill/>
            <a:round/>
            <a:headEnd/>
            <a:tailEnd/>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25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additive="repl">
                                        <p:cTn id="10" dur="1" fill="hold">
                                          <p:stCondLst>
                                            <p:cond delay="0"/>
                                          </p:stCondLst>
                                        </p:cTn>
                                        <p:tgtEl>
                                          <p:spTgt spid="22532"/>
                                        </p:tgtEl>
                                        <p:attrNameLst>
                                          <p:attrName>style.visibility</p:attrName>
                                        </p:attrNameLst>
                                      </p:cBhvr>
                                      <p:to>
                                        <p:strVal val="visible"/>
                                      </p:to>
                                    </p:set>
                                    <p:animEffect transition="in" filter="wipe(left)">
                                      <p:cBhvr additive="repl">
                                        <p:cTn id="11" dur="2000"/>
                                        <p:tgtEl>
                                          <p:spTgt spid="225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additive="repl">
                                        <p:cTn id="15" dur="1" fill="hold">
                                          <p:stCondLst>
                                            <p:cond delay="0"/>
                                          </p:stCondLst>
                                        </p:cTn>
                                        <p:tgtEl>
                                          <p:spTgt spid="22533"/>
                                        </p:tgtEl>
                                        <p:attrNameLst>
                                          <p:attrName>style.visibility</p:attrName>
                                        </p:attrNameLst>
                                      </p:cBhvr>
                                      <p:to>
                                        <p:strVal val="visible"/>
                                      </p:to>
                                    </p:set>
                                    <p:animEffect transition="in" filter="wipe(right)">
                                      <p:cBhvr additive="repl">
                                        <p:cTn id="16" dur="2000"/>
                                        <p:tgtEl>
                                          <p:spTgt spid="2253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additive="repl">
                                        <p:cTn id="20" dur="1" fill="hold">
                                          <p:stCondLst>
                                            <p:cond delay="0"/>
                                          </p:stCondLst>
                                        </p:cTn>
                                        <p:tgtEl>
                                          <p:spTgt spid="22534"/>
                                        </p:tgtEl>
                                        <p:attrNameLst>
                                          <p:attrName>style.visibility</p:attrName>
                                        </p:attrNameLst>
                                      </p:cBhvr>
                                      <p:to>
                                        <p:strVal val="visible"/>
                                      </p:to>
                                    </p:set>
                                    <p:animEffect transition="in" filter="wipe(left)">
                                      <p:cBhvr additive="repl">
                                        <p:cTn id="21" dur="2000"/>
                                        <p:tgtEl>
                                          <p:spTgt spid="2253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additive="repl">
                                        <p:cTn id="25" dur="1" fill="hold">
                                          <p:stCondLst>
                                            <p:cond delay="0"/>
                                          </p:stCondLst>
                                        </p:cTn>
                                        <p:tgtEl>
                                          <p:spTgt spid="22535"/>
                                        </p:tgtEl>
                                        <p:attrNameLst>
                                          <p:attrName>style.visibility</p:attrName>
                                        </p:attrNameLst>
                                      </p:cBhvr>
                                      <p:to>
                                        <p:strVal val="visible"/>
                                      </p:to>
                                    </p:set>
                                    <p:animEffect transition="in" filter="wipe(right)">
                                      <p:cBhvr additive="repl">
                                        <p:cTn id="26" dur="2000"/>
                                        <p:tgtEl>
                                          <p:spTgt spid="22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1600200" y="406400"/>
            <a:ext cx="7239000" cy="863955"/>
          </a:xfrm>
          <a:prstGeom prst="rect">
            <a:avLst/>
          </a:prstGeom>
          <a:noFill/>
          <a:ln w="9525">
            <a:noFill/>
            <a:round/>
            <a:headEnd/>
            <a:tailEnd/>
          </a:ln>
          <a:effectLst/>
        </p:spPr>
        <p:txBody>
          <a:bodyPr lIns="90000" tIns="46800" rIns="90000" bIns="46800">
            <a:spAutoFit/>
          </a:bodyPr>
          <a:lstStyle/>
          <a:p>
            <a:pPr marL="0" lvl="2" inden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b="0" dirty="0">
                <a:solidFill>
                  <a:srgbClr val="000000"/>
                </a:solidFill>
                <a:effectLst>
                  <a:outerShdw blurRad="38100" dist="38100" dir="2700000" algn="tl">
                    <a:srgbClr val="C0C0C0"/>
                  </a:outerShdw>
                </a:effectLst>
                <a:latin typeface="Times New Roman" pitchFamily="16" charset="0"/>
              </a:rPr>
              <a:t>     </a:t>
            </a:r>
            <a:r>
              <a:rPr lang="en-US" sz="3200" b="0" dirty="0">
                <a:solidFill>
                  <a:srgbClr val="FF0000"/>
                </a:solidFill>
                <a:effectLst>
                  <a:outerShdw blurRad="38100" dist="38100" dir="2700000" algn="tl">
                    <a:srgbClr val="C0C0C0"/>
                  </a:outerShdw>
                </a:effectLst>
                <a:latin typeface="+mj-lt"/>
              </a:rPr>
              <a:t>3   PACKET SWITCHING</a:t>
            </a:r>
          </a:p>
          <a:p>
            <a:pPr marL="0" lvl="2" indent="0">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b="0" dirty="0">
              <a:solidFill>
                <a:srgbClr val="000000"/>
              </a:solidFill>
              <a:effectLst>
                <a:outerShdw blurRad="38100" dist="38100" dir="2700000" algn="tl">
                  <a:srgbClr val="C0C0C0"/>
                </a:outerShdw>
              </a:effectLst>
              <a:latin typeface="Times New Roman" pitchFamily="16" charset="0"/>
            </a:endParaRPr>
          </a:p>
        </p:txBody>
      </p:sp>
      <p:sp>
        <p:nvSpPr>
          <p:cNvPr id="48131" name="Text Box 4"/>
          <p:cNvSpPr txBox="1">
            <a:spLocks noChangeArrowheads="1"/>
          </p:cNvSpPr>
          <p:nvPr/>
        </p:nvSpPr>
        <p:spPr bwMode="auto">
          <a:xfrm>
            <a:off x="8229600" y="6400800"/>
            <a:ext cx="184150" cy="366713"/>
          </a:xfrm>
          <a:prstGeom prst="rect">
            <a:avLst/>
          </a:prstGeom>
          <a:noFill/>
          <a:ln w="9525">
            <a:noFill/>
            <a:round/>
            <a:headEnd/>
            <a:tailEnd/>
          </a:ln>
        </p:spPr>
        <p:txBody>
          <a:bodyPr wrap="none" anchor="ctr"/>
          <a:lstStyle/>
          <a:p>
            <a:endParaRPr lang="en-US"/>
          </a:p>
        </p:txBody>
      </p:sp>
      <p:sp>
        <p:nvSpPr>
          <p:cNvPr id="48132" name="Rectangle 5"/>
          <p:cNvSpPr>
            <a:spLocks noChangeArrowheads="1"/>
          </p:cNvSpPr>
          <p:nvPr/>
        </p:nvSpPr>
        <p:spPr bwMode="auto">
          <a:xfrm>
            <a:off x="228600" y="1658939"/>
            <a:ext cx="8229600" cy="4249498"/>
          </a:xfrm>
          <a:prstGeom prst="rect">
            <a:avLst/>
          </a:prstGeom>
          <a:noFill/>
          <a:ln w="9525">
            <a:noFill/>
            <a:round/>
            <a:headEnd/>
            <a:tailEnd/>
          </a:ln>
        </p:spPr>
        <p:txBody>
          <a:bodyPr wrap="square" lIns="90000" tIns="46800" rIns="90000" bIns="46800">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000000"/>
                </a:solidFill>
                <a:latin typeface="+mj-lt"/>
              </a:rPr>
              <a:t>A packet-switched network divides the data into packets of fixed or variable size. </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dirty="0">
              <a:solidFill>
                <a:srgbClr val="000000"/>
              </a:solidFill>
              <a:latin typeface="+mj-lt"/>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000000"/>
                </a:solidFill>
                <a:latin typeface="+mj-lt"/>
              </a:rPr>
              <a:t>The size of the packet is determined by the network and the governing protocol.</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dirty="0">
              <a:solidFill>
                <a:srgbClr val="000000"/>
              </a:solidFill>
              <a:latin typeface="+mj-lt"/>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000000"/>
                </a:solidFill>
                <a:latin typeface="+mj-lt"/>
              </a:rPr>
              <a:t>Packet switched networks are classified as</a:t>
            </a:r>
          </a:p>
          <a:p>
            <a:pPr algn="just">
              <a:buSzPct val="45000"/>
              <a:buFont typeface="StarSymbo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000000"/>
                </a:solidFill>
                <a:latin typeface="+mj-lt"/>
              </a:rPr>
              <a:t>a) Datagram Networks</a:t>
            </a:r>
          </a:p>
          <a:p>
            <a:pPr algn="just">
              <a:buSzPct val="45000"/>
              <a:buFont typeface="StarSymbo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000000"/>
                </a:solidFill>
                <a:latin typeface="+mj-lt"/>
              </a:rPr>
              <a:t>b) Virtual circuit Networks</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b="0" i="0" dirty="0">
              <a:solidFill>
                <a:srgbClr val="000000"/>
              </a:solidFill>
              <a:latin typeface="Times New Roman"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019800" cy="1066800"/>
          </a:xfrm>
        </p:spPr>
        <p:txBody>
          <a:bodyPr>
            <a:normAutofit fontScale="90000"/>
          </a:bodyPr>
          <a:lstStyle/>
          <a:p>
            <a:r>
              <a:rPr lang="en-US" dirty="0">
                <a:solidFill>
                  <a:srgbClr val="FF0000"/>
                </a:solidFill>
              </a:rPr>
              <a:t>Evolution of Computer Networks</a:t>
            </a:r>
          </a:p>
        </p:txBody>
      </p:sp>
      <p:pic>
        <p:nvPicPr>
          <p:cNvPr id="4" name="Picture 3" descr="download.png"/>
          <p:cNvPicPr>
            <a:picLocks noChangeAspect="1"/>
          </p:cNvPicPr>
          <p:nvPr/>
        </p:nvPicPr>
        <p:blipFill>
          <a:blip r:embed="rId2"/>
          <a:stretch>
            <a:fillRect/>
          </a:stretch>
        </p:blipFill>
        <p:spPr>
          <a:xfrm>
            <a:off x="6457950" y="0"/>
            <a:ext cx="2686050" cy="982661"/>
          </a:xfrm>
          <a:prstGeom prst="rect">
            <a:avLst/>
          </a:prstGeom>
        </p:spPr>
      </p:pic>
      <p:sp>
        <p:nvSpPr>
          <p:cNvPr id="8" name="Rectangle 3"/>
          <p:cNvSpPr txBox="1">
            <a:spLocks noChangeArrowheads="1"/>
          </p:cNvSpPr>
          <p:nvPr/>
        </p:nvSpPr>
        <p:spPr>
          <a:xfrm>
            <a:off x="304800" y="1295400"/>
            <a:ext cx="8610600" cy="5257800"/>
          </a:xfrm>
          <a:prstGeom prst="rect">
            <a:avLst/>
          </a:prstGeom>
        </p:spPr>
        <p:txBody>
          <a:bodyPr vert="horz" lIns="91440" tIns="45720" rIns="91440" bIns="45720" rtlCol="0">
            <a:normAutofit lnSpcReduction="10000"/>
          </a:bodyPr>
          <a:lstStyle/>
          <a:p>
            <a:r>
              <a:rPr lang="en-US" sz="3200" b="1" dirty="0"/>
              <a:t>Circuit switching</a:t>
            </a:r>
          </a:p>
          <a:p>
            <a:pPr>
              <a:buFont typeface="Arial" pitchFamily="34" charset="0"/>
              <a:buChar char="•"/>
            </a:pPr>
            <a:r>
              <a:rPr lang="en-US" sz="3200" dirty="0"/>
              <a:t> Telephone networks are circuit switched</a:t>
            </a:r>
          </a:p>
          <a:p>
            <a:pPr>
              <a:buFont typeface="Arial" pitchFamily="34" charset="0"/>
              <a:buChar char="•"/>
            </a:pPr>
            <a:r>
              <a:rPr lang="en-US" sz="3200" dirty="0"/>
              <a:t> Each call reserves resources end-to-end</a:t>
            </a:r>
          </a:p>
          <a:p>
            <a:pPr>
              <a:buFont typeface="Arial" pitchFamily="34" charset="0"/>
              <a:buChar char="•"/>
            </a:pPr>
            <a:r>
              <a:rPr lang="en-US" sz="3200" dirty="0"/>
              <a:t> Provides excellent quality of service</a:t>
            </a:r>
          </a:p>
          <a:p>
            <a:r>
              <a:rPr lang="en-US" sz="3200" dirty="0"/>
              <a:t> </a:t>
            </a:r>
          </a:p>
          <a:p>
            <a:endParaRPr lang="en-US" sz="3200" dirty="0"/>
          </a:p>
          <a:p>
            <a:endParaRPr lang="en-US" sz="3200" dirty="0"/>
          </a:p>
          <a:p>
            <a:r>
              <a:rPr lang="en-US" sz="3200" b="1" dirty="0"/>
              <a:t>Problems</a:t>
            </a:r>
          </a:p>
          <a:p>
            <a:pPr lvl="1">
              <a:buFont typeface="Arial" pitchFamily="34" charset="0"/>
              <a:buChar char="•"/>
            </a:pPr>
            <a:r>
              <a:rPr lang="en-US" sz="3200" dirty="0"/>
              <a:t> Resource intense (what if the circuit is idle?)</a:t>
            </a:r>
          </a:p>
          <a:p>
            <a:pPr lvl="1">
              <a:buFont typeface="Arial" pitchFamily="34" charset="0"/>
              <a:buChar char="•"/>
            </a:pPr>
            <a:r>
              <a:rPr lang="en-US" sz="3200" dirty="0"/>
              <a:t> Complex network components </a:t>
            </a:r>
          </a:p>
          <a:p>
            <a:pPr lvl="1"/>
            <a:r>
              <a:rPr lang="en-US" sz="3200" dirty="0"/>
              <a:t>   (per circuit state, security)</a:t>
            </a:r>
          </a:p>
          <a:p>
            <a:pPr>
              <a:buFont typeface="Arial" pitchFamily="34" charset="0"/>
              <a:buChar char="•"/>
            </a:pPr>
            <a:endParaRPr lang="en-US" sz="3200" dirty="0"/>
          </a:p>
          <a:p>
            <a:pPr>
              <a:buFont typeface="Arial" pitchFamily="34" charset="0"/>
              <a:buChar char="•"/>
            </a:pPr>
            <a:endParaRPr lang="en-US" sz="3200" dirty="0"/>
          </a:p>
          <a:p>
            <a:pPr marL="342900" lvl="0" indent="-342900">
              <a:spcBef>
                <a:spcPct val="20000"/>
              </a:spcBef>
              <a:buFont typeface="Arial" pitchFamily="34" charset="0"/>
              <a:buChar char="•"/>
            </a:pPr>
            <a:endParaRPr lang="en-US" sz="3200" dirty="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1" i="0" u="none" strike="noStrike" kern="1200" cap="none" spc="0" normalizeH="0" baseline="0" noProof="0" dirty="0">
              <a:ln>
                <a:noFill/>
              </a:ln>
              <a:solidFill>
                <a:srgbClr val="0033CC"/>
              </a:solidFill>
              <a:effectLst/>
              <a:uLnTx/>
              <a:uFillTx/>
              <a:latin typeface="Times New Roman" pitchFamily="18" charset="0"/>
              <a:ea typeface="+mn-ea"/>
              <a:cs typeface="Times New Roman" pitchFamily="18" charset="0"/>
            </a:endParaRPr>
          </a:p>
          <a:p>
            <a:pPr marL="2571750" marR="0" lvl="6"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342900" marR="0" lvl="1"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1" i="0" u="none" strike="noStrike" kern="1200" cap="none" spc="0" normalizeH="0" baseline="0" noProof="0" dirty="0">
              <a:ln>
                <a:noFill/>
              </a:ln>
              <a:solidFill>
                <a:schemeClr val="tx1"/>
              </a:solidFill>
              <a:effectLst/>
              <a:uLnTx/>
              <a:uFillTx/>
              <a:latin typeface="+mn-lt"/>
              <a:ea typeface="+mn-ea"/>
              <a:cs typeface="+mn-cs"/>
            </a:endParaRPr>
          </a:p>
        </p:txBody>
      </p:sp>
      <p:pic>
        <p:nvPicPr>
          <p:cNvPr id="2050" name="Picture 2" descr="A Circuit Switch"/>
          <p:cNvPicPr>
            <a:picLocks noChangeAspect="1" noChangeArrowheads="1"/>
          </p:cNvPicPr>
          <p:nvPr/>
        </p:nvPicPr>
        <p:blipFill>
          <a:blip r:embed="rId3"/>
          <a:srcRect/>
          <a:stretch>
            <a:fillRect/>
          </a:stretch>
        </p:blipFill>
        <p:spPr bwMode="auto">
          <a:xfrm>
            <a:off x="3048000" y="3276600"/>
            <a:ext cx="5486400" cy="1457326"/>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3" name="Text Box 9"/>
          <p:cNvSpPr txBox="1">
            <a:spLocks noChangeArrowheads="1"/>
          </p:cNvSpPr>
          <p:nvPr/>
        </p:nvSpPr>
        <p:spPr bwMode="auto">
          <a:xfrm>
            <a:off x="1144588" y="0"/>
            <a:ext cx="5645150" cy="649288"/>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b="0" i="0" dirty="0">
                <a:solidFill>
                  <a:srgbClr val="FF0000"/>
                </a:solidFill>
                <a:effectLst>
                  <a:outerShdw blurRad="38100" dist="38100" dir="2700000" algn="tl">
                    <a:srgbClr val="C0C0C0"/>
                  </a:outerShdw>
                </a:effectLst>
                <a:latin typeface="Times New Roman" pitchFamily="16" charset="0"/>
              </a:rPr>
              <a:t>               Datagram Networks</a:t>
            </a:r>
          </a:p>
        </p:txBody>
      </p:sp>
      <p:sp>
        <p:nvSpPr>
          <p:cNvPr id="49155" name="Rectangle 10"/>
          <p:cNvSpPr>
            <a:spLocks noChangeArrowheads="1"/>
          </p:cNvSpPr>
          <p:nvPr/>
        </p:nvSpPr>
        <p:spPr bwMode="auto">
          <a:xfrm>
            <a:off x="381000" y="1293813"/>
            <a:ext cx="7924800" cy="4833937"/>
          </a:xfrm>
          <a:prstGeom prst="rect">
            <a:avLst/>
          </a:prstGeom>
          <a:solidFill>
            <a:srgbClr val="FFFFFF"/>
          </a:solidFill>
          <a:ln w="9525">
            <a:noFill/>
            <a:round/>
            <a:headEnd/>
            <a:tailEnd/>
          </a:ln>
        </p:spPr>
        <p:txBody>
          <a:bodyPr lIns="90000" tIns="46800" rIns="90000" bIns="46800">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In a datagram network, each packet is treated independently of all others.</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In a datagram network, each packet is treated independently of all others. </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A datagram network operates at the Network layer. </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Even if a packet is part of a multipacket transmission, the network treats packets as though they existed alone.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1" name="Text Box 9"/>
          <p:cNvSpPr txBox="1">
            <a:spLocks noChangeArrowheads="1"/>
          </p:cNvSpPr>
          <p:nvPr/>
        </p:nvSpPr>
        <p:spPr bwMode="auto">
          <a:xfrm>
            <a:off x="2438400" y="71438"/>
            <a:ext cx="4144963" cy="649287"/>
          </a:xfrm>
          <a:prstGeom prst="rect">
            <a:avLst/>
          </a:prstGeom>
          <a:noFill/>
          <a:ln w="9525">
            <a:noFill/>
            <a:round/>
            <a:headEnd/>
            <a:tailEnd/>
          </a:ln>
          <a:effectLst/>
        </p:spPr>
        <p:txBody>
          <a:bodyPr wrap="none"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b="0" i="0" dirty="0">
                <a:solidFill>
                  <a:srgbClr val="FF0000"/>
                </a:solidFill>
                <a:effectLst>
                  <a:outerShdw blurRad="38100" dist="38100" dir="2700000" algn="tl">
                    <a:srgbClr val="C0C0C0"/>
                  </a:outerShdw>
                </a:effectLst>
                <a:latin typeface="Times New Roman" pitchFamily="16" charset="0"/>
              </a:rPr>
              <a:t>  Datagram Networks</a:t>
            </a:r>
          </a:p>
        </p:txBody>
      </p:sp>
      <p:sp>
        <p:nvSpPr>
          <p:cNvPr id="50179" name="Rectangle 10"/>
          <p:cNvSpPr>
            <a:spLocks noChangeArrowheads="1"/>
          </p:cNvSpPr>
          <p:nvPr/>
        </p:nvSpPr>
        <p:spPr bwMode="auto">
          <a:xfrm>
            <a:off x="381000" y="1293813"/>
            <a:ext cx="7924800" cy="4403725"/>
          </a:xfrm>
          <a:prstGeom prst="rect">
            <a:avLst/>
          </a:prstGeom>
          <a:solidFill>
            <a:srgbClr val="FFFFFF"/>
          </a:solidFill>
          <a:ln w="9525">
            <a:noFill/>
            <a:round/>
            <a:headEnd/>
            <a:tailEnd/>
          </a:ln>
        </p:spPr>
        <p:txBody>
          <a:bodyPr lIns="90000" tIns="46800" rIns="90000" bIns="46800">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Even if a packet is part of a multipacket transmission, the network treats each packet as an independent message. </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Each packet of one message can travel a different route towards their final destination.</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Packets using this approach are referred to as </a:t>
            </a:r>
            <a:r>
              <a:rPr lang="en-US" sz="2800" b="0" i="0" u="sng">
                <a:solidFill>
                  <a:srgbClr val="000000"/>
                </a:solidFill>
                <a:latin typeface="Times New Roman" pitchFamily="18" charset="0"/>
              </a:rPr>
              <a:t>datagrams</a:t>
            </a:r>
            <a:r>
              <a:rPr lang="en-US" sz="2800" b="0" i="0">
                <a:solidFill>
                  <a:srgbClr val="000000"/>
                </a:solidFill>
                <a:latin typeface="Times New Roman" pitchFamily="18" charset="0"/>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04800" y="4800600"/>
            <a:ext cx="8839200" cy="525401"/>
          </a:xfrm>
          <a:prstGeom prst="rect">
            <a:avLst/>
          </a:prstGeom>
          <a:solidFill>
            <a:srgbClr val="FFFFFF"/>
          </a:solidFill>
          <a:ln w="9525">
            <a:noFill/>
            <a:round/>
            <a:headEnd/>
            <a:tailEnd/>
          </a:ln>
        </p:spPr>
        <p:txBody>
          <a:bodyPr wrap="square"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 8:  </a:t>
            </a:r>
            <a:r>
              <a:rPr lang="en-US" sz="2800" b="0" i="0" dirty="0">
                <a:solidFill>
                  <a:srgbClr val="000000"/>
                </a:solidFill>
                <a:latin typeface="+mj-lt"/>
              </a:rPr>
              <a:t>A Datagram network with four 3-level switches</a:t>
            </a:r>
          </a:p>
        </p:txBody>
      </p:sp>
      <p:pic>
        <p:nvPicPr>
          <p:cNvPr id="30723" name="Picture 3"/>
          <p:cNvPicPr>
            <a:picLocks noChangeAspect="1" noChangeArrowheads="1"/>
          </p:cNvPicPr>
          <p:nvPr/>
        </p:nvPicPr>
        <p:blipFill>
          <a:blip r:embed="rId3"/>
          <a:srcRect/>
          <a:stretch>
            <a:fillRect/>
          </a:stretch>
        </p:blipFill>
        <p:spPr bwMode="auto">
          <a:xfrm>
            <a:off x="381000" y="1371600"/>
            <a:ext cx="8008938" cy="3025775"/>
          </a:xfrm>
          <a:prstGeom prst="rect">
            <a:avLst/>
          </a:prstGeom>
          <a:noFill/>
          <a:ln w="9525">
            <a:noFill/>
            <a:round/>
            <a:headEnd/>
            <a:tailEnd/>
          </a:ln>
        </p:spPr>
      </p:pic>
      <p:pic>
        <p:nvPicPr>
          <p:cNvPr id="30724" name="Picture 4"/>
          <p:cNvPicPr>
            <a:picLocks noChangeAspect="1" noChangeArrowheads="1"/>
          </p:cNvPicPr>
          <p:nvPr/>
        </p:nvPicPr>
        <p:blipFill>
          <a:blip r:embed="rId4"/>
          <a:srcRect/>
          <a:stretch>
            <a:fillRect/>
          </a:stretch>
        </p:blipFill>
        <p:spPr bwMode="auto">
          <a:xfrm>
            <a:off x="860425" y="2554288"/>
            <a:ext cx="1501775" cy="265112"/>
          </a:xfrm>
          <a:prstGeom prst="rect">
            <a:avLst/>
          </a:prstGeom>
          <a:noFill/>
          <a:ln w="9525">
            <a:noFill/>
            <a:round/>
            <a:headEnd/>
            <a:tailEnd/>
          </a:ln>
        </p:spPr>
      </p:pic>
      <p:pic>
        <p:nvPicPr>
          <p:cNvPr id="30725" name="Picture 5"/>
          <p:cNvPicPr>
            <a:picLocks noChangeAspect="1" noChangeArrowheads="1"/>
          </p:cNvPicPr>
          <p:nvPr/>
        </p:nvPicPr>
        <p:blipFill>
          <a:blip r:embed="rId5"/>
          <a:srcRect/>
          <a:stretch>
            <a:fillRect/>
          </a:stretch>
        </p:blipFill>
        <p:spPr bwMode="auto">
          <a:xfrm>
            <a:off x="5024438" y="2436813"/>
            <a:ext cx="255587" cy="250825"/>
          </a:xfrm>
          <a:prstGeom prst="rect">
            <a:avLst/>
          </a:prstGeom>
          <a:noFill/>
          <a:ln w="9525">
            <a:noFill/>
            <a:round/>
            <a:headEnd/>
            <a:tailEnd/>
          </a:ln>
        </p:spPr>
      </p:pic>
      <p:pic>
        <p:nvPicPr>
          <p:cNvPr id="30726" name="Picture 6"/>
          <p:cNvPicPr>
            <a:picLocks noChangeAspect="1" noChangeArrowheads="1"/>
          </p:cNvPicPr>
          <p:nvPr/>
        </p:nvPicPr>
        <p:blipFill>
          <a:blip r:embed="rId6"/>
          <a:srcRect/>
          <a:stretch>
            <a:fillRect/>
          </a:stretch>
        </p:blipFill>
        <p:spPr bwMode="auto">
          <a:xfrm>
            <a:off x="3722688" y="2951163"/>
            <a:ext cx="255587" cy="255587"/>
          </a:xfrm>
          <a:prstGeom prst="rect">
            <a:avLst/>
          </a:prstGeom>
          <a:noFill/>
          <a:ln w="9525">
            <a:noFill/>
            <a:round/>
            <a:headEnd/>
            <a:tailEnd/>
          </a:ln>
        </p:spPr>
      </p:pic>
      <p:pic>
        <p:nvPicPr>
          <p:cNvPr id="30727" name="Picture 7"/>
          <p:cNvPicPr>
            <a:picLocks noChangeAspect="1" noChangeArrowheads="1"/>
          </p:cNvPicPr>
          <p:nvPr/>
        </p:nvPicPr>
        <p:blipFill>
          <a:blip r:embed="rId7"/>
          <a:srcRect/>
          <a:stretch>
            <a:fillRect/>
          </a:stretch>
        </p:blipFill>
        <p:spPr bwMode="auto">
          <a:xfrm>
            <a:off x="3471863" y="2443163"/>
            <a:ext cx="250825" cy="250825"/>
          </a:xfrm>
          <a:prstGeom prst="rect">
            <a:avLst/>
          </a:prstGeom>
          <a:noFill/>
          <a:ln w="9525">
            <a:noFill/>
            <a:round/>
            <a:headEnd/>
            <a:tailEnd/>
          </a:ln>
        </p:spPr>
      </p:pic>
      <p:pic>
        <p:nvPicPr>
          <p:cNvPr id="30728" name="Picture 8"/>
          <p:cNvPicPr>
            <a:picLocks noChangeAspect="1" noChangeArrowheads="1"/>
          </p:cNvPicPr>
          <p:nvPr/>
        </p:nvPicPr>
        <p:blipFill>
          <a:blip r:embed="rId8"/>
          <a:srcRect/>
          <a:stretch>
            <a:fillRect/>
          </a:stretch>
        </p:blipFill>
        <p:spPr bwMode="auto">
          <a:xfrm>
            <a:off x="2971800" y="3570288"/>
            <a:ext cx="255588" cy="249237"/>
          </a:xfrm>
          <a:prstGeom prst="rect">
            <a:avLst/>
          </a:prstGeom>
          <a:noFill/>
          <a:ln w="9525">
            <a:noFill/>
            <a:round/>
            <a:headEnd/>
            <a:tailEnd/>
          </a:ln>
        </p:spPr>
      </p:pic>
      <p:pic>
        <p:nvPicPr>
          <p:cNvPr id="30729" name="Picture 9"/>
          <p:cNvPicPr>
            <a:picLocks noChangeAspect="1" noChangeArrowheads="1"/>
          </p:cNvPicPr>
          <p:nvPr/>
        </p:nvPicPr>
        <p:blipFill>
          <a:blip r:embed="rId5"/>
          <a:srcRect/>
          <a:stretch>
            <a:fillRect/>
          </a:stretch>
        </p:blipFill>
        <p:spPr bwMode="auto">
          <a:xfrm>
            <a:off x="4619625" y="3081338"/>
            <a:ext cx="255588" cy="250825"/>
          </a:xfrm>
          <a:prstGeom prst="rect">
            <a:avLst/>
          </a:prstGeom>
          <a:noFill/>
          <a:ln w="9525">
            <a:noFill/>
            <a:round/>
            <a:headEnd/>
            <a:tailEnd/>
          </a:ln>
        </p:spPr>
      </p:pic>
      <p:pic>
        <p:nvPicPr>
          <p:cNvPr id="30730" name="Picture 10"/>
          <p:cNvPicPr>
            <a:picLocks noChangeAspect="1" noChangeArrowheads="1"/>
          </p:cNvPicPr>
          <p:nvPr/>
        </p:nvPicPr>
        <p:blipFill>
          <a:blip r:embed="rId5"/>
          <a:srcRect/>
          <a:stretch>
            <a:fillRect/>
          </a:stretch>
        </p:blipFill>
        <p:spPr bwMode="auto">
          <a:xfrm>
            <a:off x="5324475" y="3890963"/>
            <a:ext cx="255588" cy="250825"/>
          </a:xfrm>
          <a:prstGeom prst="rect">
            <a:avLst/>
          </a:prstGeom>
          <a:noFill/>
          <a:ln w="9525">
            <a:noFill/>
            <a:round/>
            <a:headEnd/>
            <a:tailEnd/>
          </a:ln>
        </p:spPr>
      </p:pic>
      <p:pic>
        <p:nvPicPr>
          <p:cNvPr id="30731" name="Picture 11"/>
          <p:cNvPicPr>
            <a:picLocks noChangeAspect="1" noChangeArrowheads="1"/>
          </p:cNvPicPr>
          <p:nvPr/>
        </p:nvPicPr>
        <p:blipFill>
          <a:blip r:embed="rId8"/>
          <a:srcRect/>
          <a:stretch>
            <a:fillRect/>
          </a:stretch>
        </p:blipFill>
        <p:spPr bwMode="auto">
          <a:xfrm>
            <a:off x="4276725" y="4229100"/>
            <a:ext cx="254000" cy="250825"/>
          </a:xfrm>
          <a:prstGeom prst="rect">
            <a:avLst/>
          </a:prstGeom>
          <a:noFill/>
          <a:ln w="9525">
            <a:noFill/>
            <a:round/>
            <a:headEnd/>
            <a:tailEnd/>
          </a:ln>
        </p:spPr>
      </p:pic>
      <p:pic>
        <p:nvPicPr>
          <p:cNvPr id="30732" name="Picture 12"/>
          <p:cNvPicPr>
            <a:picLocks noChangeAspect="1" noChangeArrowheads="1"/>
          </p:cNvPicPr>
          <p:nvPr/>
        </p:nvPicPr>
        <p:blipFill>
          <a:blip r:embed="rId7"/>
          <a:srcRect/>
          <a:stretch>
            <a:fillRect/>
          </a:stretch>
        </p:blipFill>
        <p:spPr bwMode="auto">
          <a:xfrm>
            <a:off x="6021388" y="3627438"/>
            <a:ext cx="249237" cy="250825"/>
          </a:xfrm>
          <a:prstGeom prst="rect">
            <a:avLst/>
          </a:prstGeom>
          <a:noFill/>
          <a:ln w="9525">
            <a:noFill/>
            <a:round/>
            <a:headEnd/>
            <a:tailEnd/>
          </a:ln>
        </p:spPr>
      </p:pic>
      <p:pic>
        <p:nvPicPr>
          <p:cNvPr id="30733" name="Picture 13"/>
          <p:cNvPicPr>
            <a:picLocks noChangeAspect="1" noChangeArrowheads="1"/>
          </p:cNvPicPr>
          <p:nvPr/>
        </p:nvPicPr>
        <p:blipFill>
          <a:blip r:embed="rId6"/>
          <a:srcRect/>
          <a:stretch>
            <a:fillRect/>
          </a:stretch>
        </p:blipFill>
        <p:spPr bwMode="auto">
          <a:xfrm>
            <a:off x="4846638" y="4090988"/>
            <a:ext cx="255587" cy="254000"/>
          </a:xfrm>
          <a:prstGeom prst="rect">
            <a:avLst/>
          </a:prstGeom>
          <a:noFill/>
          <a:ln w="9525">
            <a:noFill/>
            <a:round/>
            <a:headEnd/>
            <a:tailEnd/>
          </a:ln>
        </p:spPr>
      </p:pic>
      <p:pic>
        <p:nvPicPr>
          <p:cNvPr id="30734" name="Picture 14"/>
          <p:cNvPicPr>
            <a:picLocks noChangeAspect="1" noChangeArrowheads="1"/>
          </p:cNvPicPr>
          <p:nvPr/>
        </p:nvPicPr>
        <p:blipFill>
          <a:blip r:embed="rId9"/>
          <a:srcRect/>
          <a:stretch>
            <a:fillRect/>
          </a:stretch>
        </p:blipFill>
        <p:spPr bwMode="auto">
          <a:xfrm>
            <a:off x="6477000" y="4221163"/>
            <a:ext cx="1501775" cy="249237"/>
          </a:xfrm>
          <a:prstGeom prst="rect">
            <a:avLst/>
          </a:prstGeom>
          <a:noFill/>
          <a:ln w="9525">
            <a:noFill/>
            <a:round/>
            <a:headEnd/>
            <a:tailEnd/>
          </a:ln>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07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additive="repl">
                                        <p:cTn id="10" dur="1" fill="hold">
                                          <p:stCondLst>
                                            <p:cond delay="0"/>
                                          </p:stCondLst>
                                        </p:cTn>
                                        <p:tgtEl>
                                          <p:spTgt spid="30724"/>
                                        </p:tgtEl>
                                        <p:attrNameLst>
                                          <p:attrName>style.visibility</p:attrName>
                                        </p:attrNameLst>
                                      </p:cBhvr>
                                      <p:to>
                                        <p:strVal val="visible"/>
                                      </p:to>
                                    </p:set>
                                    <p:animEffect transition="in" filter="wipe(left)">
                                      <p:cBhvr additive="repl">
                                        <p:cTn id="11" dur="2750"/>
                                        <p:tgtEl>
                                          <p:spTgt spid="3072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fill="hold" nodeType="clickEffect">
                                  <p:stCondLst>
                                    <p:cond delay="0"/>
                                  </p:stCondLst>
                                  <p:childTnLst>
                                    <p:set>
                                      <p:cBhvr additive="repl">
                                        <p:cTn id="15" dur="1" fill="hold">
                                          <p:stCondLst>
                                            <p:cond delay="0"/>
                                          </p:stCondLst>
                                        </p:cTn>
                                        <p:tgtEl>
                                          <p:spTgt spid="30724"/>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fill="hold" nodeType="clickEffect">
                                  <p:stCondLst>
                                    <p:cond delay="0"/>
                                  </p:stCondLst>
                                  <p:childTnLst>
                                    <p:set>
                                      <p:cBhvr additive="repl">
                                        <p:cTn id="19" dur="1" fill="hold">
                                          <p:stCondLst>
                                            <p:cond delay="0"/>
                                          </p:stCondLst>
                                        </p:cTn>
                                        <p:tgtEl>
                                          <p:spTgt spid="30725"/>
                                        </p:tgtEl>
                                        <p:attrNameLst>
                                          <p:attrName>style.visibility</p:attrName>
                                        </p:attrNameLst>
                                      </p:cBhvr>
                                      <p:to>
                                        <p:strVal val="visible"/>
                                      </p:to>
                                    </p:set>
                                  </p:childTnLst>
                                </p:cTn>
                              </p:par>
                              <p:par>
                                <p:cTn id="20" presetID="1" presetClass="entr" fill="hold" nodeType="withEffect">
                                  <p:stCondLst>
                                    <p:cond delay="0"/>
                                  </p:stCondLst>
                                  <p:childTnLst>
                                    <p:set>
                                      <p:cBhvr additive="repl">
                                        <p:cTn id="21" dur="1" fill="hold">
                                          <p:stCondLst>
                                            <p:cond delay="0"/>
                                          </p:stCondLst>
                                        </p:cTn>
                                        <p:tgtEl>
                                          <p:spTgt spid="30729"/>
                                        </p:tgtEl>
                                        <p:attrNameLst>
                                          <p:attrName>style.visibility</p:attrName>
                                        </p:attrNameLst>
                                      </p:cBhvr>
                                      <p:to>
                                        <p:strVal val="visible"/>
                                      </p:to>
                                    </p:set>
                                  </p:childTnLst>
                                </p:cTn>
                              </p:par>
                              <p:par>
                                <p:cTn id="22" presetID="1" presetClass="entr" fill="hold" nodeType="withEffect">
                                  <p:stCondLst>
                                    <p:cond delay="0"/>
                                  </p:stCondLst>
                                  <p:childTnLst>
                                    <p:set>
                                      <p:cBhvr additive="repl">
                                        <p:cTn id="23" dur="1" fill="hold">
                                          <p:stCondLst>
                                            <p:cond delay="0"/>
                                          </p:stCondLst>
                                        </p:cTn>
                                        <p:tgtEl>
                                          <p:spTgt spid="30730"/>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fill="hold" nodeType="clickEffect">
                                  <p:stCondLst>
                                    <p:cond delay="0"/>
                                  </p:stCondLst>
                                  <p:childTnLst>
                                    <p:set>
                                      <p:cBhvr additive="repl">
                                        <p:cTn id="27" dur="1" fill="hold">
                                          <p:stCondLst>
                                            <p:cond delay="0"/>
                                          </p:stCondLst>
                                        </p:cTn>
                                        <p:tgtEl>
                                          <p:spTgt spid="30725"/>
                                        </p:tgtEl>
                                        <p:attrNameLst>
                                          <p:attrName>style.visibility</p:attrName>
                                        </p:attrNameLst>
                                      </p:cBhvr>
                                      <p:to>
                                        <p:strVal val="hidden"/>
                                      </p:to>
                                    </p:set>
                                  </p:childTnLst>
                                </p:cTn>
                              </p:par>
                              <p:par>
                                <p:cTn id="28" presetID="1" presetClass="exit" fill="hold" nodeType="withEffect">
                                  <p:stCondLst>
                                    <p:cond delay="0"/>
                                  </p:stCondLst>
                                  <p:childTnLst>
                                    <p:set>
                                      <p:cBhvr additive="repl">
                                        <p:cTn id="29" dur="1" fill="hold">
                                          <p:stCondLst>
                                            <p:cond delay="0"/>
                                          </p:stCondLst>
                                        </p:cTn>
                                        <p:tgtEl>
                                          <p:spTgt spid="30729"/>
                                        </p:tgtEl>
                                        <p:attrNameLst>
                                          <p:attrName>style.visibility</p:attrName>
                                        </p:attrNameLst>
                                      </p:cBhvr>
                                      <p:to>
                                        <p:strVal val="hidden"/>
                                      </p:to>
                                    </p:set>
                                  </p:childTnLst>
                                </p:cTn>
                              </p:par>
                              <p:par>
                                <p:cTn id="30" presetID="1" presetClass="exit" fill="hold" nodeType="withEffect">
                                  <p:stCondLst>
                                    <p:cond delay="0"/>
                                  </p:stCondLst>
                                  <p:childTnLst>
                                    <p:set>
                                      <p:cBhvr additive="repl">
                                        <p:cTn id="31" dur="1" fill="hold">
                                          <p:stCondLst>
                                            <p:cond delay="0"/>
                                          </p:stCondLst>
                                        </p:cTn>
                                        <p:tgtEl>
                                          <p:spTgt spid="3073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fill="hold" nodeType="clickEffect">
                                  <p:stCondLst>
                                    <p:cond delay="0"/>
                                  </p:stCondLst>
                                  <p:childTnLst>
                                    <p:set>
                                      <p:cBhvr additive="repl">
                                        <p:cTn id="35" dur="1" fill="hold">
                                          <p:stCondLst>
                                            <p:cond delay="0"/>
                                          </p:stCondLst>
                                        </p:cTn>
                                        <p:tgtEl>
                                          <p:spTgt spid="30726"/>
                                        </p:tgtEl>
                                        <p:attrNameLst>
                                          <p:attrName>style.visibility</p:attrName>
                                        </p:attrNameLst>
                                      </p:cBhvr>
                                      <p:to>
                                        <p:strVal val="visible"/>
                                      </p:to>
                                    </p:set>
                                  </p:childTnLst>
                                </p:cTn>
                              </p:par>
                              <p:par>
                                <p:cTn id="36" presetID="1" presetClass="entr" fill="hold" nodeType="withEffect">
                                  <p:stCondLst>
                                    <p:cond delay="0"/>
                                  </p:stCondLst>
                                  <p:childTnLst>
                                    <p:set>
                                      <p:cBhvr additive="repl">
                                        <p:cTn id="37" dur="1" fill="hold">
                                          <p:stCondLst>
                                            <p:cond delay="0"/>
                                          </p:stCondLst>
                                        </p:cTn>
                                        <p:tgtEl>
                                          <p:spTgt spid="3073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xit" fill="hold" nodeType="clickEffect">
                                  <p:stCondLst>
                                    <p:cond delay="0"/>
                                  </p:stCondLst>
                                  <p:childTnLst>
                                    <p:set>
                                      <p:cBhvr additive="repl">
                                        <p:cTn id="41" dur="1" fill="hold">
                                          <p:stCondLst>
                                            <p:cond delay="0"/>
                                          </p:stCondLst>
                                        </p:cTn>
                                        <p:tgtEl>
                                          <p:spTgt spid="30726"/>
                                        </p:tgtEl>
                                        <p:attrNameLst>
                                          <p:attrName>style.visibility</p:attrName>
                                        </p:attrNameLst>
                                      </p:cBhvr>
                                      <p:to>
                                        <p:strVal val="hidden"/>
                                      </p:to>
                                    </p:set>
                                  </p:childTnLst>
                                </p:cTn>
                              </p:par>
                              <p:par>
                                <p:cTn id="42" presetID="1" presetClass="exit" fill="hold" nodeType="withEffect">
                                  <p:stCondLst>
                                    <p:cond delay="0"/>
                                  </p:stCondLst>
                                  <p:childTnLst>
                                    <p:set>
                                      <p:cBhvr additive="repl">
                                        <p:cTn id="43" dur="1" fill="hold">
                                          <p:stCondLst>
                                            <p:cond delay="0"/>
                                          </p:stCondLst>
                                        </p:cTn>
                                        <p:tgtEl>
                                          <p:spTgt spid="30733"/>
                                        </p:tgtEl>
                                        <p:attrNameLst>
                                          <p:attrName>style.visibility</p:attrName>
                                        </p:attrNameLst>
                                      </p:cBhvr>
                                      <p:to>
                                        <p:strVal val="hidden"/>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fill="hold" nodeType="clickEffect">
                                  <p:stCondLst>
                                    <p:cond delay="0"/>
                                  </p:stCondLst>
                                  <p:childTnLst>
                                    <p:set>
                                      <p:cBhvr additive="repl">
                                        <p:cTn id="47" dur="1" fill="hold">
                                          <p:stCondLst>
                                            <p:cond delay="0"/>
                                          </p:stCondLst>
                                        </p:cTn>
                                        <p:tgtEl>
                                          <p:spTgt spid="30732"/>
                                        </p:tgtEl>
                                        <p:attrNameLst>
                                          <p:attrName>style.visibility</p:attrName>
                                        </p:attrNameLst>
                                      </p:cBhvr>
                                      <p:to>
                                        <p:strVal val="visible"/>
                                      </p:to>
                                    </p:set>
                                  </p:childTnLst>
                                </p:cTn>
                              </p:par>
                              <p:par>
                                <p:cTn id="48" presetID="1" presetClass="entr" fill="hold" nodeType="withEffect">
                                  <p:stCondLst>
                                    <p:cond delay="0"/>
                                  </p:stCondLst>
                                  <p:childTnLst>
                                    <p:set>
                                      <p:cBhvr additive="repl">
                                        <p:cTn id="49" dur="1" fill="hold">
                                          <p:stCondLst>
                                            <p:cond delay="0"/>
                                          </p:stCondLst>
                                        </p:cTn>
                                        <p:tgtEl>
                                          <p:spTgt spid="30727"/>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fill="hold" nodeType="clickEffect">
                                  <p:stCondLst>
                                    <p:cond delay="0"/>
                                  </p:stCondLst>
                                  <p:childTnLst>
                                    <p:set>
                                      <p:cBhvr additive="repl">
                                        <p:cTn id="53" dur="1" fill="hold">
                                          <p:stCondLst>
                                            <p:cond delay="0"/>
                                          </p:stCondLst>
                                        </p:cTn>
                                        <p:tgtEl>
                                          <p:spTgt spid="30732"/>
                                        </p:tgtEl>
                                        <p:attrNameLst>
                                          <p:attrName>style.visibility</p:attrName>
                                        </p:attrNameLst>
                                      </p:cBhvr>
                                      <p:to>
                                        <p:strVal val="hidden"/>
                                      </p:to>
                                    </p:set>
                                  </p:childTnLst>
                                </p:cTn>
                              </p:par>
                              <p:par>
                                <p:cTn id="54" presetID="1" presetClass="exit" fill="hold" nodeType="withEffect">
                                  <p:stCondLst>
                                    <p:cond delay="0"/>
                                  </p:stCondLst>
                                  <p:childTnLst>
                                    <p:set>
                                      <p:cBhvr additive="repl">
                                        <p:cTn id="55" dur="1" fill="hold">
                                          <p:stCondLst>
                                            <p:cond delay="0"/>
                                          </p:stCondLst>
                                        </p:cTn>
                                        <p:tgtEl>
                                          <p:spTgt spid="30727"/>
                                        </p:tgtEl>
                                        <p:attrNameLst>
                                          <p:attrName>style.visibility</p:attrName>
                                        </p:attrNameLst>
                                      </p:cBhvr>
                                      <p:to>
                                        <p:strVal val="hidden"/>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fill="hold" nodeType="clickEffect">
                                  <p:stCondLst>
                                    <p:cond delay="0"/>
                                  </p:stCondLst>
                                  <p:childTnLst>
                                    <p:set>
                                      <p:cBhvr additive="repl">
                                        <p:cTn id="59" dur="1" fill="hold">
                                          <p:stCondLst>
                                            <p:cond delay="0"/>
                                          </p:stCondLst>
                                        </p:cTn>
                                        <p:tgtEl>
                                          <p:spTgt spid="30728"/>
                                        </p:tgtEl>
                                        <p:attrNameLst>
                                          <p:attrName>style.visibility</p:attrName>
                                        </p:attrNameLst>
                                      </p:cBhvr>
                                      <p:to>
                                        <p:strVal val="visible"/>
                                      </p:to>
                                    </p:set>
                                  </p:childTnLst>
                                </p:cTn>
                              </p:par>
                              <p:par>
                                <p:cTn id="60" presetID="1" presetClass="entr" fill="hold" nodeType="withEffect">
                                  <p:stCondLst>
                                    <p:cond delay="0"/>
                                  </p:stCondLst>
                                  <p:childTnLst>
                                    <p:set>
                                      <p:cBhvr additive="repl">
                                        <p:cTn id="61" dur="1" fill="hold">
                                          <p:stCondLst>
                                            <p:cond delay="0"/>
                                          </p:stCondLst>
                                        </p:cTn>
                                        <p:tgtEl>
                                          <p:spTgt spid="30731"/>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fill="hold" nodeType="clickEffect">
                                  <p:stCondLst>
                                    <p:cond delay="0"/>
                                  </p:stCondLst>
                                  <p:childTnLst>
                                    <p:set>
                                      <p:cBhvr additive="repl">
                                        <p:cTn id="65" dur="1" fill="hold">
                                          <p:stCondLst>
                                            <p:cond delay="0"/>
                                          </p:stCondLst>
                                        </p:cTn>
                                        <p:tgtEl>
                                          <p:spTgt spid="30728"/>
                                        </p:tgtEl>
                                        <p:attrNameLst>
                                          <p:attrName>style.visibility</p:attrName>
                                        </p:attrNameLst>
                                      </p:cBhvr>
                                      <p:to>
                                        <p:strVal val="hidden"/>
                                      </p:to>
                                    </p:set>
                                  </p:childTnLst>
                                </p:cTn>
                              </p:par>
                              <p:par>
                                <p:cTn id="66" presetID="1" presetClass="exit" fill="hold" nodeType="withEffect">
                                  <p:stCondLst>
                                    <p:cond delay="0"/>
                                  </p:stCondLst>
                                  <p:childTnLst>
                                    <p:set>
                                      <p:cBhvr additive="repl">
                                        <p:cTn id="67" dur="1" fill="hold">
                                          <p:stCondLst>
                                            <p:cond delay="0"/>
                                          </p:stCondLst>
                                        </p:cTn>
                                        <p:tgtEl>
                                          <p:spTgt spid="30731"/>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additive="repl">
                                        <p:cTn id="71" dur="1" fill="hold">
                                          <p:stCondLst>
                                            <p:cond delay="0"/>
                                          </p:stCondLst>
                                        </p:cTn>
                                        <p:tgtEl>
                                          <p:spTgt spid="30734"/>
                                        </p:tgtEl>
                                        <p:attrNameLst>
                                          <p:attrName>style.visibility</p:attrName>
                                        </p:attrNameLst>
                                      </p:cBhvr>
                                      <p:to>
                                        <p:strVal val="visible"/>
                                      </p:to>
                                    </p:set>
                                    <p:animEffect transition="in" filter="wipe(left)">
                                      <p:cBhvr additive="repl">
                                        <p:cTn id="72" dur="3250"/>
                                        <p:tgtEl>
                                          <p:spTgt spid="30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3" name="Text Box 9"/>
          <p:cNvSpPr txBox="1">
            <a:spLocks noChangeArrowheads="1"/>
          </p:cNvSpPr>
          <p:nvPr/>
        </p:nvSpPr>
        <p:spPr bwMode="auto">
          <a:xfrm>
            <a:off x="1052513" y="728663"/>
            <a:ext cx="6858000" cy="642937"/>
          </a:xfrm>
          <a:prstGeom prst="rect">
            <a:avLst/>
          </a:prstGeom>
          <a:noFill/>
          <a:ln w="9525">
            <a:noFill/>
            <a:round/>
            <a:headEnd/>
            <a:tailEnd/>
          </a:ln>
          <a:effectLst/>
        </p:spPr>
        <p:txBody>
          <a:bodyPr lIns="90000" tIns="46800" rIns="90000" bIns="46800">
            <a:spAutoFit/>
          </a:bodyPr>
          <a:lstStyle/>
          <a:p>
            <a:pPr algn="ct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b="0" i="0" dirty="0">
                <a:solidFill>
                  <a:srgbClr val="FF0000"/>
                </a:solidFill>
                <a:effectLst>
                  <a:outerShdw blurRad="38100" dist="38100" dir="2700000" algn="tl">
                    <a:srgbClr val="C0C0C0"/>
                  </a:outerShdw>
                </a:effectLst>
                <a:latin typeface="Times New Roman" pitchFamily="16" charset="0"/>
              </a:rPr>
              <a:t>  Datagram Networks</a:t>
            </a:r>
          </a:p>
        </p:txBody>
      </p:sp>
      <p:sp>
        <p:nvSpPr>
          <p:cNvPr id="52227" name="Rectangle 10"/>
          <p:cNvSpPr>
            <a:spLocks noChangeArrowheads="1"/>
          </p:cNvSpPr>
          <p:nvPr/>
        </p:nvSpPr>
        <p:spPr bwMode="auto">
          <a:xfrm>
            <a:off x="395288" y="1371600"/>
            <a:ext cx="7924800" cy="4833938"/>
          </a:xfrm>
          <a:prstGeom prst="rect">
            <a:avLst/>
          </a:prstGeom>
          <a:solidFill>
            <a:srgbClr val="FFFFFF"/>
          </a:solidFill>
          <a:ln w="9525">
            <a:noFill/>
            <a:round/>
            <a:headEnd/>
            <a:tailEnd/>
          </a:ln>
        </p:spPr>
        <p:txBody>
          <a:bodyPr lIns="90000" tIns="46800" rIns="90000" bIns="46800">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All packets have a destination address in the header.</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 packets have a destination address in the header.</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 destination address for each datagram is used at a router to forward the message towards its final destination.</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 packet header contains a sequence number in the header so it can be ordered at the destination.</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1219200" y="5791200"/>
            <a:ext cx="7010400" cy="525401"/>
          </a:xfrm>
          <a:prstGeom prst="rect">
            <a:avLst/>
          </a:prstGeom>
          <a:solidFill>
            <a:srgbClr val="FFFFFF"/>
          </a:solid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 9:  </a:t>
            </a:r>
            <a:r>
              <a:rPr lang="en-US" sz="2800" b="0" i="0" dirty="0">
                <a:solidFill>
                  <a:srgbClr val="000000"/>
                </a:solidFill>
                <a:latin typeface="+mj-lt"/>
              </a:rPr>
              <a:t>Routing table in a datagram network</a:t>
            </a:r>
          </a:p>
        </p:txBody>
      </p:sp>
      <p:pic>
        <p:nvPicPr>
          <p:cNvPr id="35843" name="Picture 3"/>
          <p:cNvPicPr>
            <a:picLocks noChangeAspect="1" noChangeArrowheads="1"/>
          </p:cNvPicPr>
          <p:nvPr/>
        </p:nvPicPr>
        <p:blipFill>
          <a:blip r:embed="rId3"/>
          <a:srcRect/>
          <a:stretch>
            <a:fillRect/>
          </a:stretch>
        </p:blipFill>
        <p:spPr bwMode="auto">
          <a:xfrm>
            <a:off x="990600" y="1447800"/>
            <a:ext cx="7543800" cy="4164013"/>
          </a:xfrm>
          <a:prstGeom prst="rect">
            <a:avLst/>
          </a:prstGeom>
          <a:noFill/>
          <a:ln w="9525">
            <a:noFill/>
            <a:round/>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additive="repl">
                                        <p:cTn id="6" dur="1" fill="hold">
                                          <p:stCondLst>
                                            <p:cond delay="0"/>
                                          </p:stCondLst>
                                        </p:cTn>
                                        <p:tgtEl>
                                          <p:spTgt spid="35843"/>
                                        </p:tgtEl>
                                        <p:attrNameLst>
                                          <p:attrName>style.visibility</p:attrName>
                                        </p:attrNameLst>
                                      </p:cBhvr>
                                      <p:to>
                                        <p:strVal val="visible"/>
                                      </p:to>
                                    </p:set>
                                    <p:anim calcmode="lin" valueType="num">
                                      <p:cBhvr additive="repl">
                                        <p:cTn id="7" dur="1500" fill="hold"/>
                                        <p:tgtEl>
                                          <p:spTgt spid="35843"/>
                                        </p:tgtEl>
                                        <p:attrNameLst>
                                          <p:attrName>ppt_w</p:attrName>
                                        </p:attrNameLst>
                                      </p:cBhvr>
                                      <p:tavLst>
                                        <p:tav tm="100000">
                                          <p:val>
                                            <p:fltVal val="0"/>
                                          </p:val>
                                        </p:tav>
                                        <p:tav tm="100000">
                                          <p:val>
                                            <p:strVal val="#ppt_w"/>
                                          </p:val>
                                        </p:tav>
                                      </p:tavLst>
                                    </p:anim>
                                    <p:anim calcmode="lin" valueType="num">
                                      <p:cBhvr additive="repl">
                                        <p:cTn id="8" dur="1500" fill="hold"/>
                                        <p:tgtEl>
                                          <p:spTgt spid="35843"/>
                                        </p:tgtEl>
                                        <p:attrNameLst>
                                          <p:attrName>ppt_h</p:attrName>
                                        </p:attrNameLst>
                                      </p:cBhvr>
                                      <p:tavLst>
                                        <p:tav tm="100000">
                                          <p:val>
                                            <p:fltVal val="0"/>
                                          </p:val>
                                        </p:tav>
                                        <p:tav tm="100000">
                                          <p:val>
                                            <p:strVal val="#ppt_h"/>
                                          </p:val>
                                        </p:tav>
                                      </p:tavLst>
                                    </p:anim>
                                    <p:animEffect transition="in" filter="fade">
                                      <p:cBhvr additive="repl">
                                        <p:cTn id="9" dur="1500"/>
                                        <p:tgtEl>
                                          <p:spTgt spid="3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685800" y="5638800"/>
            <a:ext cx="8229600" cy="463846"/>
          </a:xfrm>
          <a:prstGeom prst="rect">
            <a:avLst/>
          </a:prstGeom>
          <a:solidFill>
            <a:srgbClr val="FFFFFF"/>
          </a:solidFill>
          <a:ln w="9525">
            <a:noFill/>
            <a:round/>
            <a:headEnd/>
            <a:tailEnd/>
          </a:ln>
        </p:spPr>
        <p:txBody>
          <a:bodyPr wrap="square"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400" b="0" i="0" dirty="0">
                <a:solidFill>
                  <a:srgbClr val="FF0000"/>
                </a:solidFill>
                <a:latin typeface="+mj-lt"/>
              </a:rPr>
              <a:t>Figure 10:  </a:t>
            </a:r>
            <a:r>
              <a:rPr lang="en-US" sz="2400" b="0" i="0" dirty="0">
                <a:solidFill>
                  <a:srgbClr val="000000"/>
                </a:solidFill>
                <a:latin typeface="+mj-lt"/>
              </a:rPr>
              <a:t>Delays in a datagram network (compare to next slide)</a:t>
            </a:r>
          </a:p>
        </p:txBody>
      </p:sp>
      <p:pic>
        <p:nvPicPr>
          <p:cNvPr id="36867" name="Picture 3"/>
          <p:cNvPicPr>
            <a:picLocks noChangeAspect="1" noChangeArrowheads="1"/>
          </p:cNvPicPr>
          <p:nvPr/>
        </p:nvPicPr>
        <p:blipFill>
          <a:blip r:embed="rId3"/>
          <a:srcRect/>
          <a:stretch>
            <a:fillRect/>
          </a:stretch>
        </p:blipFill>
        <p:spPr bwMode="auto">
          <a:xfrm>
            <a:off x="1600200" y="838200"/>
            <a:ext cx="6623050" cy="3482975"/>
          </a:xfrm>
          <a:prstGeom prst="rect">
            <a:avLst/>
          </a:prstGeom>
          <a:noFill/>
          <a:ln w="9525">
            <a:noFill/>
            <a:round/>
            <a:headEnd/>
            <a:tailEnd/>
          </a:ln>
        </p:spPr>
      </p:pic>
      <p:pic>
        <p:nvPicPr>
          <p:cNvPr id="36868" name="Picture 4"/>
          <p:cNvPicPr>
            <a:picLocks noChangeAspect="1" noChangeArrowheads="1"/>
          </p:cNvPicPr>
          <p:nvPr/>
        </p:nvPicPr>
        <p:blipFill>
          <a:blip r:embed="rId4"/>
          <a:srcRect/>
          <a:stretch>
            <a:fillRect/>
          </a:stretch>
        </p:blipFill>
        <p:spPr bwMode="auto">
          <a:xfrm>
            <a:off x="1981200" y="3321050"/>
            <a:ext cx="1905000" cy="528638"/>
          </a:xfrm>
          <a:prstGeom prst="rect">
            <a:avLst/>
          </a:prstGeom>
          <a:noFill/>
          <a:ln w="9525">
            <a:noFill/>
            <a:round/>
            <a:headEnd/>
            <a:tailEnd/>
          </a:ln>
        </p:spPr>
      </p:pic>
      <p:pic>
        <p:nvPicPr>
          <p:cNvPr id="36869" name="Picture 5"/>
          <p:cNvPicPr>
            <a:picLocks noChangeAspect="1" noChangeArrowheads="1"/>
          </p:cNvPicPr>
          <p:nvPr/>
        </p:nvPicPr>
        <p:blipFill>
          <a:blip r:embed="rId5"/>
          <a:srcRect/>
          <a:stretch>
            <a:fillRect/>
          </a:stretch>
        </p:blipFill>
        <p:spPr bwMode="auto">
          <a:xfrm>
            <a:off x="0" y="838200"/>
            <a:ext cx="1566862" cy="1143000"/>
          </a:xfrm>
          <a:prstGeom prst="rect">
            <a:avLst/>
          </a:prstGeom>
          <a:noFill/>
          <a:ln w="9525">
            <a:noFill/>
            <a:round/>
            <a:headEnd/>
            <a:tailEnd/>
          </a:ln>
        </p:spPr>
      </p:pic>
      <p:pic>
        <p:nvPicPr>
          <p:cNvPr id="36870" name="Picture 6"/>
          <p:cNvPicPr>
            <a:picLocks noChangeAspect="1" noChangeArrowheads="1"/>
          </p:cNvPicPr>
          <p:nvPr/>
        </p:nvPicPr>
        <p:blipFill>
          <a:blip r:embed="rId4"/>
          <a:srcRect/>
          <a:stretch>
            <a:fillRect/>
          </a:stretch>
        </p:blipFill>
        <p:spPr bwMode="auto">
          <a:xfrm>
            <a:off x="3884613" y="3967163"/>
            <a:ext cx="1905000" cy="528637"/>
          </a:xfrm>
          <a:prstGeom prst="rect">
            <a:avLst/>
          </a:prstGeom>
          <a:noFill/>
          <a:ln w="9525">
            <a:noFill/>
            <a:round/>
            <a:headEnd/>
            <a:tailEnd/>
          </a:ln>
        </p:spPr>
      </p:pic>
      <p:pic>
        <p:nvPicPr>
          <p:cNvPr id="36871" name="Picture 7"/>
          <p:cNvPicPr>
            <a:picLocks noChangeAspect="1" noChangeArrowheads="1"/>
          </p:cNvPicPr>
          <p:nvPr/>
        </p:nvPicPr>
        <p:blipFill>
          <a:blip r:embed="rId4"/>
          <a:srcRect/>
          <a:stretch>
            <a:fillRect/>
          </a:stretch>
        </p:blipFill>
        <p:spPr bwMode="auto">
          <a:xfrm>
            <a:off x="5788025" y="4608513"/>
            <a:ext cx="1905000" cy="530225"/>
          </a:xfrm>
          <a:prstGeom prst="rect">
            <a:avLst/>
          </a:prstGeom>
          <a:noFill/>
          <a:ln w="9525">
            <a:noFill/>
            <a:round/>
            <a:headEnd/>
            <a:tailEnd/>
          </a:ln>
        </p:spPr>
      </p:pic>
      <p:pic>
        <p:nvPicPr>
          <p:cNvPr id="36872" name="Picture 8"/>
          <p:cNvPicPr>
            <a:picLocks noChangeAspect="1" noChangeArrowheads="1"/>
          </p:cNvPicPr>
          <p:nvPr/>
        </p:nvPicPr>
        <p:blipFill>
          <a:blip r:embed="rId6"/>
          <a:srcRect/>
          <a:stretch>
            <a:fillRect/>
          </a:stretch>
        </p:blipFill>
        <p:spPr bwMode="auto">
          <a:xfrm>
            <a:off x="2667000" y="3848100"/>
            <a:ext cx="1150938" cy="571500"/>
          </a:xfrm>
          <a:prstGeom prst="rect">
            <a:avLst/>
          </a:prstGeom>
          <a:noFill/>
          <a:ln w="9525">
            <a:noFill/>
            <a:round/>
            <a:headEnd/>
            <a:tailEnd/>
          </a:ln>
        </p:spPr>
      </p:pic>
      <p:pic>
        <p:nvPicPr>
          <p:cNvPr id="36873" name="Picture 9"/>
          <p:cNvPicPr>
            <a:picLocks noChangeAspect="1" noChangeArrowheads="1"/>
          </p:cNvPicPr>
          <p:nvPr/>
        </p:nvPicPr>
        <p:blipFill>
          <a:blip r:embed="rId6"/>
          <a:srcRect/>
          <a:stretch>
            <a:fillRect/>
          </a:stretch>
        </p:blipFill>
        <p:spPr bwMode="auto">
          <a:xfrm>
            <a:off x="4570413" y="4495800"/>
            <a:ext cx="1150937" cy="571500"/>
          </a:xfrm>
          <a:prstGeom prst="rect">
            <a:avLst/>
          </a:prstGeom>
          <a:noFill/>
          <a:ln w="9525">
            <a:noFill/>
            <a:round/>
            <a:headEnd/>
            <a:tailEnd/>
          </a:ln>
        </p:spPr>
      </p:pic>
      <p:pic>
        <p:nvPicPr>
          <p:cNvPr id="36874" name="Picture 10"/>
          <p:cNvPicPr>
            <a:picLocks noChangeAspect="1" noChangeArrowheads="1"/>
          </p:cNvPicPr>
          <p:nvPr/>
        </p:nvPicPr>
        <p:blipFill>
          <a:blip r:embed="rId7"/>
          <a:srcRect/>
          <a:stretch>
            <a:fillRect/>
          </a:stretch>
        </p:blipFill>
        <p:spPr bwMode="auto">
          <a:xfrm>
            <a:off x="7902575" y="3276600"/>
            <a:ext cx="401638" cy="1862138"/>
          </a:xfrm>
          <a:prstGeom prst="rect">
            <a:avLst/>
          </a:prstGeom>
          <a:noFill/>
          <a:ln w="9525">
            <a:noFill/>
            <a:round/>
            <a:headEnd/>
            <a:tailEnd/>
          </a:ln>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6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additive="repl">
                                        <p:cTn id="10" dur="1" fill="hold">
                                          <p:stCondLst>
                                            <p:cond delay="0"/>
                                          </p:stCondLst>
                                        </p:cTn>
                                        <p:tgtEl>
                                          <p:spTgt spid="36868"/>
                                        </p:tgtEl>
                                        <p:attrNameLst>
                                          <p:attrName>style.visibility</p:attrName>
                                        </p:attrNameLst>
                                      </p:cBhvr>
                                      <p:to>
                                        <p:strVal val="visible"/>
                                      </p:to>
                                    </p:set>
                                    <p:animEffect transition="in" filter="wipe(left)">
                                      <p:cBhvr additive="repl">
                                        <p:cTn id="11" dur="1250"/>
                                        <p:tgtEl>
                                          <p:spTgt spid="368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fill="hold" nodeType="clickEffect">
                                  <p:stCondLst>
                                    <p:cond delay="0"/>
                                  </p:stCondLst>
                                  <p:childTnLst>
                                    <p:set>
                                      <p:cBhvr additive="repl">
                                        <p:cTn id="15" dur="1" fill="hold">
                                          <p:stCondLst>
                                            <p:cond delay="0"/>
                                          </p:stCondLst>
                                        </p:cTn>
                                        <p:tgtEl>
                                          <p:spTgt spid="3686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additive="repl">
                                        <p:cTn id="19" dur="1" fill="hold">
                                          <p:stCondLst>
                                            <p:cond delay="0"/>
                                          </p:stCondLst>
                                        </p:cTn>
                                        <p:tgtEl>
                                          <p:spTgt spid="36870"/>
                                        </p:tgtEl>
                                        <p:attrNameLst>
                                          <p:attrName>style.visibility</p:attrName>
                                        </p:attrNameLst>
                                      </p:cBhvr>
                                      <p:to>
                                        <p:strVal val="visible"/>
                                      </p:to>
                                    </p:set>
                                    <p:animEffect transition="in" filter="wipe(left)">
                                      <p:cBhvr additive="repl">
                                        <p:cTn id="20" dur="1000"/>
                                        <p:tgtEl>
                                          <p:spTgt spid="3687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0"/>
                                          </p:stCondLst>
                                        </p:cTn>
                                        <p:tgtEl>
                                          <p:spTgt spid="3687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additive="repl">
                                        <p:cTn id="28" dur="1" fill="hold">
                                          <p:stCondLst>
                                            <p:cond delay="0"/>
                                          </p:stCondLst>
                                        </p:cTn>
                                        <p:tgtEl>
                                          <p:spTgt spid="36871"/>
                                        </p:tgtEl>
                                        <p:attrNameLst>
                                          <p:attrName>style.visibility</p:attrName>
                                        </p:attrNameLst>
                                      </p:cBhvr>
                                      <p:to>
                                        <p:strVal val="visible"/>
                                      </p:to>
                                    </p:set>
                                    <p:animEffect transition="in" filter="wipe(left)">
                                      <p:cBhvr additive="repl">
                                        <p:cTn id="29" dur="1250"/>
                                        <p:tgtEl>
                                          <p:spTgt spid="3687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fill="hold" nodeType="clickEffect">
                                  <p:stCondLst>
                                    <p:cond delay="0"/>
                                  </p:stCondLst>
                                  <p:childTnLst>
                                    <p:set>
                                      <p:cBhvr additive="repl">
                                        <p:cTn id="33" dur="1" fill="hold">
                                          <p:stCondLst>
                                            <p:cond delay="0"/>
                                          </p:stCondLst>
                                        </p:cTn>
                                        <p:tgtEl>
                                          <p:spTgt spid="3687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fill="hold" nodeType="clickEffect">
                                  <p:stCondLst>
                                    <p:cond delay="0"/>
                                  </p:stCondLst>
                                  <p:childTnLst>
                                    <p:set>
                                      <p:cBhvr additive="repl">
                                        <p:cTn id="37" dur="1" fill="hold">
                                          <p:stCondLst>
                                            <p:cond delay="0"/>
                                          </p:stCondLst>
                                        </p:cTn>
                                        <p:tgtEl>
                                          <p:spTgt spid="36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81000" y="5593935"/>
            <a:ext cx="8458200" cy="1264065"/>
          </a:xfrm>
          <a:prstGeom prst="rect">
            <a:avLst/>
          </a:prstGeom>
          <a:solidFill>
            <a:srgbClr val="FFFFFF"/>
          </a:solid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000" b="0" i="0" dirty="0">
              <a:solidFill>
                <a:srgbClr val="FF0000"/>
              </a:solidFill>
              <a:latin typeface="Times-BoldItalic" charset="0"/>
            </a:endParaRPr>
          </a:p>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dirty="0">
                <a:solidFill>
                  <a:srgbClr val="FF0000"/>
                </a:solidFill>
                <a:latin typeface="+mj-lt"/>
              </a:rPr>
              <a:t>Figure 11: </a:t>
            </a:r>
            <a:r>
              <a:rPr lang="en-US" sz="2800" b="0" i="0" dirty="0">
                <a:solidFill>
                  <a:srgbClr val="000000"/>
                </a:solidFill>
                <a:latin typeface="+mj-lt"/>
              </a:rPr>
              <a:t>Compare the datagram network to the circuit-switched network</a:t>
            </a:r>
          </a:p>
        </p:txBody>
      </p:sp>
      <p:pic>
        <p:nvPicPr>
          <p:cNvPr id="55299" name="Picture 3"/>
          <p:cNvPicPr>
            <a:picLocks noChangeAspect="1" noChangeArrowheads="1"/>
          </p:cNvPicPr>
          <p:nvPr/>
        </p:nvPicPr>
        <p:blipFill>
          <a:blip r:embed="rId3"/>
          <a:srcRect/>
          <a:stretch>
            <a:fillRect/>
          </a:stretch>
        </p:blipFill>
        <p:spPr bwMode="auto">
          <a:xfrm>
            <a:off x="152400" y="609600"/>
            <a:ext cx="8420100" cy="4454525"/>
          </a:xfrm>
          <a:prstGeom prst="rect">
            <a:avLst/>
          </a:prstGeom>
          <a:noFill/>
          <a:ln w="9525">
            <a:noFill/>
            <a:round/>
            <a:headEnd/>
            <a:tailEnd/>
          </a:ln>
        </p:spPr>
      </p:pic>
      <p:pic>
        <p:nvPicPr>
          <p:cNvPr id="55300" name="Picture 4"/>
          <p:cNvPicPr>
            <a:picLocks noChangeAspect="1" noChangeArrowheads="1"/>
          </p:cNvPicPr>
          <p:nvPr/>
        </p:nvPicPr>
        <p:blipFill>
          <a:blip r:embed="rId4"/>
          <a:srcRect/>
          <a:stretch>
            <a:fillRect/>
          </a:stretch>
        </p:blipFill>
        <p:spPr bwMode="auto">
          <a:xfrm>
            <a:off x="1385888" y="2819400"/>
            <a:ext cx="6767512" cy="466725"/>
          </a:xfrm>
          <a:prstGeom prst="rect">
            <a:avLst/>
          </a:prstGeom>
          <a:noFill/>
          <a:ln w="9525">
            <a:noFill/>
            <a:round/>
            <a:headEnd/>
            <a:tailEnd/>
          </a:ln>
        </p:spPr>
      </p:pic>
      <p:pic>
        <p:nvPicPr>
          <p:cNvPr id="55301" name="Picture 5"/>
          <p:cNvPicPr>
            <a:picLocks noChangeAspect="1" noChangeArrowheads="1"/>
          </p:cNvPicPr>
          <p:nvPr/>
        </p:nvPicPr>
        <p:blipFill>
          <a:blip r:embed="rId5"/>
          <a:srcRect/>
          <a:stretch>
            <a:fillRect/>
          </a:stretch>
        </p:blipFill>
        <p:spPr bwMode="auto">
          <a:xfrm>
            <a:off x="1385888" y="3276600"/>
            <a:ext cx="6767512" cy="473075"/>
          </a:xfrm>
          <a:prstGeom prst="rect">
            <a:avLst/>
          </a:prstGeom>
          <a:noFill/>
          <a:ln w="9525">
            <a:noFill/>
            <a:round/>
            <a:headEnd/>
            <a:tailEnd/>
          </a:ln>
        </p:spPr>
      </p:pic>
      <p:pic>
        <p:nvPicPr>
          <p:cNvPr id="55302" name="Picture 6"/>
          <p:cNvPicPr>
            <a:picLocks noChangeAspect="1" noChangeArrowheads="1"/>
          </p:cNvPicPr>
          <p:nvPr/>
        </p:nvPicPr>
        <p:blipFill>
          <a:blip r:embed="rId6"/>
          <a:srcRect/>
          <a:stretch>
            <a:fillRect/>
          </a:stretch>
        </p:blipFill>
        <p:spPr bwMode="auto">
          <a:xfrm>
            <a:off x="1462088" y="3733800"/>
            <a:ext cx="6767512" cy="1592263"/>
          </a:xfrm>
          <a:prstGeom prst="rect">
            <a:avLst/>
          </a:prstGeom>
          <a:noFill/>
          <a:ln w="9525">
            <a:noFill/>
            <a:round/>
            <a:headEnd/>
            <a:tailEnd/>
          </a:ln>
        </p:spPr>
      </p:pic>
      <p:pic>
        <p:nvPicPr>
          <p:cNvPr id="55303" name="Picture 7"/>
          <p:cNvPicPr>
            <a:picLocks noChangeAspect="1" noChangeArrowheads="1"/>
          </p:cNvPicPr>
          <p:nvPr/>
        </p:nvPicPr>
        <p:blipFill>
          <a:blip r:embed="rId5"/>
          <a:srcRect/>
          <a:stretch>
            <a:fillRect/>
          </a:stretch>
        </p:blipFill>
        <p:spPr bwMode="auto">
          <a:xfrm>
            <a:off x="1447800" y="5394325"/>
            <a:ext cx="6767513" cy="473075"/>
          </a:xfrm>
          <a:prstGeom prst="rect">
            <a:avLst/>
          </a:prstGeom>
          <a:noFill/>
          <a:ln w="9525">
            <a:noFill/>
            <a:round/>
            <a:headEnd/>
            <a:tailEnd/>
          </a:ln>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1" name="Text Box 9"/>
          <p:cNvSpPr txBox="1">
            <a:spLocks noChangeArrowheads="1"/>
          </p:cNvSpPr>
          <p:nvPr/>
        </p:nvSpPr>
        <p:spPr bwMode="auto">
          <a:xfrm>
            <a:off x="1371600" y="0"/>
            <a:ext cx="7297738" cy="642938"/>
          </a:xfrm>
          <a:prstGeom prst="rect">
            <a:avLst/>
          </a:prstGeom>
          <a:noFill/>
          <a:ln w="9525">
            <a:noFill/>
            <a:round/>
            <a:headEnd/>
            <a:tailEnd/>
          </a:ln>
          <a:effec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b="0" i="0" dirty="0">
                <a:solidFill>
                  <a:srgbClr val="FF0000"/>
                </a:solidFill>
                <a:effectLst>
                  <a:outerShdw blurRad="38100" dist="38100" dir="2700000" algn="tl">
                    <a:srgbClr val="C0C0C0"/>
                  </a:outerShdw>
                </a:effectLst>
                <a:latin typeface="Times New Roman" pitchFamily="16" charset="0"/>
              </a:rPr>
              <a:t>  3.1 Virtual-Circuit Networks</a:t>
            </a:r>
          </a:p>
        </p:txBody>
      </p:sp>
      <p:sp>
        <p:nvSpPr>
          <p:cNvPr id="56323" name="Rectangle 10"/>
          <p:cNvSpPr>
            <a:spLocks noChangeArrowheads="1"/>
          </p:cNvSpPr>
          <p:nvPr/>
        </p:nvSpPr>
        <p:spPr bwMode="auto">
          <a:xfrm>
            <a:off x="381000" y="1293813"/>
            <a:ext cx="7924800" cy="5265737"/>
          </a:xfrm>
          <a:prstGeom prst="rect">
            <a:avLst/>
          </a:prstGeom>
          <a:solidFill>
            <a:srgbClr val="FFFFFF"/>
          </a:solidFill>
          <a:ln w="9525">
            <a:noFill/>
            <a:round/>
            <a:headEnd/>
            <a:tailEnd/>
          </a:ln>
        </p:spPr>
        <p:txBody>
          <a:bodyPr lIns="90000" tIns="46800" rIns="90000" bIns="46800">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A virtual-circuit network is a cross between a circuit-switched network and a datagram network. </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 virtual-circuit shares  characteristics of both.</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 virtual-circuit network operates at the data-link layer.</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 packets for a virtual circuit network are known as frames.</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1676400" y="4876800"/>
            <a:ext cx="6553200" cy="586957"/>
          </a:xfrm>
          <a:prstGeom prst="rect">
            <a:avLst/>
          </a:prstGeom>
          <a:solidFill>
            <a:srgbClr val="FFFFFF"/>
          </a:solidFill>
          <a:ln w="9525">
            <a:noFill/>
            <a:round/>
            <a:headEnd/>
            <a:tailEnd/>
          </a:ln>
        </p:spPr>
        <p:txBody>
          <a:bodyPr lIns="90000" tIns="46800" rIns="90000" bIns="46800" anchor="ctr">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b="0" i="0" dirty="0">
                <a:solidFill>
                  <a:srgbClr val="FF0000"/>
                </a:solidFill>
                <a:latin typeface="+mj-lt"/>
              </a:rPr>
              <a:t>Figure12:  </a:t>
            </a:r>
            <a:r>
              <a:rPr lang="en-US" sz="3200" b="0" i="0" dirty="0">
                <a:solidFill>
                  <a:srgbClr val="000000"/>
                </a:solidFill>
                <a:latin typeface="+mj-lt"/>
              </a:rPr>
              <a:t>Virtual-circuit network</a:t>
            </a:r>
          </a:p>
        </p:txBody>
      </p:sp>
      <p:pic>
        <p:nvPicPr>
          <p:cNvPr id="41987" name="Picture 3"/>
          <p:cNvPicPr>
            <a:picLocks noChangeAspect="1" noChangeArrowheads="1"/>
          </p:cNvPicPr>
          <p:nvPr/>
        </p:nvPicPr>
        <p:blipFill>
          <a:blip r:embed="rId3"/>
          <a:srcRect/>
          <a:stretch>
            <a:fillRect/>
          </a:stretch>
        </p:blipFill>
        <p:spPr bwMode="auto">
          <a:xfrm>
            <a:off x="685800" y="1066800"/>
            <a:ext cx="7962900" cy="3829050"/>
          </a:xfrm>
          <a:prstGeom prst="rect">
            <a:avLst/>
          </a:prstGeom>
          <a:noFill/>
          <a:ln w="9525">
            <a:noFill/>
            <a:round/>
            <a:headEnd/>
            <a:tailEnd/>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additive="repl">
                                        <p:cTn id="6" dur="1" fill="hold">
                                          <p:stCondLst>
                                            <p:cond delay="0"/>
                                          </p:stCondLst>
                                        </p:cTn>
                                        <p:tgtEl>
                                          <p:spTgt spid="41987"/>
                                        </p:tgtEl>
                                        <p:attrNameLst>
                                          <p:attrName>style.visibility</p:attrName>
                                        </p:attrNameLst>
                                      </p:cBhvr>
                                      <p:to>
                                        <p:strVal val="visible"/>
                                      </p:to>
                                    </p:set>
                                    <p:animEffect transition="in" filter="wheel(1)">
                                      <p:cBhvr additive="repl">
                                        <p:cTn id="7" dur="20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7" name="Text Box 9"/>
          <p:cNvSpPr txBox="1">
            <a:spLocks noChangeArrowheads="1"/>
          </p:cNvSpPr>
          <p:nvPr/>
        </p:nvSpPr>
        <p:spPr bwMode="auto">
          <a:xfrm>
            <a:off x="1676400" y="0"/>
            <a:ext cx="7162800" cy="642938"/>
          </a:xfrm>
          <a:prstGeom prst="rect">
            <a:avLst/>
          </a:prstGeom>
          <a:noFill/>
          <a:ln w="9525">
            <a:noFill/>
            <a:round/>
            <a:headEnd/>
            <a:tailEnd/>
          </a:ln>
          <a:effectLst/>
        </p:spPr>
        <p:txBody>
          <a:bodyPr lIns="90000" tIns="46800" rIns="90000" bIns="46800">
            <a:spAutoFit/>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3600" b="0" i="0" dirty="0">
                <a:solidFill>
                  <a:srgbClr val="FF0000"/>
                </a:solidFill>
                <a:effectLst>
                  <a:outerShdw blurRad="38100" dist="38100" dir="2700000" algn="tl">
                    <a:srgbClr val="C0C0C0"/>
                  </a:outerShdw>
                </a:effectLst>
                <a:latin typeface="Times New Roman" pitchFamily="16" charset="0"/>
              </a:rPr>
              <a:t>3.2  Virtual-Circuit Networks</a:t>
            </a:r>
          </a:p>
        </p:txBody>
      </p:sp>
      <p:sp>
        <p:nvSpPr>
          <p:cNvPr id="58371" name="Rectangle 10"/>
          <p:cNvSpPr>
            <a:spLocks noChangeArrowheads="1"/>
          </p:cNvSpPr>
          <p:nvPr/>
        </p:nvSpPr>
        <p:spPr bwMode="auto">
          <a:xfrm>
            <a:off x="381000" y="1293813"/>
            <a:ext cx="7924800" cy="3971925"/>
          </a:xfrm>
          <a:prstGeom prst="rect">
            <a:avLst/>
          </a:prstGeom>
          <a:solidFill>
            <a:srgbClr val="FFFFFF"/>
          </a:solidFill>
          <a:ln w="9525">
            <a:noFill/>
            <a:round/>
            <a:headEnd/>
            <a:tailEnd/>
          </a:ln>
        </p:spPr>
        <p:txBody>
          <a:bodyPr lIns="90000" tIns="46800" rIns="90000" bIns="46800">
            <a:spAutoFit/>
          </a:bodyPr>
          <a:lstStyle/>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A virtual-circuit network uses a series of special temporary addresses known as </a:t>
            </a:r>
            <a:r>
              <a:rPr lang="en-US" sz="2800" b="0" i="0" u="sng">
                <a:solidFill>
                  <a:srgbClr val="000000"/>
                </a:solidFill>
                <a:latin typeface="Times New Roman" pitchFamily="18" charset="0"/>
              </a:rPr>
              <a:t>virtual circuit identifiers (VCI).</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u="sng">
              <a:solidFill>
                <a:srgbClr val="000000"/>
              </a:solidFill>
              <a:latin typeface="Times New Roman" pitchFamily="18" charset="0"/>
            </a:endParaRPr>
          </a:p>
          <a:p>
            <a:pPr algn="just">
              <a:buClrTx/>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800" b="0" i="0">
                <a:solidFill>
                  <a:srgbClr val="000000"/>
                </a:solidFill>
                <a:latin typeface="Times New Roman" pitchFamily="18" charset="0"/>
              </a:rPr>
              <a:t>The VCI at each switch, is used to advance the frame towards its final destination.</a:t>
            </a: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u="sng">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a:p>
            <a:pPr algn="just">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2800" b="0" i="0">
              <a:solidFill>
                <a:srgbClr val="000000"/>
              </a:solidFill>
              <a:latin typeface="Times New Roman"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1219722" cy="504173"/>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950</TotalTime>
  <Words>10529</Words>
  <Application>Microsoft Office PowerPoint</Application>
  <PresentationFormat>On-screen Show (4:3)</PresentationFormat>
  <Paragraphs>1444</Paragraphs>
  <Slides>225</Slides>
  <Notes>36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225</vt:i4>
      </vt:variant>
    </vt:vector>
  </HeadingPairs>
  <TitlesOfParts>
    <vt:vector size="238" baseType="lpstr">
      <vt:lpstr>Arial</vt:lpstr>
      <vt:lpstr>Arial Unicode MS</vt:lpstr>
      <vt:lpstr>Baby Kruffy</vt:lpstr>
      <vt:lpstr>Baskerville Old Face</vt:lpstr>
      <vt:lpstr>Calibri</vt:lpstr>
      <vt:lpstr>Century Gothic</vt:lpstr>
      <vt:lpstr>Garamond</vt:lpstr>
      <vt:lpstr>StarSymbol</vt:lpstr>
      <vt:lpstr>Times New Roman</vt:lpstr>
      <vt:lpstr>Times-BoldItalic</vt:lpstr>
      <vt:lpstr>Wingdings</vt:lpstr>
      <vt:lpstr>Office Theme</vt:lpstr>
      <vt:lpstr>VISIO</vt:lpstr>
      <vt:lpstr>18CSS202J- COMPUTER COMMUNICATIONS</vt:lpstr>
      <vt:lpstr>UNIT –I  Contents</vt:lpstr>
      <vt:lpstr>Session 1</vt:lpstr>
      <vt:lpstr>Evolution of Computer Networks</vt:lpstr>
      <vt:lpstr>Evolution of Computer Networks</vt:lpstr>
      <vt:lpstr>Evolution of Computer Networks</vt:lpstr>
      <vt:lpstr>Evolution of Computer Networks</vt:lpstr>
      <vt:lpstr>Evolution of Computer Networks</vt:lpstr>
      <vt:lpstr>Evolution of Computer Networks</vt:lpstr>
      <vt:lpstr>Evolution of Computer Networks</vt:lpstr>
      <vt:lpstr>Evolution of Computer Networks</vt:lpstr>
      <vt:lpstr>Evolution of Computer Networks</vt:lpstr>
      <vt:lpstr>Evolution of Computer Networks</vt:lpstr>
      <vt:lpstr>Evolution of Computer Networks</vt:lpstr>
      <vt:lpstr>Evolution of Computer Networks</vt:lpstr>
      <vt:lpstr>Evolution of Computer Networks</vt:lpstr>
      <vt:lpstr>Evolution of Computer Networks</vt:lpstr>
      <vt:lpstr>Network Categories</vt:lpstr>
      <vt:lpstr>Characteristics of LAN</vt:lpstr>
      <vt:lpstr>Network Categories</vt:lpstr>
      <vt:lpstr>LAN</vt:lpstr>
      <vt:lpstr>Characteristics of LAN</vt:lpstr>
      <vt:lpstr>Applications of LAN</vt:lpstr>
      <vt:lpstr>Advantages of LAN</vt:lpstr>
      <vt:lpstr>Advantages of LAN</vt:lpstr>
      <vt:lpstr>Disadvantages of LAN</vt:lpstr>
      <vt:lpstr>Disadvantages of LAN</vt:lpstr>
      <vt:lpstr>Metropolitan Area Network (MAN)</vt:lpstr>
      <vt:lpstr>Metropolitan Area Network (MAN)</vt:lpstr>
      <vt:lpstr>Characteristics of MAN</vt:lpstr>
      <vt:lpstr>Applications of MAN</vt:lpstr>
      <vt:lpstr>Advantages of MAN</vt:lpstr>
      <vt:lpstr>Disadvantages of MAN</vt:lpstr>
      <vt:lpstr>Wide Area Network (WAN)</vt:lpstr>
      <vt:lpstr>Wide Area Network (WAN)</vt:lpstr>
      <vt:lpstr>Examples for WAN</vt:lpstr>
      <vt:lpstr> Characteristics of WAN</vt:lpstr>
      <vt:lpstr> Advantages of WAN</vt:lpstr>
      <vt:lpstr> Advantages of WAN</vt:lpstr>
      <vt:lpstr> Disadvantages of WAN</vt:lpstr>
      <vt:lpstr> Personal Area Network (PAN)</vt:lpstr>
      <vt:lpstr> Personal Area Network (PAN)</vt:lpstr>
      <vt:lpstr> Examples of PAN</vt:lpstr>
      <vt:lpstr> Data Transmission Modes</vt:lpstr>
      <vt:lpstr> Data Transmission Modes</vt:lpstr>
      <vt:lpstr>Simplex Mode</vt:lpstr>
      <vt:lpstr>Simplex Mode</vt:lpstr>
      <vt:lpstr>Half-Duplex Mode</vt:lpstr>
      <vt:lpstr>Half-Duplex Mode</vt:lpstr>
      <vt:lpstr>Full-Duplex Mode</vt:lpstr>
      <vt:lpstr>Full-Duplex Mode</vt:lpstr>
      <vt:lpstr>Network Topology- Types</vt:lpstr>
      <vt:lpstr>Network Topology- Types</vt:lpstr>
      <vt:lpstr>Point-to-Point Connection</vt:lpstr>
      <vt:lpstr> Fully Connected Mesh Topology</vt:lpstr>
      <vt:lpstr>Fully Connected Mesh Topology</vt:lpstr>
      <vt:lpstr>Fully Connected Mesh Topology</vt:lpstr>
      <vt:lpstr>Star Topology</vt:lpstr>
      <vt:lpstr>Star Topology</vt:lpstr>
      <vt:lpstr>Star Topology</vt:lpstr>
      <vt:lpstr>Star Topology</vt:lpstr>
      <vt:lpstr>Bus Topology</vt:lpstr>
      <vt:lpstr>Bus Topology</vt:lpstr>
      <vt:lpstr>Bus Topology</vt:lpstr>
      <vt:lpstr>Bus Topology</vt:lpstr>
      <vt:lpstr>Ring Topology</vt:lpstr>
      <vt:lpstr>Ring Topology</vt:lpstr>
      <vt:lpstr>Ring Topology</vt:lpstr>
      <vt:lpstr>Hybrid Topologies</vt:lpstr>
      <vt:lpstr> Network Topology -Comparison</vt:lpstr>
      <vt:lpstr>Session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Protocols &amp; Standards</vt:lpstr>
      <vt:lpstr>Protocols</vt:lpstr>
      <vt:lpstr>Elements of Protocols</vt:lpstr>
      <vt:lpstr>Elements of Protocols</vt:lpstr>
      <vt:lpstr>Characteristics of protocol</vt:lpstr>
      <vt:lpstr>Characteristics of protocol</vt:lpstr>
      <vt:lpstr>Characteristics of protocol</vt:lpstr>
      <vt:lpstr>Characteristics of protocol</vt:lpstr>
      <vt:lpstr>Characteristics of protocol</vt:lpstr>
      <vt:lpstr>Characteristics of protocol</vt:lpstr>
      <vt:lpstr>Characteristics of protocol</vt:lpstr>
      <vt:lpstr>Standards</vt:lpstr>
      <vt:lpstr>Standards</vt:lpstr>
      <vt:lpstr>Standards and Organizations</vt:lpstr>
      <vt:lpstr>Forums</vt:lpstr>
      <vt:lpstr>Forums</vt:lpstr>
      <vt:lpstr>Regulatory Agencies</vt:lpstr>
      <vt:lpstr>RFCs </vt:lpstr>
      <vt:lpstr>RFCs </vt:lpstr>
      <vt:lpstr>RFCs </vt:lpstr>
      <vt:lpstr>RFCs </vt:lpstr>
      <vt:lpstr>Protocol Suite</vt:lpstr>
      <vt:lpstr>Types of Network Protocols</vt:lpstr>
      <vt:lpstr>Implementation of Protocols</vt:lpstr>
      <vt:lpstr>Session 5 </vt:lpstr>
      <vt:lpstr>  General protocol  architecture principles   </vt:lpstr>
      <vt:lpstr>Protocol Architectures  and Networks</vt:lpstr>
      <vt:lpstr>Protocol Data Unit (PDU)</vt:lpstr>
      <vt:lpstr>Operation of a Protocol Architecture</vt:lpstr>
      <vt:lpstr>Standard Protocol Architectures</vt:lpstr>
      <vt:lpstr>Standard Protocol Architectures</vt:lpstr>
      <vt:lpstr>OSI Reference Model</vt:lpstr>
      <vt:lpstr>OSI Reference Model</vt:lpstr>
      <vt:lpstr>OSI - The Layer Model</vt:lpstr>
      <vt:lpstr>OSI as Framework for Standardization</vt:lpstr>
      <vt:lpstr>Layer Specific Standards</vt:lpstr>
      <vt:lpstr>Elements of Standardization</vt:lpstr>
      <vt:lpstr>The OSI Architecture</vt:lpstr>
      <vt:lpstr>Layer to Layer Communication</vt:lpstr>
      <vt:lpstr>Physical Layer</vt:lpstr>
      <vt:lpstr>Data Link Layer (DLL)</vt:lpstr>
      <vt:lpstr>Data Link Layer (DLL)</vt:lpstr>
      <vt:lpstr>Network Layer</vt:lpstr>
      <vt:lpstr>Transport Layer</vt:lpstr>
      <vt:lpstr>Session Layer</vt:lpstr>
      <vt:lpstr>Presentation Layer</vt:lpstr>
      <vt:lpstr>Application Layer</vt:lpstr>
      <vt:lpstr>Mnemonic</vt:lpstr>
      <vt:lpstr>Session 6</vt:lpstr>
      <vt:lpstr>TCP/IP Protocol Suite</vt:lpstr>
      <vt:lpstr>TCP/IP Protocol Suite</vt:lpstr>
      <vt:lpstr>TCP/IP Protocol Suite</vt:lpstr>
      <vt:lpstr>OSI vs. TCP/IP</vt:lpstr>
      <vt:lpstr>OSI vs. TCP/IP</vt:lpstr>
      <vt:lpstr>OSI vs. TCP/IP</vt:lpstr>
      <vt:lpstr>Network Access and  Physical Layers</vt:lpstr>
      <vt:lpstr>Internet Layer</vt:lpstr>
      <vt:lpstr>Transport Layer</vt:lpstr>
      <vt:lpstr>Application Layer</vt:lpstr>
      <vt:lpstr>Introduction to link layer protocols</vt:lpstr>
      <vt:lpstr>Simple Protocol</vt:lpstr>
      <vt:lpstr>Simple Protocol</vt:lpstr>
      <vt:lpstr>Simple Protocol</vt:lpstr>
      <vt:lpstr>Stop-and-Wait Protocol</vt:lpstr>
      <vt:lpstr>Stop-and-Wait Protocol</vt:lpstr>
      <vt:lpstr>Stop-and-Wait Protocol</vt:lpstr>
      <vt:lpstr>Stop-and-Wait Protocol</vt:lpstr>
      <vt:lpstr>Other DLL Protocols</vt:lpstr>
      <vt:lpstr>Noiseless &amp; Noise Channels</vt:lpstr>
      <vt:lpstr>ADDRESSING</vt:lpstr>
      <vt:lpstr>ADDRESSING</vt:lpstr>
      <vt:lpstr>ADDRESSING</vt:lpstr>
      <vt:lpstr>ADDRESSING</vt:lpstr>
      <vt:lpstr>ADDRESSING</vt:lpstr>
      <vt:lpstr>ADDRESSING</vt:lpstr>
      <vt:lpstr>ADDRESSING</vt:lpstr>
      <vt:lpstr>Session 9</vt:lpstr>
      <vt:lpstr>Network Layer Protocols</vt:lpstr>
      <vt:lpstr>Position of NLP in TCP/IP Stack Suite</vt:lpstr>
      <vt:lpstr>ICMP V4</vt:lpstr>
      <vt:lpstr>ICMP V4</vt:lpstr>
      <vt:lpstr>ICMP V4</vt:lpstr>
      <vt:lpstr>ARP</vt:lpstr>
      <vt:lpstr>ARP</vt:lpstr>
      <vt:lpstr>ARP</vt:lpstr>
      <vt:lpstr>ARP</vt:lpstr>
      <vt:lpstr>ARP Idea</vt:lpstr>
      <vt:lpstr>ARP Cache</vt:lpstr>
      <vt:lpstr>ARP in Ethernet Frame</vt:lpstr>
      <vt:lpstr>ARP  Message Format</vt:lpstr>
      <vt:lpstr>Simple ARP Request/Reply</vt:lpstr>
      <vt:lpstr>ARP Cache Updating</vt:lpstr>
      <vt:lpstr>Proxy ARP</vt:lpstr>
      <vt:lpstr>Reverse Address Resolution Protocol (RARP)</vt:lpstr>
      <vt:lpstr>RARP Packet Format</vt:lpstr>
      <vt:lpstr>RARP Request/Reply</vt:lpstr>
      <vt:lpstr>RARP Problems</vt:lpstr>
      <vt:lpstr>RARP Problems</vt:lpstr>
      <vt:lpstr>Session 10</vt:lpstr>
      <vt:lpstr>TCP</vt:lpstr>
      <vt:lpstr>TCP Header</vt:lpstr>
      <vt:lpstr>UDP</vt:lpstr>
      <vt:lpstr>PDUs in TCP/IP</vt:lpstr>
      <vt:lpstr>Operation of TCP and IP</vt:lpstr>
      <vt:lpstr>Data Transmission</vt:lpstr>
      <vt:lpstr>Serial Data Transmission</vt:lpstr>
      <vt:lpstr>Serial Data Transmission</vt:lpstr>
      <vt:lpstr>Serial Data Transmission</vt:lpstr>
      <vt:lpstr>Serial Data Transmission</vt:lpstr>
      <vt:lpstr>Serial Data Transmission</vt:lpstr>
      <vt:lpstr>Parallel Data Transmission</vt:lpstr>
      <vt:lpstr>Parallel Data Transmission</vt:lpstr>
      <vt:lpstr>Parallel Data Transmission</vt:lpstr>
      <vt:lpstr>Parallel Data Transmission</vt:lpstr>
      <vt:lpstr>Parallel Data Transmission</vt:lpstr>
      <vt:lpstr>Serial Vs Parallel</vt:lpstr>
      <vt:lpstr>Unit – I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18CSS202J- COMPUTER COMMUNICATION</dc:title>
  <dc:creator>Admin</dc:creator>
  <cp:lastModifiedBy>pgdeekshan</cp:lastModifiedBy>
  <cp:revision>90</cp:revision>
  <dcterms:created xsi:type="dcterms:W3CDTF">2019-12-17T04:15:46Z</dcterms:created>
  <dcterms:modified xsi:type="dcterms:W3CDTF">2021-03-01T05:20:47Z</dcterms:modified>
</cp:coreProperties>
</file>